
<file path=[Content_Types].xml><?xml version="1.0" encoding="utf-8"?>
<Types xmlns="http://schemas.openxmlformats.org/package/2006/content-types">
  <Default Extension="bin" ContentType="application/vnd.ms-office.activeX"/>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ctiveX/activeX1.xml" ContentType="application/vnd.ms-office.activeX+xml"/>
  <Override PartName="/ppt/activeX/activeX2.xml" ContentType="application/vnd.ms-office.activeX+xml"/>
  <Override PartName="/ppt/activeX/activeX3.xml" ContentType="application/vnd.ms-office.activeX+xml"/>
  <Override PartName="/ppt/media/audio1.bin" ContentType="audio/unknown"/>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702" r:id="rId4"/>
  </p:sldMasterIdLst>
  <p:notesMasterIdLst>
    <p:notesMasterId r:id="rId89"/>
  </p:notesMasterIdLst>
  <p:sldIdLst>
    <p:sldId id="256" r:id="rId5"/>
    <p:sldId id="288" r:id="rId6"/>
    <p:sldId id="282" r:id="rId7"/>
    <p:sldId id="448" r:id="rId8"/>
    <p:sldId id="416" r:id="rId9"/>
    <p:sldId id="272" r:id="rId10"/>
    <p:sldId id="263" r:id="rId11"/>
    <p:sldId id="265" r:id="rId12"/>
    <p:sldId id="414" r:id="rId13"/>
    <p:sldId id="413" r:id="rId14"/>
    <p:sldId id="412" r:id="rId15"/>
    <p:sldId id="284" r:id="rId16"/>
    <p:sldId id="311" r:id="rId17"/>
    <p:sldId id="417" r:id="rId18"/>
    <p:sldId id="418" r:id="rId19"/>
    <p:sldId id="419" r:id="rId20"/>
    <p:sldId id="420" r:id="rId21"/>
    <p:sldId id="421" r:id="rId22"/>
    <p:sldId id="422" r:id="rId23"/>
    <p:sldId id="423" r:id="rId24"/>
    <p:sldId id="424" r:id="rId25"/>
    <p:sldId id="425" r:id="rId26"/>
    <p:sldId id="426" r:id="rId27"/>
    <p:sldId id="427" r:id="rId28"/>
    <p:sldId id="428" r:id="rId29"/>
    <p:sldId id="429" r:id="rId30"/>
    <p:sldId id="430" r:id="rId31"/>
    <p:sldId id="415" r:id="rId32"/>
    <p:sldId id="441" r:id="rId33"/>
    <p:sldId id="442" r:id="rId34"/>
    <p:sldId id="268" r:id="rId35"/>
    <p:sldId id="431" r:id="rId36"/>
    <p:sldId id="264" r:id="rId37"/>
    <p:sldId id="432" r:id="rId38"/>
    <p:sldId id="266" r:id="rId39"/>
    <p:sldId id="267" r:id="rId40"/>
    <p:sldId id="276" r:id="rId41"/>
    <p:sldId id="278" r:id="rId42"/>
    <p:sldId id="277" r:id="rId43"/>
    <p:sldId id="433" r:id="rId44"/>
    <p:sldId id="257" r:id="rId45"/>
    <p:sldId id="258" r:id="rId46"/>
    <p:sldId id="434" r:id="rId47"/>
    <p:sldId id="435" r:id="rId48"/>
    <p:sldId id="436" r:id="rId49"/>
    <p:sldId id="270" r:id="rId50"/>
    <p:sldId id="437" r:id="rId51"/>
    <p:sldId id="438" r:id="rId52"/>
    <p:sldId id="439" r:id="rId53"/>
    <p:sldId id="440" r:id="rId54"/>
    <p:sldId id="275" r:id="rId55"/>
    <p:sldId id="260" r:id="rId56"/>
    <p:sldId id="274" r:id="rId57"/>
    <p:sldId id="273" r:id="rId58"/>
    <p:sldId id="287" r:id="rId59"/>
    <p:sldId id="290" r:id="rId60"/>
    <p:sldId id="445" r:id="rId61"/>
    <p:sldId id="447" r:id="rId62"/>
    <p:sldId id="283" r:id="rId63"/>
    <p:sldId id="294" r:id="rId64"/>
    <p:sldId id="291" r:id="rId65"/>
    <p:sldId id="292" r:id="rId66"/>
    <p:sldId id="261" r:id="rId67"/>
    <p:sldId id="446" r:id="rId68"/>
    <p:sldId id="463" r:id="rId69"/>
    <p:sldId id="449" r:id="rId70"/>
    <p:sldId id="450" r:id="rId71"/>
    <p:sldId id="451" r:id="rId72"/>
    <p:sldId id="452" r:id="rId73"/>
    <p:sldId id="279" r:id="rId74"/>
    <p:sldId id="262" r:id="rId75"/>
    <p:sldId id="280" r:id="rId76"/>
    <p:sldId id="453" r:id="rId77"/>
    <p:sldId id="281" r:id="rId78"/>
    <p:sldId id="454" r:id="rId79"/>
    <p:sldId id="455" r:id="rId80"/>
    <p:sldId id="456" r:id="rId81"/>
    <p:sldId id="269" r:id="rId82"/>
    <p:sldId id="457" r:id="rId83"/>
    <p:sldId id="458" r:id="rId84"/>
    <p:sldId id="459" r:id="rId85"/>
    <p:sldId id="460" r:id="rId86"/>
    <p:sldId id="461" r:id="rId87"/>
    <p:sldId id="462" r:id="rId88"/>
  </p:sldIdLst>
  <p:sldSz cx="12192000"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64" autoAdjust="0"/>
    <p:restoredTop sz="94660"/>
  </p:normalViewPr>
  <p:slideViewPr>
    <p:cSldViewPr snapToGrid="0">
      <p:cViewPr varScale="1">
        <p:scale>
          <a:sx n="72" d="100"/>
          <a:sy n="72" d="100"/>
        </p:scale>
        <p:origin x="540" y="6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4.xml"/><Relationship Id="rId9" Type="http://schemas.openxmlformats.org/officeDocument/2006/relationships/slide" Target="slides/slide5.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dirty="0"/>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75400517-324F-41EA-9CB0-FD74159BFDBE}" type="datetimeFigureOut">
              <a:rPr lang="en-US" smtClean="0"/>
              <a:t>10/30/2020</a:t>
            </a:fld>
            <a:endParaRPr lang="en-US" dirty="0"/>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2930" tIns="46465" rIns="92930" bIns="46465" rtlCol="0" anchor="ctr"/>
          <a:lstStyle/>
          <a:p>
            <a:endParaRPr lang="en-US" dirty="0"/>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03178BDF-84F4-4701-B2F9-EA328F81C0CF}" type="slidenum">
              <a:rPr lang="en-US" smtClean="0"/>
              <a:t>‹#›</a:t>
            </a:fld>
            <a:endParaRPr lang="en-US" dirty="0"/>
          </a:p>
        </p:txBody>
      </p:sp>
    </p:spTree>
    <p:extLst>
      <p:ext uri="{BB962C8B-B14F-4D97-AF65-F5344CB8AC3E}">
        <p14:creationId xmlns:p14="http://schemas.microsoft.com/office/powerpoint/2010/main" val="3205433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46F9ABE8-C80F-42B5-8A7B-A8F27506F97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C53F12FD-3795-4EC7-9C3F-C7D995666D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5124" name="Slide Number Placeholder 3">
            <a:extLst>
              <a:ext uri="{FF2B5EF4-FFF2-40B4-BE49-F238E27FC236}">
                <a16:creationId xmlns:a16="http://schemas.microsoft.com/office/drawing/2014/main" id="{56896DF8-A1B5-477F-AB2B-EF7B17F9BC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060" indent="-290408">
              <a:spcBef>
                <a:spcPct val="30000"/>
              </a:spcBef>
              <a:defRPr sz="1200">
                <a:solidFill>
                  <a:schemeClr val="tx1"/>
                </a:solidFill>
                <a:latin typeface="Calibri" panose="020F0502020204030204" pitchFamily="34" charset="0"/>
              </a:defRPr>
            </a:lvl2pPr>
            <a:lvl3pPr marL="1161631" indent="-232326">
              <a:spcBef>
                <a:spcPct val="30000"/>
              </a:spcBef>
              <a:defRPr sz="1200">
                <a:solidFill>
                  <a:schemeClr val="tx1"/>
                </a:solidFill>
                <a:latin typeface="Calibri" panose="020F0502020204030204" pitchFamily="34" charset="0"/>
              </a:defRPr>
            </a:lvl3pPr>
            <a:lvl4pPr marL="1626283" indent="-232326">
              <a:spcBef>
                <a:spcPct val="30000"/>
              </a:spcBef>
              <a:defRPr sz="1200">
                <a:solidFill>
                  <a:schemeClr val="tx1"/>
                </a:solidFill>
                <a:latin typeface="Calibri" panose="020F0502020204030204" pitchFamily="34" charset="0"/>
              </a:defRPr>
            </a:lvl4pPr>
            <a:lvl5pPr marL="2090936" indent="-232326">
              <a:spcBef>
                <a:spcPct val="30000"/>
              </a:spcBef>
              <a:defRPr sz="1200">
                <a:solidFill>
                  <a:schemeClr val="tx1"/>
                </a:solidFill>
                <a:latin typeface="Calibri" panose="020F0502020204030204" pitchFamily="34" charset="0"/>
              </a:defRPr>
            </a:lvl5pPr>
            <a:lvl6pPr marL="2555588" indent="-232326" eaLnBrk="0" fontAlgn="base" hangingPunct="0">
              <a:spcBef>
                <a:spcPct val="30000"/>
              </a:spcBef>
              <a:spcAft>
                <a:spcPct val="0"/>
              </a:spcAft>
              <a:defRPr sz="1200">
                <a:solidFill>
                  <a:schemeClr val="tx1"/>
                </a:solidFill>
                <a:latin typeface="Calibri" panose="020F0502020204030204" pitchFamily="34" charset="0"/>
              </a:defRPr>
            </a:lvl6pPr>
            <a:lvl7pPr marL="3020240" indent="-232326" eaLnBrk="0" fontAlgn="base" hangingPunct="0">
              <a:spcBef>
                <a:spcPct val="30000"/>
              </a:spcBef>
              <a:spcAft>
                <a:spcPct val="0"/>
              </a:spcAft>
              <a:defRPr sz="1200">
                <a:solidFill>
                  <a:schemeClr val="tx1"/>
                </a:solidFill>
                <a:latin typeface="Calibri" panose="020F0502020204030204" pitchFamily="34" charset="0"/>
              </a:defRPr>
            </a:lvl7pPr>
            <a:lvl8pPr marL="3484893" indent="-232326" eaLnBrk="0" fontAlgn="base" hangingPunct="0">
              <a:spcBef>
                <a:spcPct val="30000"/>
              </a:spcBef>
              <a:spcAft>
                <a:spcPct val="0"/>
              </a:spcAft>
              <a:defRPr sz="1200">
                <a:solidFill>
                  <a:schemeClr val="tx1"/>
                </a:solidFill>
                <a:latin typeface="Calibri" panose="020F0502020204030204" pitchFamily="34" charset="0"/>
              </a:defRPr>
            </a:lvl8pPr>
            <a:lvl9pPr marL="3949545" indent="-232326"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5340795-12E1-4844-9F27-593578DC9FC2}" type="slidenum">
              <a:rPr lang="en-US" altLang="en-US" smtClean="0">
                <a:latin typeface="Arial" panose="020B0604020202020204" pitchFamily="34" charset="0"/>
              </a:rPr>
              <a:pPr>
                <a:spcBef>
                  <a:spcPct val="0"/>
                </a:spcBef>
              </a:pPr>
              <a:t>31</a:t>
            </a:fld>
            <a:endParaRPr lang="en-US" altLang="en-US" dirty="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9EA9DC3A-34F1-4573-AEF9-CD297EE663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1F864426-44FF-4B9E-A8F7-642A0D774A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Which type of irony is used? </a:t>
            </a:r>
            <a:r>
              <a:rPr lang="en-US" altLang="en-US" b="1" dirty="0"/>
              <a:t>Situational Irony</a:t>
            </a:r>
            <a:r>
              <a:rPr lang="en-US" altLang="en-US" dirty="0"/>
              <a:t> </a:t>
            </a:r>
          </a:p>
          <a:p>
            <a:pPr eaLnBrk="1" hangingPunct="1">
              <a:spcBef>
                <a:spcPct val="0"/>
              </a:spcBef>
            </a:pPr>
            <a:r>
              <a:rPr lang="en-US" altLang="en-US" dirty="0"/>
              <a:t> </a:t>
            </a:r>
          </a:p>
          <a:p>
            <a:pPr eaLnBrk="1" hangingPunct="1">
              <a:spcBef>
                <a:spcPct val="0"/>
              </a:spcBef>
            </a:pPr>
            <a:r>
              <a:rPr lang="en-US" altLang="en-US" dirty="0"/>
              <a:t>Explain your answer:</a:t>
            </a:r>
          </a:p>
          <a:p>
            <a:pPr eaLnBrk="1" hangingPunct="1">
              <a:spcBef>
                <a:spcPct val="0"/>
              </a:spcBef>
            </a:pPr>
            <a:r>
              <a:rPr lang="en-US" altLang="en-US" dirty="0"/>
              <a:t>  </a:t>
            </a:r>
            <a:r>
              <a:rPr lang="en-US" altLang="en-US" b="1" dirty="0"/>
              <a:t>One would expect that childproofing a home would protect the child, when in fact it endangers Vince.</a:t>
            </a:r>
            <a:endParaRPr lang="en-US" altLang="en-US" dirty="0"/>
          </a:p>
        </p:txBody>
      </p:sp>
      <p:sp>
        <p:nvSpPr>
          <p:cNvPr id="30724" name="Slide Number Placeholder 3">
            <a:extLst>
              <a:ext uri="{FF2B5EF4-FFF2-40B4-BE49-F238E27FC236}">
                <a16:creationId xmlns:a16="http://schemas.microsoft.com/office/drawing/2014/main" id="{22C09436-D252-4D6D-B8FC-419308DB4A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060" indent="-290408">
              <a:spcBef>
                <a:spcPct val="30000"/>
              </a:spcBef>
              <a:defRPr sz="1200">
                <a:solidFill>
                  <a:schemeClr val="tx1"/>
                </a:solidFill>
                <a:latin typeface="Calibri" panose="020F0502020204030204" pitchFamily="34" charset="0"/>
              </a:defRPr>
            </a:lvl2pPr>
            <a:lvl3pPr marL="1161631" indent="-232326">
              <a:spcBef>
                <a:spcPct val="30000"/>
              </a:spcBef>
              <a:defRPr sz="1200">
                <a:solidFill>
                  <a:schemeClr val="tx1"/>
                </a:solidFill>
                <a:latin typeface="Calibri" panose="020F0502020204030204" pitchFamily="34" charset="0"/>
              </a:defRPr>
            </a:lvl3pPr>
            <a:lvl4pPr marL="1626283" indent="-232326">
              <a:spcBef>
                <a:spcPct val="30000"/>
              </a:spcBef>
              <a:defRPr sz="1200">
                <a:solidFill>
                  <a:schemeClr val="tx1"/>
                </a:solidFill>
                <a:latin typeface="Calibri" panose="020F0502020204030204" pitchFamily="34" charset="0"/>
              </a:defRPr>
            </a:lvl4pPr>
            <a:lvl5pPr marL="2090936" indent="-232326">
              <a:spcBef>
                <a:spcPct val="30000"/>
              </a:spcBef>
              <a:defRPr sz="1200">
                <a:solidFill>
                  <a:schemeClr val="tx1"/>
                </a:solidFill>
                <a:latin typeface="Calibri" panose="020F0502020204030204" pitchFamily="34" charset="0"/>
              </a:defRPr>
            </a:lvl5pPr>
            <a:lvl6pPr marL="2555588" indent="-232326" eaLnBrk="0" fontAlgn="base" hangingPunct="0">
              <a:spcBef>
                <a:spcPct val="30000"/>
              </a:spcBef>
              <a:spcAft>
                <a:spcPct val="0"/>
              </a:spcAft>
              <a:defRPr sz="1200">
                <a:solidFill>
                  <a:schemeClr val="tx1"/>
                </a:solidFill>
                <a:latin typeface="Calibri" panose="020F0502020204030204" pitchFamily="34" charset="0"/>
              </a:defRPr>
            </a:lvl6pPr>
            <a:lvl7pPr marL="3020240" indent="-232326" eaLnBrk="0" fontAlgn="base" hangingPunct="0">
              <a:spcBef>
                <a:spcPct val="30000"/>
              </a:spcBef>
              <a:spcAft>
                <a:spcPct val="0"/>
              </a:spcAft>
              <a:defRPr sz="1200">
                <a:solidFill>
                  <a:schemeClr val="tx1"/>
                </a:solidFill>
                <a:latin typeface="Calibri" panose="020F0502020204030204" pitchFamily="34" charset="0"/>
              </a:defRPr>
            </a:lvl7pPr>
            <a:lvl8pPr marL="3484893" indent="-232326" eaLnBrk="0" fontAlgn="base" hangingPunct="0">
              <a:spcBef>
                <a:spcPct val="30000"/>
              </a:spcBef>
              <a:spcAft>
                <a:spcPct val="0"/>
              </a:spcAft>
              <a:defRPr sz="1200">
                <a:solidFill>
                  <a:schemeClr val="tx1"/>
                </a:solidFill>
                <a:latin typeface="Calibri" panose="020F0502020204030204" pitchFamily="34" charset="0"/>
              </a:defRPr>
            </a:lvl8pPr>
            <a:lvl9pPr marL="3949545" indent="-232326"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9708F89-835B-4EE0-9831-C6EA9C78AB84}" type="slidenum">
              <a:rPr lang="en-US" altLang="en-US" smtClean="0">
                <a:latin typeface="Arial" panose="020B0604020202020204" pitchFamily="34" charset="0"/>
              </a:rPr>
              <a:pPr>
                <a:spcBef>
                  <a:spcPct val="0"/>
                </a:spcBef>
              </a:pPr>
              <a:t>47</a:t>
            </a:fld>
            <a:endParaRPr lang="en-US" altLang="en-US" dirty="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D5BE76BA-5BA3-4F0E-A188-0659237B93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0D2AF08E-642D-4DB5-A907-F2A3AB94083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2772" name="Slide Number Placeholder 3">
            <a:extLst>
              <a:ext uri="{FF2B5EF4-FFF2-40B4-BE49-F238E27FC236}">
                <a16:creationId xmlns:a16="http://schemas.microsoft.com/office/drawing/2014/main" id="{57717997-F354-4A69-9FBE-6DEA6E8227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060" indent="-290408">
              <a:spcBef>
                <a:spcPct val="30000"/>
              </a:spcBef>
              <a:defRPr sz="1200">
                <a:solidFill>
                  <a:schemeClr val="tx1"/>
                </a:solidFill>
                <a:latin typeface="Calibri" panose="020F0502020204030204" pitchFamily="34" charset="0"/>
              </a:defRPr>
            </a:lvl2pPr>
            <a:lvl3pPr marL="1161631" indent="-232326">
              <a:spcBef>
                <a:spcPct val="30000"/>
              </a:spcBef>
              <a:defRPr sz="1200">
                <a:solidFill>
                  <a:schemeClr val="tx1"/>
                </a:solidFill>
                <a:latin typeface="Calibri" panose="020F0502020204030204" pitchFamily="34" charset="0"/>
              </a:defRPr>
            </a:lvl3pPr>
            <a:lvl4pPr marL="1626283" indent="-232326">
              <a:spcBef>
                <a:spcPct val="30000"/>
              </a:spcBef>
              <a:defRPr sz="1200">
                <a:solidFill>
                  <a:schemeClr val="tx1"/>
                </a:solidFill>
                <a:latin typeface="Calibri" panose="020F0502020204030204" pitchFamily="34" charset="0"/>
              </a:defRPr>
            </a:lvl4pPr>
            <a:lvl5pPr marL="2090936" indent="-232326">
              <a:spcBef>
                <a:spcPct val="30000"/>
              </a:spcBef>
              <a:defRPr sz="1200">
                <a:solidFill>
                  <a:schemeClr val="tx1"/>
                </a:solidFill>
                <a:latin typeface="Calibri" panose="020F0502020204030204" pitchFamily="34" charset="0"/>
              </a:defRPr>
            </a:lvl5pPr>
            <a:lvl6pPr marL="2555588" indent="-232326" eaLnBrk="0" fontAlgn="base" hangingPunct="0">
              <a:spcBef>
                <a:spcPct val="30000"/>
              </a:spcBef>
              <a:spcAft>
                <a:spcPct val="0"/>
              </a:spcAft>
              <a:defRPr sz="1200">
                <a:solidFill>
                  <a:schemeClr val="tx1"/>
                </a:solidFill>
                <a:latin typeface="Calibri" panose="020F0502020204030204" pitchFamily="34" charset="0"/>
              </a:defRPr>
            </a:lvl6pPr>
            <a:lvl7pPr marL="3020240" indent="-232326" eaLnBrk="0" fontAlgn="base" hangingPunct="0">
              <a:spcBef>
                <a:spcPct val="30000"/>
              </a:spcBef>
              <a:spcAft>
                <a:spcPct val="0"/>
              </a:spcAft>
              <a:defRPr sz="1200">
                <a:solidFill>
                  <a:schemeClr val="tx1"/>
                </a:solidFill>
                <a:latin typeface="Calibri" panose="020F0502020204030204" pitchFamily="34" charset="0"/>
              </a:defRPr>
            </a:lvl7pPr>
            <a:lvl8pPr marL="3484893" indent="-232326" eaLnBrk="0" fontAlgn="base" hangingPunct="0">
              <a:spcBef>
                <a:spcPct val="30000"/>
              </a:spcBef>
              <a:spcAft>
                <a:spcPct val="0"/>
              </a:spcAft>
              <a:defRPr sz="1200">
                <a:solidFill>
                  <a:schemeClr val="tx1"/>
                </a:solidFill>
                <a:latin typeface="Calibri" panose="020F0502020204030204" pitchFamily="34" charset="0"/>
              </a:defRPr>
            </a:lvl8pPr>
            <a:lvl9pPr marL="3949545" indent="-232326"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018458E-E751-4498-9309-67D3A8105131}" type="slidenum">
              <a:rPr lang="en-US" altLang="en-US" smtClean="0">
                <a:latin typeface="Arial" panose="020B0604020202020204" pitchFamily="34" charset="0"/>
              </a:rPr>
              <a:pPr>
                <a:spcBef>
                  <a:spcPct val="0"/>
                </a:spcBef>
              </a:pPr>
              <a:t>48</a:t>
            </a:fld>
            <a:endParaRPr lang="en-US" altLang="en-US" dirty="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7FA9DA04-A616-4996-AA8D-30EB31E2FB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2AEDF95B-09F2-4ED4-A28B-9434CC6FD2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Which type of irony is used? </a:t>
            </a:r>
            <a:r>
              <a:rPr lang="en-US" altLang="en-US" b="1" dirty="0"/>
              <a:t>Dramatic Irony</a:t>
            </a:r>
            <a:r>
              <a:rPr lang="en-US" altLang="en-US" dirty="0"/>
              <a:t> </a:t>
            </a:r>
          </a:p>
          <a:p>
            <a:pPr eaLnBrk="1" hangingPunct="1">
              <a:spcBef>
                <a:spcPct val="0"/>
              </a:spcBef>
            </a:pPr>
            <a:r>
              <a:rPr lang="en-US" altLang="en-US" dirty="0"/>
              <a:t> </a:t>
            </a:r>
          </a:p>
          <a:p>
            <a:pPr eaLnBrk="1" hangingPunct="1">
              <a:spcBef>
                <a:spcPct val="0"/>
              </a:spcBef>
            </a:pPr>
            <a:r>
              <a:rPr lang="en-US" altLang="en-US" dirty="0"/>
              <a:t>Explain your answer:</a:t>
            </a:r>
          </a:p>
          <a:p>
            <a:pPr eaLnBrk="1" hangingPunct="1">
              <a:spcBef>
                <a:spcPct val="0"/>
              </a:spcBef>
            </a:pPr>
            <a:r>
              <a:rPr lang="en-US" altLang="en-US" dirty="0"/>
              <a:t>  </a:t>
            </a:r>
            <a:r>
              <a:rPr lang="en-US" altLang="en-US" b="1" dirty="0"/>
              <a:t>Timmy thinks that he is winning the egg hunt, but the reader knows that the opposite is true.</a:t>
            </a:r>
            <a:endParaRPr lang="en-US" altLang="en-US" dirty="0"/>
          </a:p>
        </p:txBody>
      </p:sp>
      <p:sp>
        <p:nvSpPr>
          <p:cNvPr id="34820" name="Slide Number Placeholder 3">
            <a:extLst>
              <a:ext uri="{FF2B5EF4-FFF2-40B4-BE49-F238E27FC236}">
                <a16:creationId xmlns:a16="http://schemas.microsoft.com/office/drawing/2014/main" id="{2DADFF40-BAAC-496D-A1A7-D61E7CBE357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060" indent="-290408">
              <a:spcBef>
                <a:spcPct val="30000"/>
              </a:spcBef>
              <a:defRPr sz="1200">
                <a:solidFill>
                  <a:schemeClr val="tx1"/>
                </a:solidFill>
                <a:latin typeface="Calibri" panose="020F0502020204030204" pitchFamily="34" charset="0"/>
              </a:defRPr>
            </a:lvl2pPr>
            <a:lvl3pPr marL="1161631" indent="-232326">
              <a:spcBef>
                <a:spcPct val="30000"/>
              </a:spcBef>
              <a:defRPr sz="1200">
                <a:solidFill>
                  <a:schemeClr val="tx1"/>
                </a:solidFill>
                <a:latin typeface="Calibri" panose="020F0502020204030204" pitchFamily="34" charset="0"/>
              </a:defRPr>
            </a:lvl3pPr>
            <a:lvl4pPr marL="1626283" indent="-232326">
              <a:spcBef>
                <a:spcPct val="30000"/>
              </a:spcBef>
              <a:defRPr sz="1200">
                <a:solidFill>
                  <a:schemeClr val="tx1"/>
                </a:solidFill>
                <a:latin typeface="Calibri" panose="020F0502020204030204" pitchFamily="34" charset="0"/>
              </a:defRPr>
            </a:lvl4pPr>
            <a:lvl5pPr marL="2090936" indent="-232326">
              <a:spcBef>
                <a:spcPct val="30000"/>
              </a:spcBef>
              <a:defRPr sz="1200">
                <a:solidFill>
                  <a:schemeClr val="tx1"/>
                </a:solidFill>
                <a:latin typeface="Calibri" panose="020F0502020204030204" pitchFamily="34" charset="0"/>
              </a:defRPr>
            </a:lvl5pPr>
            <a:lvl6pPr marL="2555588" indent="-232326" eaLnBrk="0" fontAlgn="base" hangingPunct="0">
              <a:spcBef>
                <a:spcPct val="30000"/>
              </a:spcBef>
              <a:spcAft>
                <a:spcPct val="0"/>
              </a:spcAft>
              <a:defRPr sz="1200">
                <a:solidFill>
                  <a:schemeClr val="tx1"/>
                </a:solidFill>
                <a:latin typeface="Calibri" panose="020F0502020204030204" pitchFamily="34" charset="0"/>
              </a:defRPr>
            </a:lvl6pPr>
            <a:lvl7pPr marL="3020240" indent="-232326" eaLnBrk="0" fontAlgn="base" hangingPunct="0">
              <a:spcBef>
                <a:spcPct val="30000"/>
              </a:spcBef>
              <a:spcAft>
                <a:spcPct val="0"/>
              </a:spcAft>
              <a:defRPr sz="1200">
                <a:solidFill>
                  <a:schemeClr val="tx1"/>
                </a:solidFill>
                <a:latin typeface="Calibri" panose="020F0502020204030204" pitchFamily="34" charset="0"/>
              </a:defRPr>
            </a:lvl7pPr>
            <a:lvl8pPr marL="3484893" indent="-232326" eaLnBrk="0" fontAlgn="base" hangingPunct="0">
              <a:spcBef>
                <a:spcPct val="30000"/>
              </a:spcBef>
              <a:spcAft>
                <a:spcPct val="0"/>
              </a:spcAft>
              <a:defRPr sz="1200">
                <a:solidFill>
                  <a:schemeClr val="tx1"/>
                </a:solidFill>
                <a:latin typeface="Calibri" panose="020F0502020204030204" pitchFamily="34" charset="0"/>
              </a:defRPr>
            </a:lvl8pPr>
            <a:lvl9pPr marL="3949545" indent="-232326"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E41DCA1-DC12-4E09-920A-D9FBC2B19503}" type="slidenum">
              <a:rPr lang="en-US" altLang="en-US" smtClean="0">
                <a:latin typeface="Arial" panose="020B0604020202020204" pitchFamily="34" charset="0"/>
              </a:rPr>
              <a:pPr>
                <a:spcBef>
                  <a:spcPct val="0"/>
                </a:spcBef>
              </a:pPr>
              <a:t>49</a:t>
            </a:fld>
            <a:endParaRPr lang="en-US" altLang="en-US" dirty="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6F0AF026-E24D-4456-A36A-B95ADED3AD2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A71A44E8-1391-4F05-8858-DD45DC264F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Which type of irony is used? </a:t>
            </a:r>
            <a:r>
              <a:rPr lang="en-US" altLang="en-US" b="1" dirty="0"/>
              <a:t>Situational Irony</a:t>
            </a:r>
            <a:r>
              <a:rPr lang="en-US" altLang="en-US" dirty="0"/>
              <a:t> </a:t>
            </a:r>
          </a:p>
          <a:p>
            <a:pPr eaLnBrk="1" hangingPunct="1">
              <a:spcBef>
                <a:spcPct val="0"/>
              </a:spcBef>
            </a:pPr>
            <a:r>
              <a:rPr lang="en-US" altLang="en-US" dirty="0"/>
              <a:t> </a:t>
            </a:r>
          </a:p>
          <a:p>
            <a:pPr eaLnBrk="1" hangingPunct="1">
              <a:spcBef>
                <a:spcPct val="0"/>
              </a:spcBef>
            </a:pPr>
            <a:r>
              <a:rPr lang="en-US" altLang="en-US" dirty="0"/>
              <a:t>Explain your answer:</a:t>
            </a:r>
          </a:p>
          <a:p>
            <a:pPr eaLnBrk="1" hangingPunct="1">
              <a:spcBef>
                <a:spcPct val="0"/>
              </a:spcBef>
            </a:pPr>
            <a:r>
              <a:rPr lang="en-US" altLang="en-US" dirty="0"/>
              <a:t>  </a:t>
            </a:r>
            <a:r>
              <a:rPr lang="en-US" altLang="en-US" b="1" dirty="0"/>
              <a:t>One would expect that childproofing a home would protect the child, when in fact it endangers Vince.</a:t>
            </a:r>
            <a:endParaRPr lang="en-US" altLang="en-US" dirty="0"/>
          </a:p>
        </p:txBody>
      </p:sp>
      <p:sp>
        <p:nvSpPr>
          <p:cNvPr id="36868" name="Slide Number Placeholder 3">
            <a:extLst>
              <a:ext uri="{FF2B5EF4-FFF2-40B4-BE49-F238E27FC236}">
                <a16:creationId xmlns:a16="http://schemas.microsoft.com/office/drawing/2014/main" id="{47A6D589-B69C-45D3-B363-615F0975010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060" indent="-290408">
              <a:spcBef>
                <a:spcPct val="30000"/>
              </a:spcBef>
              <a:defRPr sz="1200">
                <a:solidFill>
                  <a:schemeClr val="tx1"/>
                </a:solidFill>
                <a:latin typeface="Calibri" panose="020F0502020204030204" pitchFamily="34" charset="0"/>
              </a:defRPr>
            </a:lvl2pPr>
            <a:lvl3pPr marL="1161631" indent="-232326">
              <a:spcBef>
                <a:spcPct val="30000"/>
              </a:spcBef>
              <a:defRPr sz="1200">
                <a:solidFill>
                  <a:schemeClr val="tx1"/>
                </a:solidFill>
                <a:latin typeface="Calibri" panose="020F0502020204030204" pitchFamily="34" charset="0"/>
              </a:defRPr>
            </a:lvl3pPr>
            <a:lvl4pPr marL="1626283" indent="-232326">
              <a:spcBef>
                <a:spcPct val="30000"/>
              </a:spcBef>
              <a:defRPr sz="1200">
                <a:solidFill>
                  <a:schemeClr val="tx1"/>
                </a:solidFill>
                <a:latin typeface="Calibri" panose="020F0502020204030204" pitchFamily="34" charset="0"/>
              </a:defRPr>
            </a:lvl4pPr>
            <a:lvl5pPr marL="2090936" indent="-232326">
              <a:spcBef>
                <a:spcPct val="30000"/>
              </a:spcBef>
              <a:defRPr sz="1200">
                <a:solidFill>
                  <a:schemeClr val="tx1"/>
                </a:solidFill>
                <a:latin typeface="Calibri" panose="020F0502020204030204" pitchFamily="34" charset="0"/>
              </a:defRPr>
            </a:lvl5pPr>
            <a:lvl6pPr marL="2555588" indent="-232326" eaLnBrk="0" fontAlgn="base" hangingPunct="0">
              <a:spcBef>
                <a:spcPct val="30000"/>
              </a:spcBef>
              <a:spcAft>
                <a:spcPct val="0"/>
              </a:spcAft>
              <a:defRPr sz="1200">
                <a:solidFill>
                  <a:schemeClr val="tx1"/>
                </a:solidFill>
                <a:latin typeface="Calibri" panose="020F0502020204030204" pitchFamily="34" charset="0"/>
              </a:defRPr>
            </a:lvl6pPr>
            <a:lvl7pPr marL="3020240" indent="-232326" eaLnBrk="0" fontAlgn="base" hangingPunct="0">
              <a:spcBef>
                <a:spcPct val="30000"/>
              </a:spcBef>
              <a:spcAft>
                <a:spcPct val="0"/>
              </a:spcAft>
              <a:defRPr sz="1200">
                <a:solidFill>
                  <a:schemeClr val="tx1"/>
                </a:solidFill>
                <a:latin typeface="Calibri" panose="020F0502020204030204" pitchFamily="34" charset="0"/>
              </a:defRPr>
            </a:lvl7pPr>
            <a:lvl8pPr marL="3484893" indent="-232326" eaLnBrk="0" fontAlgn="base" hangingPunct="0">
              <a:spcBef>
                <a:spcPct val="30000"/>
              </a:spcBef>
              <a:spcAft>
                <a:spcPct val="0"/>
              </a:spcAft>
              <a:defRPr sz="1200">
                <a:solidFill>
                  <a:schemeClr val="tx1"/>
                </a:solidFill>
                <a:latin typeface="Calibri" panose="020F0502020204030204" pitchFamily="34" charset="0"/>
              </a:defRPr>
            </a:lvl8pPr>
            <a:lvl9pPr marL="3949545" indent="-232326"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D735136-A6C6-4232-81D9-798EB90AED6A}" type="slidenum">
              <a:rPr lang="en-US" altLang="en-US" smtClean="0">
                <a:latin typeface="Arial" panose="020B0604020202020204" pitchFamily="34" charset="0"/>
              </a:rPr>
              <a:pPr>
                <a:spcBef>
                  <a:spcPct val="0"/>
                </a:spcBef>
              </a:pPr>
              <a:t>50</a:t>
            </a:fld>
            <a:endParaRPr lang="en-US" altLang="en-US" dirty="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438BB52D-16F2-4DCC-ADFB-ED3F3DE950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8F31DACB-5128-4440-9F37-9F7BDD751B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Which type of irony is used? </a:t>
            </a:r>
            <a:r>
              <a:rPr lang="en-US" altLang="en-US" b="1" dirty="0"/>
              <a:t>Verbal Irony</a:t>
            </a:r>
            <a:r>
              <a:rPr lang="en-US" altLang="en-US" dirty="0"/>
              <a:t> </a:t>
            </a:r>
          </a:p>
          <a:p>
            <a:pPr eaLnBrk="1" hangingPunct="1">
              <a:spcBef>
                <a:spcPct val="0"/>
              </a:spcBef>
            </a:pPr>
            <a:r>
              <a:rPr lang="en-US" altLang="en-US" dirty="0"/>
              <a:t> </a:t>
            </a:r>
          </a:p>
          <a:p>
            <a:pPr eaLnBrk="1" hangingPunct="1">
              <a:spcBef>
                <a:spcPct val="0"/>
              </a:spcBef>
            </a:pPr>
            <a:r>
              <a:rPr lang="en-US" altLang="en-US" dirty="0"/>
              <a:t>Explain your answer:</a:t>
            </a:r>
          </a:p>
          <a:p>
            <a:pPr eaLnBrk="1" hangingPunct="1">
              <a:spcBef>
                <a:spcPct val="0"/>
              </a:spcBef>
            </a:pPr>
            <a:r>
              <a:rPr lang="en-US" altLang="en-US" dirty="0"/>
              <a:t> </a:t>
            </a:r>
          </a:p>
          <a:p>
            <a:pPr eaLnBrk="1" hangingPunct="1">
              <a:spcBef>
                <a:spcPct val="0"/>
              </a:spcBef>
            </a:pPr>
            <a:r>
              <a:rPr lang="en-US" altLang="en-US" dirty="0"/>
              <a:t>  </a:t>
            </a:r>
            <a:r>
              <a:rPr lang="en-US" altLang="en-US" b="1" dirty="0"/>
              <a:t>Romeo expresses admiration for Juan when in fact he means the opposite. </a:t>
            </a:r>
            <a:endParaRPr lang="en-US" altLang="en-US" dirty="0"/>
          </a:p>
        </p:txBody>
      </p:sp>
      <p:sp>
        <p:nvSpPr>
          <p:cNvPr id="38916" name="Slide Number Placeholder 3">
            <a:extLst>
              <a:ext uri="{FF2B5EF4-FFF2-40B4-BE49-F238E27FC236}">
                <a16:creationId xmlns:a16="http://schemas.microsoft.com/office/drawing/2014/main" id="{DF7A4844-4E65-442C-A4CD-80797F92A6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060" indent="-290408">
              <a:spcBef>
                <a:spcPct val="30000"/>
              </a:spcBef>
              <a:defRPr sz="1200">
                <a:solidFill>
                  <a:schemeClr val="tx1"/>
                </a:solidFill>
                <a:latin typeface="Calibri" panose="020F0502020204030204" pitchFamily="34" charset="0"/>
              </a:defRPr>
            </a:lvl2pPr>
            <a:lvl3pPr marL="1161631" indent="-232326">
              <a:spcBef>
                <a:spcPct val="30000"/>
              </a:spcBef>
              <a:defRPr sz="1200">
                <a:solidFill>
                  <a:schemeClr val="tx1"/>
                </a:solidFill>
                <a:latin typeface="Calibri" panose="020F0502020204030204" pitchFamily="34" charset="0"/>
              </a:defRPr>
            </a:lvl3pPr>
            <a:lvl4pPr marL="1626283" indent="-232326">
              <a:spcBef>
                <a:spcPct val="30000"/>
              </a:spcBef>
              <a:defRPr sz="1200">
                <a:solidFill>
                  <a:schemeClr val="tx1"/>
                </a:solidFill>
                <a:latin typeface="Calibri" panose="020F0502020204030204" pitchFamily="34" charset="0"/>
              </a:defRPr>
            </a:lvl4pPr>
            <a:lvl5pPr marL="2090936" indent="-232326">
              <a:spcBef>
                <a:spcPct val="30000"/>
              </a:spcBef>
              <a:defRPr sz="1200">
                <a:solidFill>
                  <a:schemeClr val="tx1"/>
                </a:solidFill>
                <a:latin typeface="Calibri" panose="020F0502020204030204" pitchFamily="34" charset="0"/>
              </a:defRPr>
            </a:lvl5pPr>
            <a:lvl6pPr marL="2555588" indent="-232326" eaLnBrk="0" fontAlgn="base" hangingPunct="0">
              <a:spcBef>
                <a:spcPct val="30000"/>
              </a:spcBef>
              <a:spcAft>
                <a:spcPct val="0"/>
              </a:spcAft>
              <a:defRPr sz="1200">
                <a:solidFill>
                  <a:schemeClr val="tx1"/>
                </a:solidFill>
                <a:latin typeface="Calibri" panose="020F0502020204030204" pitchFamily="34" charset="0"/>
              </a:defRPr>
            </a:lvl6pPr>
            <a:lvl7pPr marL="3020240" indent="-232326" eaLnBrk="0" fontAlgn="base" hangingPunct="0">
              <a:spcBef>
                <a:spcPct val="30000"/>
              </a:spcBef>
              <a:spcAft>
                <a:spcPct val="0"/>
              </a:spcAft>
              <a:defRPr sz="1200">
                <a:solidFill>
                  <a:schemeClr val="tx1"/>
                </a:solidFill>
                <a:latin typeface="Calibri" panose="020F0502020204030204" pitchFamily="34" charset="0"/>
              </a:defRPr>
            </a:lvl7pPr>
            <a:lvl8pPr marL="3484893" indent="-232326" eaLnBrk="0" fontAlgn="base" hangingPunct="0">
              <a:spcBef>
                <a:spcPct val="30000"/>
              </a:spcBef>
              <a:spcAft>
                <a:spcPct val="0"/>
              </a:spcAft>
              <a:defRPr sz="1200">
                <a:solidFill>
                  <a:schemeClr val="tx1"/>
                </a:solidFill>
                <a:latin typeface="Calibri" panose="020F0502020204030204" pitchFamily="34" charset="0"/>
              </a:defRPr>
            </a:lvl8pPr>
            <a:lvl9pPr marL="3949545" indent="-232326"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C1E0F15-7E6B-4520-B942-6E094DD04DD7}" type="slidenum">
              <a:rPr lang="en-US" altLang="en-US" smtClean="0">
                <a:latin typeface="Arial" panose="020B0604020202020204" pitchFamily="34" charset="0"/>
              </a:rPr>
              <a:pPr>
                <a:spcBef>
                  <a:spcPct val="0"/>
                </a:spcBef>
              </a:pPr>
              <a:t>51</a:t>
            </a:fld>
            <a:endParaRPr lang="en-US" altLang="en-US" dirty="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69785E87-BAE8-4163-969D-A7E068C041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3D52CFD1-3B51-4097-8E03-9F36504663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Situational Irony</a:t>
            </a:r>
          </a:p>
        </p:txBody>
      </p:sp>
      <p:sp>
        <p:nvSpPr>
          <p:cNvPr id="7172" name="Slide Number Placeholder 3">
            <a:extLst>
              <a:ext uri="{FF2B5EF4-FFF2-40B4-BE49-F238E27FC236}">
                <a16:creationId xmlns:a16="http://schemas.microsoft.com/office/drawing/2014/main" id="{041FF8CE-C729-4FCD-8DC2-D60E984A23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5060" indent="-290408">
              <a:defRPr>
                <a:solidFill>
                  <a:schemeClr val="tx1"/>
                </a:solidFill>
                <a:latin typeface="Arial" panose="020B0604020202020204" pitchFamily="34" charset="0"/>
              </a:defRPr>
            </a:lvl2pPr>
            <a:lvl3pPr marL="1161631" indent="-232326">
              <a:defRPr>
                <a:solidFill>
                  <a:schemeClr val="tx1"/>
                </a:solidFill>
                <a:latin typeface="Arial" panose="020B0604020202020204" pitchFamily="34" charset="0"/>
              </a:defRPr>
            </a:lvl3pPr>
            <a:lvl4pPr marL="1626283" indent="-232326">
              <a:defRPr>
                <a:solidFill>
                  <a:schemeClr val="tx1"/>
                </a:solidFill>
                <a:latin typeface="Arial" panose="020B0604020202020204" pitchFamily="34" charset="0"/>
              </a:defRPr>
            </a:lvl4pPr>
            <a:lvl5pPr marL="2090936" indent="-232326">
              <a:defRPr>
                <a:solidFill>
                  <a:schemeClr val="tx1"/>
                </a:solidFill>
                <a:latin typeface="Arial" panose="020B0604020202020204" pitchFamily="34" charset="0"/>
              </a:defRPr>
            </a:lvl5pPr>
            <a:lvl6pPr marL="2555588" indent="-232326" eaLnBrk="0" fontAlgn="base" hangingPunct="0">
              <a:spcBef>
                <a:spcPct val="0"/>
              </a:spcBef>
              <a:spcAft>
                <a:spcPct val="0"/>
              </a:spcAft>
              <a:defRPr>
                <a:solidFill>
                  <a:schemeClr val="tx1"/>
                </a:solidFill>
                <a:latin typeface="Arial" panose="020B0604020202020204" pitchFamily="34" charset="0"/>
              </a:defRPr>
            </a:lvl6pPr>
            <a:lvl7pPr marL="3020240" indent="-232326" eaLnBrk="0" fontAlgn="base" hangingPunct="0">
              <a:spcBef>
                <a:spcPct val="0"/>
              </a:spcBef>
              <a:spcAft>
                <a:spcPct val="0"/>
              </a:spcAft>
              <a:defRPr>
                <a:solidFill>
                  <a:schemeClr val="tx1"/>
                </a:solidFill>
                <a:latin typeface="Arial" panose="020B0604020202020204" pitchFamily="34" charset="0"/>
              </a:defRPr>
            </a:lvl7pPr>
            <a:lvl8pPr marL="3484893" indent="-232326" eaLnBrk="0" fontAlgn="base" hangingPunct="0">
              <a:spcBef>
                <a:spcPct val="0"/>
              </a:spcBef>
              <a:spcAft>
                <a:spcPct val="0"/>
              </a:spcAft>
              <a:defRPr>
                <a:solidFill>
                  <a:schemeClr val="tx1"/>
                </a:solidFill>
                <a:latin typeface="Arial" panose="020B0604020202020204" pitchFamily="34" charset="0"/>
              </a:defRPr>
            </a:lvl8pPr>
            <a:lvl9pPr marL="3949545" indent="-232326" eaLnBrk="0" fontAlgn="base" hangingPunct="0">
              <a:spcBef>
                <a:spcPct val="0"/>
              </a:spcBef>
              <a:spcAft>
                <a:spcPct val="0"/>
              </a:spcAft>
              <a:defRPr>
                <a:solidFill>
                  <a:schemeClr val="tx1"/>
                </a:solidFill>
                <a:latin typeface="Arial" panose="020B0604020202020204" pitchFamily="34" charset="0"/>
              </a:defRPr>
            </a:lvl9pPr>
          </a:lstStyle>
          <a:p>
            <a:fld id="{2C0CF1E0-71ED-4E19-9549-208586E21B8F}" type="slidenum">
              <a:rPr lang="en-US" altLang="en-US" smtClean="0"/>
              <a:pPr/>
              <a:t>32</a:t>
            </a:fld>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05645085-16B2-4BB6-87A9-5773AB6FAE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BC42730C-84B6-43E4-BC19-02BB682C69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Situational Irony</a:t>
            </a:r>
          </a:p>
        </p:txBody>
      </p:sp>
      <p:sp>
        <p:nvSpPr>
          <p:cNvPr id="9220" name="Slide Number Placeholder 3">
            <a:extLst>
              <a:ext uri="{FF2B5EF4-FFF2-40B4-BE49-F238E27FC236}">
                <a16:creationId xmlns:a16="http://schemas.microsoft.com/office/drawing/2014/main" id="{6794D3FE-D459-48D3-B2FF-DB6C6AA705B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5060" indent="-290408">
              <a:defRPr>
                <a:solidFill>
                  <a:schemeClr val="tx1"/>
                </a:solidFill>
                <a:latin typeface="Arial" panose="020B0604020202020204" pitchFamily="34" charset="0"/>
              </a:defRPr>
            </a:lvl2pPr>
            <a:lvl3pPr marL="1161631" indent="-232326">
              <a:defRPr>
                <a:solidFill>
                  <a:schemeClr val="tx1"/>
                </a:solidFill>
                <a:latin typeface="Arial" panose="020B0604020202020204" pitchFamily="34" charset="0"/>
              </a:defRPr>
            </a:lvl3pPr>
            <a:lvl4pPr marL="1626283" indent="-232326">
              <a:defRPr>
                <a:solidFill>
                  <a:schemeClr val="tx1"/>
                </a:solidFill>
                <a:latin typeface="Arial" panose="020B0604020202020204" pitchFamily="34" charset="0"/>
              </a:defRPr>
            </a:lvl4pPr>
            <a:lvl5pPr marL="2090936" indent="-232326">
              <a:defRPr>
                <a:solidFill>
                  <a:schemeClr val="tx1"/>
                </a:solidFill>
                <a:latin typeface="Arial" panose="020B0604020202020204" pitchFamily="34" charset="0"/>
              </a:defRPr>
            </a:lvl5pPr>
            <a:lvl6pPr marL="2555588" indent="-232326" eaLnBrk="0" fontAlgn="base" hangingPunct="0">
              <a:spcBef>
                <a:spcPct val="0"/>
              </a:spcBef>
              <a:spcAft>
                <a:spcPct val="0"/>
              </a:spcAft>
              <a:defRPr>
                <a:solidFill>
                  <a:schemeClr val="tx1"/>
                </a:solidFill>
                <a:latin typeface="Arial" panose="020B0604020202020204" pitchFamily="34" charset="0"/>
              </a:defRPr>
            </a:lvl6pPr>
            <a:lvl7pPr marL="3020240" indent="-232326" eaLnBrk="0" fontAlgn="base" hangingPunct="0">
              <a:spcBef>
                <a:spcPct val="0"/>
              </a:spcBef>
              <a:spcAft>
                <a:spcPct val="0"/>
              </a:spcAft>
              <a:defRPr>
                <a:solidFill>
                  <a:schemeClr val="tx1"/>
                </a:solidFill>
                <a:latin typeface="Arial" panose="020B0604020202020204" pitchFamily="34" charset="0"/>
              </a:defRPr>
            </a:lvl7pPr>
            <a:lvl8pPr marL="3484893" indent="-232326" eaLnBrk="0" fontAlgn="base" hangingPunct="0">
              <a:spcBef>
                <a:spcPct val="0"/>
              </a:spcBef>
              <a:spcAft>
                <a:spcPct val="0"/>
              </a:spcAft>
              <a:defRPr>
                <a:solidFill>
                  <a:schemeClr val="tx1"/>
                </a:solidFill>
                <a:latin typeface="Arial" panose="020B0604020202020204" pitchFamily="34" charset="0"/>
              </a:defRPr>
            </a:lvl8pPr>
            <a:lvl9pPr marL="3949545" indent="-232326" eaLnBrk="0" fontAlgn="base" hangingPunct="0">
              <a:spcBef>
                <a:spcPct val="0"/>
              </a:spcBef>
              <a:spcAft>
                <a:spcPct val="0"/>
              </a:spcAft>
              <a:defRPr>
                <a:solidFill>
                  <a:schemeClr val="tx1"/>
                </a:solidFill>
                <a:latin typeface="Arial" panose="020B0604020202020204" pitchFamily="34" charset="0"/>
              </a:defRPr>
            </a:lvl9pPr>
          </a:lstStyle>
          <a:p>
            <a:fld id="{BAAF4EB9-BB6D-438D-BCFD-D95E63DF3E5B}" type="slidenum">
              <a:rPr lang="en-US" altLang="en-US" smtClean="0"/>
              <a:pPr/>
              <a:t>33</a:t>
            </a:fld>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57C024F5-1545-4979-8713-47783AA881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6BF72428-50AE-43ED-B1E1-5F7BFB268E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Dramatic Irony</a:t>
            </a:r>
          </a:p>
        </p:txBody>
      </p:sp>
      <p:sp>
        <p:nvSpPr>
          <p:cNvPr id="11268" name="Slide Number Placeholder 3">
            <a:extLst>
              <a:ext uri="{FF2B5EF4-FFF2-40B4-BE49-F238E27FC236}">
                <a16:creationId xmlns:a16="http://schemas.microsoft.com/office/drawing/2014/main" id="{D8F79190-0509-45EB-B18C-59133223B26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5060" indent="-290408">
              <a:defRPr>
                <a:solidFill>
                  <a:schemeClr val="tx1"/>
                </a:solidFill>
                <a:latin typeface="Arial" panose="020B0604020202020204" pitchFamily="34" charset="0"/>
              </a:defRPr>
            </a:lvl2pPr>
            <a:lvl3pPr marL="1161631" indent="-232326">
              <a:defRPr>
                <a:solidFill>
                  <a:schemeClr val="tx1"/>
                </a:solidFill>
                <a:latin typeface="Arial" panose="020B0604020202020204" pitchFamily="34" charset="0"/>
              </a:defRPr>
            </a:lvl3pPr>
            <a:lvl4pPr marL="1626283" indent="-232326">
              <a:defRPr>
                <a:solidFill>
                  <a:schemeClr val="tx1"/>
                </a:solidFill>
                <a:latin typeface="Arial" panose="020B0604020202020204" pitchFamily="34" charset="0"/>
              </a:defRPr>
            </a:lvl4pPr>
            <a:lvl5pPr marL="2090936" indent="-232326">
              <a:defRPr>
                <a:solidFill>
                  <a:schemeClr val="tx1"/>
                </a:solidFill>
                <a:latin typeface="Arial" panose="020B0604020202020204" pitchFamily="34" charset="0"/>
              </a:defRPr>
            </a:lvl5pPr>
            <a:lvl6pPr marL="2555588" indent="-232326" eaLnBrk="0" fontAlgn="base" hangingPunct="0">
              <a:spcBef>
                <a:spcPct val="0"/>
              </a:spcBef>
              <a:spcAft>
                <a:spcPct val="0"/>
              </a:spcAft>
              <a:defRPr>
                <a:solidFill>
                  <a:schemeClr val="tx1"/>
                </a:solidFill>
                <a:latin typeface="Arial" panose="020B0604020202020204" pitchFamily="34" charset="0"/>
              </a:defRPr>
            </a:lvl6pPr>
            <a:lvl7pPr marL="3020240" indent="-232326" eaLnBrk="0" fontAlgn="base" hangingPunct="0">
              <a:spcBef>
                <a:spcPct val="0"/>
              </a:spcBef>
              <a:spcAft>
                <a:spcPct val="0"/>
              </a:spcAft>
              <a:defRPr>
                <a:solidFill>
                  <a:schemeClr val="tx1"/>
                </a:solidFill>
                <a:latin typeface="Arial" panose="020B0604020202020204" pitchFamily="34" charset="0"/>
              </a:defRPr>
            </a:lvl7pPr>
            <a:lvl8pPr marL="3484893" indent="-232326" eaLnBrk="0" fontAlgn="base" hangingPunct="0">
              <a:spcBef>
                <a:spcPct val="0"/>
              </a:spcBef>
              <a:spcAft>
                <a:spcPct val="0"/>
              </a:spcAft>
              <a:defRPr>
                <a:solidFill>
                  <a:schemeClr val="tx1"/>
                </a:solidFill>
                <a:latin typeface="Arial" panose="020B0604020202020204" pitchFamily="34" charset="0"/>
              </a:defRPr>
            </a:lvl8pPr>
            <a:lvl9pPr marL="3949545" indent="-232326" eaLnBrk="0" fontAlgn="base" hangingPunct="0">
              <a:spcBef>
                <a:spcPct val="0"/>
              </a:spcBef>
              <a:spcAft>
                <a:spcPct val="0"/>
              </a:spcAft>
              <a:defRPr>
                <a:solidFill>
                  <a:schemeClr val="tx1"/>
                </a:solidFill>
                <a:latin typeface="Arial" panose="020B0604020202020204" pitchFamily="34" charset="0"/>
              </a:defRPr>
            </a:lvl9pPr>
          </a:lstStyle>
          <a:p>
            <a:fld id="{D587C83A-8CF6-487D-88B7-6FB7EE73BD40}" type="slidenum">
              <a:rPr lang="en-US" altLang="en-US" smtClean="0"/>
              <a:pPr/>
              <a:t>34</a:t>
            </a:fld>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8A2AFD29-FD9E-47B0-AAD1-7DE44225E0B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896088BD-3B57-4B47-B2BB-7B078BBAF6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Situational Irony or Verbal Irony</a:t>
            </a:r>
          </a:p>
        </p:txBody>
      </p:sp>
      <p:sp>
        <p:nvSpPr>
          <p:cNvPr id="13316" name="Slide Number Placeholder 3">
            <a:extLst>
              <a:ext uri="{FF2B5EF4-FFF2-40B4-BE49-F238E27FC236}">
                <a16:creationId xmlns:a16="http://schemas.microsoft.com/office/drawing/2014/main" id="{F3625FE0-9B21-494B-9649-55F57A827E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5060" indent="-290408">
              <a:defRPr>
                <a:solidFill>
                  <a:schemeClr val="tx1"/>
                </a:solidFill>
                <a:latin typeface="Arial" panose="020B0604020202020204" pitchFamily="34" charset="0"/>
              </a:defRPr>
            </a:lvl2pPr>
            <a:lvl3pPr marL="1161631" indent="-232326">
              <a:defRPr>
                <a:solidFill>
                  <a:schemeClr val="tx1"/>
                </a:solidFill>
                <a:latin typeface="Arial" panose="020B0604020202020204" pitchFamily="34" charset="0"/>
              </a:defRPr>
            </a:lvl3pPr>
            <a:lvl4pPr marL="1626283" indent="-232326">
              <a:defRPr>
                <a:solidFill>
                  <a:schemeClr val="tx1"/>
                </a:solidFill>
                <a:latin typeface="Arial" panose="020B0604020202020204" pitchFamily="34" charset="0"/>
              </a:defRPr>
            </a:lvl4pPr>
            <a:lvl5pPr marL="2090936" indent="-232326">
              <a:defRPr>
                <a:solidFill>
                  <a:schemeClr val="tx1"/>
                </a:solidFill>
                <a:latin typeface="Arial" panose="020B0604020202020204" pitchFamily="34" charset="0"/>
              </a:defRPr>
            </a:lvl5pPr>
            <a:lvl6pPr marL="2555588" indent="-232326" eaLnBrk="0" fontAlgn="base" hangingPunct="0">
              <a:spcBef>
                <a:spcPct val="0"/>
              </a:spcBef>
              <a:spcAft>
                <a:spcPct val="0"/>
              </a:spcAft>
              <a:defRPr>
                <a:solidFill>
                  <a:schemeClr val="tx1"/>
                </a:solidFill>
                <a:latin typeface="Arial" panose="020B0604020202020204" pitchFamily="34" charset="0"/>
              </a:defRPr>
            </a:lvl6pPr>
            <a:lvl7pPr marL="3020240" indent="-232326" eaLnBrk="0" fontAlgn="base" hangingPunct="0">
              <a:spcBef>
                <a:spcPct val="0"/>
              </a:spcBef>
              <a:spcAft>
                <a:spcPct val="0"/>
              </a:spcAft>
              <a:defRPr>
                <a:solidFill>
                  <a:schemeClr val="tx1"/>
                </a:solidFill>
                <a:latin typeface="Arial" panose="020B0604020202020204" pitchFamily="34" charset="0"/>
              </a:defRPr>
            </a:lvl7pPr>
            <a:lvl8pPr marL="3484893" indent="-232326" eaLnBrk="0" fontAlgn="base" hangingPunct="0">
              <a:spcBef>
                <a:spcPct val="0"/>
              </a:spcBef>
              <a:spcAft>
                <a:spcPct val="0"/>
              </a:spcAft>
              <a:defRPr>
                <a:solidFill>
                  <a:schemeClr val="tx1"/>
                </a:solidFill>
                <a:latin typeface="Arial" panose="020B0604020202020204" pitchFamily="34" charset="0"/>
              </a:defRPr>
            </a:lvl8pPr>
            <a:lvl9pPr marL="3949545" indent="-232326" eaLnBrk="0" fontAlgn="base" hangingPunct="0">
              <a:spcBef>
                <a:spcPct val="0"/>
              </a:spcBef>
              <a:spcAft>
                <a:spcPct val="0"/>
              </a:spcAft>
              <a:defRPr>
                <a:solidFill>
                  <a:schemeClr val="tx1"/>
                </a:solidFill>
                <a:latin typeface="Arial" panose="020B0604020202020204" pitchFamily="34" charset="0"/>
              </a:defRPr>
            </a:lvl9pPr>
          </a:lstStyle>
          <a:p>
            <a:fld id="{9FFD8311-0F47-4FEA-AAFE-D321BB758903}" type="slidenum">
              <a:rPr lang="en-US" altLang="en-US" smtClean="0"/>
              <a:pPr/>
              <a:t>35</a:t>
            </a:fld>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216E41F5-002E-4792-92CF-88136938D1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A07A2E81-BF9E-4AD8-89C5-AC0AF48FF8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Situational Irony</a:t>
            </a:r>
          </a:p>
        </p:txBody>
      </p:sp>
      <p:sp>
        <p:nvSpPr>
          <p:cNvPr id="15364" name="Slide Number Placeholder 3">
            <a:extLst>
              <a:ext uri="{FF2B5EF4-FFF2-40B4-BE49-F238E27FC236}">
                <a16:creationId xmlns:a16="http://schemas.microsoft.com/office/drawing/2014/main" id="{7F337C55-7DF5-44A2-B5F3-299CAB199C4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5060" indent="-290408">
              <a:defRPr>
                <a:solidFill>
                  <a:schemeClr val="tx1"/>
                </a:solidFill>
                <a:latin typeface="Arial" panose="020B0604020202020204" pitchFamily="34" charset="0"/>
              </a:defRPr>
            </a:lvl2pPr>
            <a:lvl3pPr marL="1161631" indent="-232326">
              <a:defRPr>
                <a:solidFill>
                  <a:schemeClr val="tx1"/>
                </a:solidFill>
                <a:latin typeface="Arial" panose="020B0604020202020204" pitchFamily="34" charset="0"/>
              </a:defRPr>
            </a:lvl3pPr>
            <a:lvl4pPr marL="1626283" indent="-232326">
              <a:defRPr>
                <a:solidFill>
                  <a:schemeClr val="tx1"/>
                </a:solidFill>
                <a:latin typeface="Arial" panose="020B0604020202020204" pitchFamily="34" charset="0"/>
              </a:defRPr>
            </a:lvl4pPr>
            <a:lvl5pPr marL="2090936" indent="-232326">
              <a:defRPr>
                <a:solidFill>
                  <a:schemeClr val="tx1"/>
                </a:solidFill>
                <a:latin typeface="Arial" panose="020B0604020202020204" pitchFamily="34" charset="0"/>
              </a:defRPr>
            </a:lvl5pPr>
            <a:lvl6pPr marL="2555588" indent="-232326" eaLnBrk="0" fontAlgn="base" hangingPunct="0">
              <a:spcBef>
                <a:spcPct val="0"/>
              </a:spcBef>
              <a:spcAft>
                <a:spcPct val="0"/>
              </a:spcAft>
              <a:defRPr>
                <a:solidFill>
                  <a:schemeClr val="tx1"/>
                </a:solidFill>
                <a:latin typeface="Arial" panose="020B0604020202020204" pitchFamily="34" charset="0"/>
              </a:defRPr>
            </a:lvl6pPr>
            <a:lvl7pPr marL="3020240" indent="-232326" eaLnBrk="0" fontAlgn="base" hangingPunct="0">
              <a:spcBef>
                <a:spcPct val="0"/>
              </a:spcBef>
              <a:spcAft>
                <a:spcPct val="0"/>
              </a:spcAft>
              <a:defRPr>
                <a:solidFill>
                  <a:schemeClr val="tx1"/>
                </a:solidFill>
                <a:latin typeface="Arial" panose="020B0604020202020204" pitchFamily="34" charset="0"/>
              </a:defRPr>
            </a:lvl7pPr>
            <a:lvl8pPr marL="3484893" indent="-232326" eaLnBrk="0" fontAlgn="base" hangingPunct="0">
              <a:spcBef>
                <a:spcPct val="0"/>
              </a:spcBef>
              <a:spcAft>
                <a:spcPct val="0"/>
              </a:spcAft>
              <a:defRPr>
                <a:solidFill>
                  <a:schemeClr val="tx1"/>
                </a:solidFill>
                <a:latin typeface="Arial" panose="020B0604020202020204" pitchFamily="34" charset="0"/>
              </a:defRPr>
            </a:lvl8pPr>
            <a:lvl9pPr marL="3949545" indent="-232326" eaLnBrk="0" fontAlgn="base" hangingPunct="0">
              <a:spcBef>
                <a:spcPct val="0"/>
              </a:spcBef>
              <a:spcAft>
                <a:spcPct val="0"/>
              </a:spcAft>
              <a:defRPr>
                <a:solidFill>
                  <a:schemeClr val="tx1"/>
                </a:solidFill>
                <a:latin typeface="Arial" panose="020B0604020202020204" pitchFamily="34" charset="0"/>
              </a:defRPr>
            </a:lvl9pPr>
          </a:lstStyle>
          <a:p>
            <a:fld id="{DABC750C-860F-436E-83CA-403BB05398EB}" type="slidenum">
              <a:rPr lang="en-US" altLang="en-US" smtClean="0"/>
              <a:pPr/>
              <a:t>36</a:t>
            </a:fld>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2EC4839D-2649-4D1B-9EE0-BD554E1BCC0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295160C5-E746-41AC-A7E3-A8309A5D0C9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Verbal Irony</a:t>
            </a:r>
          </a:p>
        </p:txBody>
      </p:sp>
      <p:sp>
        <p:nvSpPr>
          <p:cNvPr id="17412" name="Slide Number Placeholder 3">
            <a:extLst>
              <a:ext uri="{FF2B5EF4-FFF2-40B4-BE49-F238E27FC236}">
                <a16:creationId xmlns:a16="http://schemas.microsoft.com/office/drawing/2014/main" id="{F9211A83-4931-47F1-9863-2291CF7C69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5060" indent="-290408">
              <a:defRPr>
                <a:solidFill>
                  <a:schemeClr val="tx1"/>
                </a:solidFill>
                <a:latin typeface="Arial" panose="020B0604020202020204" pitchFamily="34" charset="0"/>
              </a:defRPr>
            </a:lvl2pPr>
            <a:lvl3pPr marL="1161631" indent="-232326">
              <a:defRPr>
                <a:solidFill>
                  <a:schemeClr val="tx1"/>
                </a:solidFill>
                <a:latin typeface="Arial" panose="020B0604020202020204" pitchFamily="34" charset="0"/>
              </a:defRPr>
            </a:lvl3pPr>
            <a:lvl4pPr marL="1626283" indent="-232326">
              <a:defRPr>
                <a:solidFill>
                  <a:schemeClr val="tx1"/>
                </a:solidFill>
                <a:latin typeface="Arial" panose="020B0604020202020204" pitchFamily="34" charset="0"/>
              </a:defRPr>
            </a:lvl4pPr>
            <a:lvl5pPr marL="2090936" indent="-232326">
              <a:defRPr>
                <a:solidFill>
                  <a:schemeClr val="tx1"/>
                </a:solidFill>
                <a:latin typeface="Arial" panose="020B0604020202020204" pitchFamily="34" charset="0"/>
              </a:defRPr>
            </a:lvl5pPr>
            <a:lvl6pPr marL="2555588" indent="-232326" eaLnBrk="0" fontAlgn="base" hangingPunct="0">
              <a:spcBef>
                <a:spcPct val="0"/>
              </a:spcBef>
              <a:spcAft>
                <a:spcPct val="0"/>
              </a:spcAft>
              <a:defRPr>
                <a:solidFill>
                  <a:schemeClr val="tx1"/>
                </a:solidFill>
                <a:latin typeface="Arial" panose="020B0604020202020204" pitchFamily="34" charset="0"/>
              </a:defRPr>
            </a:lvl6pPr>
            <a:lvl7pPr marL="3020240" indent="-232326" eaLnBrk="0" fontAlgn="base" hangingPunct="0">
              <a:spcBef>
                <a:spcPct val="0"/>
              </a:spcBef>
              <a:spcAft>
                <a:spcPct val="0"/>
              </a:spcAft>
              <a:defRPr>
                <a:solidFill>
                  <a:schemeClr val="tx1"/>
                </a:solidFill>
                <a:latin typeface="Arial" panose="020B0604020202020204" pitchFamily="34" charset="0"/>
              </a:defRPr>
            </a:lvl7pPr>
            <a:lvl8pPr marL="3484893" indent="-232326" eaLnBrk="0" fontAlgn="base" hangingPunct="0">
              <a:spcBef>
                <a:spcPct val="0"/>
              </a:spcBef>
              <a:spcAft>
                <a:spcPct val="0"/>
              </a:spcAft>
              <a:defRPr>
                <a:solidFill>
                  <a:schemeClr val="tx1"/>
                </a:solidFill>
                <a:latin typeface="Arial" panose="020B0604020202020204" pitchFamily="34" charset="0"/>
              </a:defRPr>
            </a:lvl8pPr>
            <a:lvl9pPr marL="3949545" indent="-232326" eaLnBrk="0" fontAlgn="base" hangingPunct="0">
              <a:spcBef>
                <a:spcPct val="0"/>
              </a:spcBef>
              <a:spcAft>
                <a:spcPct val="0"/>
              </a:spcAft>
              <a:defRPr>
                <a:solidFill>
                  <a:schemeClr val="tx1"/>
                </a:solidFill>
                <a:latin typeface="Arial" panose="020B0604020202020204" pitchFamily="34" charset="0"/>
              </a:defRPr>
            </a:lvl9pPr>
          </a:lstStyle>
          <a:p>
            <a:fld id="{5FE16CC4-FC35-496E-9560-5404F158A018}" type="slidenum">
              <a:rPr lang="en-US" altLang="en-US" smtClean="0"/>
              <a:pPr/>
              <a:t>37</a:t>
            </a:fld>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B8A894FF-B018-41BB-A7F2-64AAB263FB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D99E4D05-E5BC-4A86-AEC9-18D198E7A06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Situational Irony</a:t>
            </a:r>
          </a:p>
        </p:txBody>
      </p:sp>
      <p:sp>
        <p:nvSpPr>
          <p:cNvPr id="19460" name="Slide Number Placeholder 3">
            <a:extLst>
              <a:ext uri="{FF2B5EF4-FFF2-40B4-BE49-F238E27FC236}">
                <a16:creationId xmlns:a16="http://schemas.microsoft.com/office/drawing/2014/main" id="{E927E80D-AC58-4E21-BBA2-9FAAA5D260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5060" indent="-290408">
              <a:defRPr>
                <a:solidFill>
                  <a:schemeClr val="tx1"/>
                </a:solidFill>
                <a:latin typeface="Arial" panose="020B0604020202020204" pitchFamily="34" charset="0"/>
              </a:defRPr>
            </a:lvl2pPr>
            <a:lvl3pPr marL="1161631" indent="-232326">
              <a:defRPr>
                <a:solidFill>
                  <a:schemeClr val="tx1"/>
                </a:solidFill>
                <a:latin typeface="Arial" panose="020B0604020202020204" pitchFamily="34" charset="0"/>
              </a:defRPr>
            </a:lvl3pPr>
            <a:lvl4pPr marL="1626283" indent="-232326">
              <a:defRPr>
                <a:solidFill>
                  <a:schemeClr val="tx1"/>
                </a:solidFill>
                <a:latin typeface="Arial" panose="020B0604020202020204" pitchFamily="34" charset="0"/>
              </a:defRPr>
            </a:lvl4pPr>
            <a:lvl5pPr marL="2090936" indent="-232326">
              <a:defRPr>
                <a:solidFill>
                  <a:schemeClr val="tx1"/>
                </a:solidFill>
                <a:latin typeface="Arial" panose="020B0604020202020204" pitchFamily="34" charset="0"/>
              </a:defRPr>
            </a:lvl5pPr>
            <a:lvl6pPr marL="2555588" indent="-232326" eaLnBrk="0" fontAlgn="base" hangingPunct="0">
              <a:spcBef>
                <a:spcPct val="0"/>
              </a:spcBef>
              <a:spcAft>
                <a:spcPct val="0"/>
              </a:spcAft>
              <a:defRPr>
                <a:solidFill>
                  <a:schemeClr val="tx1"/>
                </a:solidFill>
                <a:latin typeface="Arial" panose="020B0604020202020204" pitchFamily="34" charset="0"/>
              </a:defRPr>
            </a:lvl6pPr>
            <a:lvl7pPr marL="3020240" indent="-232326" eaLnBrk="0" fontAlgn="base" hangingPunct="0">
              <a:spcBef>
                <a:spcPct val="0"/>
              </a:spcBef>
              <a:spcAft>
                <a:spcPct val="0"/>
              </a:spcAft>
              <a:defRPr>
                <a:solidFill>
                  <a:schemeClr val="tx1"/>
                </a:solidFill>
                <a:latin typeface="Arial" panose="020B0604020202020204" pitchFamily="34" charset="0"/>
              </a:defRPr>
            </a:lvl7pPr>
            <a:lvl8pPr marL="3484893" indent="-232326" eaLnBrk="0" fontAlgn="base" hangingPunct="0">
              <a:spcBef>
                <a:spcPct val="0"/>
              </a:spcBef>
              <a:spcAft>
                <a:spcPct val="0"/>
              </a:spcAft>
              <a:defRPr>
                <a:solidFill>
                  <a:schemeClr val="tx1"/>
                </a:solidFill>
                <a:latin typeface="Arial" panose="020B0604020202020204" pitchFamily="34" charset="0"/>
              </a:defRPr>
            </a:lvl8pPr>
            <a:lvl9pPr marL="3949545" indent="-232326" eaLnBrk="0" fontAlgn="base" hangingPunct="0">
              <a:spcBef>
                <a:spcPct val="0"/>
              </a:spcBef>
              <a:spcAft>
                <a:spcPct val="0"/>
              </a:spcAft>
              <a:defRPr>
                <a:solidFill>
                  <a:schemeClr val="tx1"/>
                </a:solidFill>
                <a:latin typeface="Arial" panose="020B0604020202020204" pitchFamily="34" charset="0"/>
              </a:defRPr>
            </a:lvl9pPr>
          </a:lstStyle>
          <a:p>
            <a:fld id="{345340F9-EDA5-4A2A-8E5D-525225BB1943}" type="slidenum">
              <a:rPr lang="en-US" altLang="en-US" smtClean="0"/>
              <a:pPr/>
              <a:t>38</a:t>
            </a:fld>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F05B8F00-7AB0-476E-873E-34527425C5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A0119451-2F46-4947-908B-CD2B3D2B3DF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Situational Irony</a:t>
            </a:r>
          </a:p>
        </p:txBody>
      </p:sp>
      <p:sp>
        <p:nvSpPr>
          <p:cNvPr id="21508" name="Slide Number Placeholder 3">
            <a:extLst>
              <a:ext uri="{FF2B5EF4-FFF2-40B4-BE49-F238E27FC236}">
                <a16:creationId xmlns:a16="http://schemas.microsoft.com/office/drawing/2014/main" id="{0A030F0B-DE75-4A48-89AE-137453BD06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5060" indent="-290408">
              <a:defRPr>
                <a:solidFill>
                  <a:schemeClr val="tx1"/>
                </a:solidFill>
                <a:latin typeface="Arial" panose="020B0604020202020204" pitchFamily="34" charset="0"/>
              </a:defRPr>
            </a:lvl2pPr>
            <a:lvl3pPr marL="1161631" indent="-232326">
              <a:defRPr>
                <a:solidFill>
                  <a:schemeClr val="tx1"/>
                </a:solidFill>
                <a:latin typeface="Arial" panose="020B0604020202020204" pitchFamily="34" charset="0"/>
              </a:defRPr>
            </a:lvl3pPr>
            <a:lvl4pPr marL="1626283" indent="-232326">
              <a:defRPr>
                <a:solidFill>
                  <a:schemeClr val="tx1"/>
                </a:solidFill>
                <a:latin typeface="Arial" panose="020B0604020202020204" pitchFamily="34" charset="0"/>
              </a:defRPr>
            </a:lvl4pPr>
            <a:lvl5pPr marL="2090936" indent="-232326">
              <a:defRPr>
                <a:solidFill>
                  <a:schemeClr val="tx1"/>
                </a:solidFill>
                <a:latin typeface="Arial" panose="020B0604020202020204" pitchFamily="34" charset="0"/>
              </a:defRPr>
            </a:lvl5pPr>
            <a:lvl6pPr marL="2555588" indent="-232326" eaLnBrk="0" fontAlgn="base" hangingPunct="0">
              <a:spcBef>
                <a:spcPct val="0"/>
              </a:spcBef>
              <a:spcAft>
                <a:spcPct val="0"/>
              </a:spcAft>
              <a:defRPr>
                <a:solidFill>
                  <a:schemeClr val="tx1"/>
                </a:solidFill>
                <a:latin typeface="Arial" panose="020B0604020202020204" pitchFamily="34" charset="0"/>
              </a:defRPr>
            </a:lvl6pPr>
            <a:lvl7pPr marL="3020240" indent="-232326" eaLnBrk="0" fontAlgn="base" hangingPunct="0">
              <a:spcBef>
                <a:spcPct val="0"/>
              </a:spcBef>
              <a:spcAft>
                <a:spcPct val="0"/>
              </a:spcAft>
              <a:defRPr>
                <a:solidFill>
                  <a:schemeClr val="tx1"/>
                </a:solidFill>
                <a:latin typeface="Arial" panose="020B0604020202020204" pitchFamily="34" charset="0"/>
              </a:defRPr>
            </a:lvl7pPr>
            <a:lvl8pPr marL="3484893" indent="-232326" eaLnBrk="0" fontAlgn="base" hangingPunct="0">
              <a:spcBef>
                <a:spcPct val="0"/>
              </a:spcBef>
              <a:spcAft>
                <a:spcPct val="0"/>
              </a:spcAft>
              <a:defRPr>
                <a:solidFill>
                  <a:schemeClr val="tx1"/>
                </a:solidFill>
                <a:latin typeface="Arial" panose="020B0604020202020204" pitchFamily="34" charset="0"/>
              </a:defRPr>
            </a:lvl8pPr>
            <a:lvl9pPr marL="3949545" indent="-232326" eaLnBrk="0" fontAlgn="base" hangingPunct="0">
              <a:spcBef>
                <a:spcPct val="0"/>
              </a:spcBef>
              <a:spcAft>
                <a:spcPct val="0"/>
              </a:spcAft>
              <a:defRPr>
                <a:solidFill>
                  <a:schemeClr val="tx1"/>
                </a:solidFill>
                <a:latin typeface="Arial" panose="020B0604020202020204" pitchFamily="34" charset="0"/>
              </a:defRPr>
            </a:lvl9pPr>
          </a:lstStyle>
          <a:p>
            <a:fld id="{7C34D296-46D6-48AC-BCC7-A5C2B057C9C6}" type="slidenum">
              <a:rPr lang="en-US" altLang="en-US" smtClean="0"/>
              <a:pPr/>
              <a:t>39</a:t>
            </a:fld>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71712B6-CACC-4BEE-99A8-37E38B9646C9}" type="datetimeFigureOut">
              <a:rPr lang="en-US" smtClean="0"/>
              <a:t>10/30/2020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0351C6-7FE3-4919-86BD-508B0FBAACF7}" type="slidenum">
              <a:rPr lang="en-US" smtClean="0"/>
              <a:t>‹#›</a:t>
            </a:fld>
            <a:endParaRPr lang="en-US" dirty="0"/>
          </a:p>
        </p:txBody>
      </p:sp>
    </p:spTree>
    <p:extLst>
      <p:ext uri="{BB962C8B-B14F-4D97-AF65-F5344CB8AC3E}">
        <p14:creationId xmlns:p14="http://schemas.microsoft.com/office/powerpoint/2010/main" val="4212337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1712B6-CACC-4BEE-99A8-37E38B9646C9}" type="datetimeFigureOut">
              <a:rPr lang="en-US" smtClean="0"/>
              <a:t>10/30/2020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0351C6-7FE3-4919-86BD-508B0FBAACF7}" type="slidenum">
              <a:rPr lang="en-US" smtClean="0"/>
              <a:t>‹#›</a:t>
            </a:fld>
            <a:endParaRPr lang="en-US" dirty="0"/>
          </a:p>
        </p:txBody>
      </p:sp>
    </p:spTree>
    <p:extLst>
      <p:ext uri="{BB962C8B-B14F-4D97-AF65-F5344CB8AC3E}">
        <p14:creationId xmlns:p14="http://schemas.microsoft.com/office/powerpoint/2010/main" val="3589040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1712B6-CACC-4BEE-99A8-37E38B9646C9}" type="datetimeFigureOut">
              <a:rPr lang="en-US" smtClean="0"/>
              <a:t>10/30/2020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0351C6-7FE3-4919-86BD-508B0FBAACF7}" type="slidenum">
              <a:rPr lang="en-US" smtClean="0"/>
              <a:t>‹#›</a:t>
            </a:fld>
            <a:endParaRPr lang="en-US" dirty="0"/>
          </a:p>
        </p:txBody>
      </p:sp>
    </p:spTree>
    <p:extLst>
      <p:ext uri="{BB962C8B-B14F-4D97-AF65-F5344CB8AC3E}">
        <p14:creationId xmlns:p14="http://schemas.microsoft.com/office/powerpoint/2010/main" val="3492441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71712B6-CACC-4BEE-99A8-37E38B9646C9}" type="datetimeFigureOut">
              <a:rPr lang="en-US" smtClean="0"/>
              <a:t>10/30/2020</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B0351C6-7FE3-4919-86BD-508B0FBAACF7}" type="slidenum">
              <a:rPr lang="en-US" smtClean="0"/>
              <a:t>‹#›</a:t>
            </a:fld>
            <a:endParaRPr lang="en-US" dirty="0"/>
          </a:p>
        </p:txBody>
      </p:sp>
    </p:spTree>
    <p:extLst>
      <p:ext uri="{BB962C8B-B14F-4D97-AF65-F5344CB8AC3E}">
        <p14:creationId xmlns:p14="http://schemas.microsoft.com/office/powerpoint/2010/main" val="256888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71712B6-CACC-4BEE-99A8-37E38B9646C9}" type="datetimeFigureOut">
              <a:rPr lang="en-US" smtClean="0"/>
              <a:t>10/30/2020</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B0351C6-7FE3-4919-86BD-508B0FBAACF7}" type="slidenum">
              <a:rPr lang="en-US" smtClean="0"/>
              <a:t>‹#›</a:t>
            </a:fld>
            <a:endParaRPr lang="en-US" dirty="0"/>
          </a:p>
        </p:txBody>
      </p:sp>
    </p:spTree>
    <p:extLst>
      <p:ext uri="{BB962C8B-B14F-4D97-AF65-F5344CB8AC3E}">
        <p14:creationId xmlns:p14="http://schemas.microsoft.com/office/powerpoint/2010/main" val="4628673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71712B6-CACC-4BEE-99A8-37E38B9646C9}" type="datetimeFigureOut">
              <a:rPr lang="en-US" smtClean="0"/>
              <a:t>10/30/2020</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B0351C6-7FE3-4919-86BD-508B0FBAACF7}" type="slidenum">
              <a:rPr lang="en-US" smtClean="0"/>
              <a:t>‹#›</a:t>
            </a:fld>
            <a:endParaRPr lang="en-US" dirty="0"/>
          </a:p>
        </p:txBody>
      </p:sp>
    </p:spTree>
    <p:extLst>
      <p:ext uri="{BB962C8B-B14F-4D97-AF65-F5344CB8AC3E}">
        <p14:creationId xmlns:p14="http://schemas.microsoft.com/office/powerpoint/2010/main" val="3497897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71712B6-CACC-4BEE-99A8-37E38B9646C9}" type="datetimeFigureOut">
              <a:rPr lang="en-US" smtClean="0"/>
              <a:t>10/30/2020</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AB0351C6-7FE3-4919-86BD-508B0FBAACF7}" type="slidenum">
              <a:rPr lang="en-US" smtClean="0"/>
              <a:t>‹#›</a:t>
            </a:fld>
            <a:endParaRPr lang="en-US" dirty="0"/>
          </a:p>
        </p:txBody>
      </p:sp>
    </p:spTree>
    <p:extLst>
      <p:ext uri="{BB962C8B-B14F-4D97-AF65-F5344CB8AC3E}">
        <p14:creationId xmlns:p14="http://schemas.microsoft.com/office/powerpoint/2010/main" val="33066927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71712B6-CACC-4BEE-99A8-37E38B9646C9}" type="datetimeFigureOut">
              <a:rPr lang="en-US" smtClean="0"/>
              <a:t>10/30/2020</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AB0351C6-7FE3-4919-86BD-508B0FBAACF7}" type="slidenum">
              <a:rPr lang="en-US" smtClean="0"/>
              <a:t>‹#›</a:t>
            </a:fld>
            <a:endParaRPr lang="en-US" dirty="0"/>
          </a:p>
        </p:txBody>
      </p:sp>
    </p:spTree>
    <p:extLst>
      <p:ext uri="{BB962C8B-B14F-4D97-AF65-F5344CB8AC3E}">
        <p14:creationId xmlns:p14="http://schemas.microsoft.com/office/powerpoint/2010/main" val="3844835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71712B6-CACC-4BEE-99A8-37E38B9646C9}" type="datetimeFigureOut">
              <a:rPr lang="en-US" smtClean="0"/>
              <a:t>10/30/2020</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AB0351C6-7FE3-4919-86BD-508B0FBAACF7}" type="slidenum">
              <a:rPr lang="en-US" smtClean="0"/>
              <a:t>‹#›</a:t>
            </a:fld>
            <a:endParaRPr lang="en-US" dirty="0"/>
          </a:p>
        </p:txBody>
      </p:sp>
    </p:spTree>
    <p:extLst>
      <p:ext uri="{BB962C8B-B14F-4D97-AF65-F5344CB8AC3E}">
        <p14:creationId xmlns:p14="http://schemas.microsoft.com/office/powerpoint/2010/main" val="3928483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71712B6-CACC-4BEE-99A8-37E38B9646C9}" type="datetimeFigureOut">
              <a:rPr lang="en-US" smtClean="0"/>
              <a:t>10/30/2020</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B0351C6-7FE3-4919-86BD-508B0FBAACF7}" type="slidenum">
              <a:rPr lang="en-US" smtClean="0"/>
              <a:t>‹#›</a:t>
            </a:fld>
            <a:endParaRPr lang="en-US" dirty="0"/>
          </a:p>
        </p:txBody>
      </p:sp>
    </p:spTree>
    <p:extLst>
      <p:ext uri="{BB962C8B-B14F-4D97-AF65-F5344CB8AC3E}">
        <p14:creationId xmlns:p14="http://schemas.microsoft.com/office/powerpoint/2010/main" val="584050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71712B6-CACC-4BEE-99A8-37E38B9646C9}" type="datetimeFigureOut">
              <a:rPr lang="en-US" smtClean="0"/>
              <a:t>10/30/2020</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B0351C6-7FE3-4919-86BD-508B0FBAACF7}" type="slidenum">
              <a:rPr lang="en-US" smtClean="0"/>
              <a:t>‹#›</a:t>
            </a:fld>
            <a:endParaRPr lang="en-US" dirty="0"/>
          </a:p>
        </p:txBody>
      </p:sp>
    </p:spTree>
    <p:extLst>
      <p:ext uri="{BB962C8B-B14F-4D97-AF65-F5344CB8AC3E}">
        <p14:creationId xmlns:p14="http://schemas.microsoft.com/office/powerpoint/2010/main" val="124433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1712B6-CACC-4BEE-99A8-37E38B9646C9}" type="datetimeFigureOut">
              <a:rPr lang="en-US" smtClean="0"/>
              <a:t>10/30/2020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0351C6-7FE3-4919-86BD-508B0FBAACF7}" type="slidenum">
              <a:rPr lang="en-US" smtClean="0"/>
              <a:t>‹#›</a:t>
            </a:fld>
            <a:endParaRPr lang="en-US" dirty="0"/>
          </a:p>
        </p:txBody>
      </p:sp>
    </p:spTree>
    <p:extLst>
      <p:ext uri="{BB962C8B-B14F-4D97-AF65-F5344CB8AC3E}">
        <p14:creationId xmlns:p14="http://schemas.microsoft.com/office/powerpoint/2010/main" val="20756571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71712B6-CACC-4BEE-99A8-37E38B9646C9}" type="datetimeFigureOut">
              <a:rPr lang="en-US" smtClean="0"/>
              <a:t>10/30/2020</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B0351C6-7FE3-4919-86BD-508B0FBAACF7}" type="slidenum">
              <a:rPr lang="en-US" smtClean="0"/>
              <a:t>‹#›</a:t>
            </a:fld>
            <a:endParaRPr lang="en-US" dirty="0"/>
          </a:p>
        </p:txBody>
      </p:sp>
    </p:spTree>
    <p:extLst>
      <p:ext uri="{BB962C8B-B14F-4D97-AF65-F5344CB8AC3E}">
        <p14:creationId xmlns:p14="http://schemas.microsoft.com/office/powerpoint/2010/main" val="21339840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71712B6-CACC-4BEE-99A8-37E38B9646C9}" type="datetimeFigureOut">
              <a:rPr lang="en-US" smtClean="0"/>
              <a:t>10/30/2020</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B0351C6-7FE3-4919-86BD-508B0FBAACF7}" type="slidenum">
              <a:rPr lang="en-US" smtClean="0"/>
              <a:t>‹#›</a:t>
            </a:fld>
            <a:endParaRPr lang="en-US" dirty="0"/>
          </a:p>
        </p:txBody>
      </p:sp>
    </p:spTree>
    <p:extLst>
      <p:ext uri="{BB962C8B-B14F-4D97-AF65-F5344CB8AC3E}">
        <p14:creationId xmlns:p14="http://schemas.microsoft.com/office/powerpoint/2010/main" val="23274686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C1D2056-2701-4280-A159-EE70CC887314}" type="datetimeFigureOut">
              <a:rPr lang="en-US" smtClean="0"/>
              <a:t>10/30/2020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BD7F66E-440D-478F-89FE-45B4BB345A5D}"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46909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1D2056-2701-4280-A159-EE70CC887314}" type="datetimeFigureOut">
              <a:rPr lang="en-US" smtClean="0"/>
              <a:t>10/30/2020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D7F66E-440D-478F-89FE-45B4BB345A5D}" type="slidenum">
              <a:rPr lang="en-US" smtClean="0"/>
              <a:t>‹#›</a:t>
            </a:fld>
            <a:endParaRPr lang="en-US" dirty="0"/>
          </a:p>
        </p:txBody>
      </p:sp>
    </p:spTree>
    <p:extLst>
      <p:ext uri="{BB962C8B-B14F-4D97-AF65-F5344CB8AC3E}">
        <p14:creationId xmlns:p14="http://schemas.microsoft.com/office/powerpoint/2010/main" val="29161713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1D2056-2701-4280-A159-EE70CC887314}" type="datetimeFigureOut">
              <a:rPr lang="en-US" smtClean="0"/>
              <a:t>10/30/2020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D7F66E-440D-478F-89FE-45B4BB345A5D}"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49901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C1D2056-2701-4280-A159-EE70CC887314}" type="datetimeFigureOut">
              <a:rPr lang="en-US" smtClean="0"/>
              <a:t>10/30/2020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D7F66E-440D-478F-89FE-45B4BB345A5D}" type="slidenum">
              <a:rPr lang="en-US" smtClean="0"/>
              <a:t>‹#›</a:t>
            </a:fld>
            <a:endParaRPr lang="en-US" dirty="0"/>
          </a:p>
        </p:txBody>
      </p:sp>
    </p:spTree>
    <p:extLst>
      <p:ext uri="{BB962C8B-B14F-4D97-AF65-F5344CB8AC3E}">
        <p14:creationId xmlns:p14="http://schemas.microsoft.com/office/powerpoint/2010/main" val="11998136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C1D2056-2701-4280-A159-EE70CC887314}" type="datetimeFigureOut">
              <a:rPr lang="en-US" smtClean="0"/>
              <a:t>10/30/2020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BD7F66E-440D-478F-89FE-45B4BB345A5D}"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8841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C1D2056-2701-4280-A159-EE70CC887314}" type="datetimeFigureOut">
              <a:rPr lang="en-US" smtClean="0"/>
              <a:t>10/30/2020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BD7F66E-440D-478F-89FE-45B4BB345A5D}"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28433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1D2056-2701-4280-A159-EE70CC887314}" type="datetimeFigureOut">
              <a:rPr lang="en-US" smtClean="0"/>
              <a:t>10/30/2020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BD7F66E-440D-478F-89FE-45B4BB345A5D}" type="slidenum">
              <a:rPr lang="en-US" smtClean="0"/>
              <a:t>‹#›</a:t>
            </a:fld>
            <a:endParaRPr lang="en-US" dirty="0"/>
          </a:p>
        </p:txBody>
      </p:sp>
    </p:spTree>
    <p:extLst>
      <p:ext uri="{BB962C8B-B14F-4D97-AF65-F5344CB8AC3E}">
        <p14:creationId xmlns:p14="http://schemas.microsoft.com/office/powerpoint/2010/main" val="23517829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1D2056-2701-4280-A159-EE70CC887314}" type="datetimeFigureOut">
              <a:rPr lang="en-US" smtClean="0"/>
              <a:t>10/30/2020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D7F66E-440D-478F-89FE-45B4BB345A5D}"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3487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1712B6-CACC-4BEE-99A8-37E38B9646C9}" type="datetimeFigureOut">
              <a:rPr lang="en-US" smtClean="0"/>
              <a:t>10/30/2020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0351C6-7FE3-4919-86BD-508B0FBAACF7}" type="slidenum">
              <a:rPr lang="en-US" smtClean="0"/>
              <a:t>‹#›</a:t>
            </a:fld>
            <a:endParaRPr lang="en-US" dirty="0"/>
          </a:p>
        </p:txBody>
      </p:sp>
    </p:spTree>
    <p:extLst>
      <p:ext uri="{BB962C8B-B14F-4D97-AF65-F5344CB8AC3E}">
        <p14:creationId xmlns:p14="http://schemas.microsoft.com/office/powerpoint/2010/main" val="25258787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1D2056-2701-4280-A159-EE70CC887314}" type="datetimeFigureOut">
              <a:rPr lang="en-US" smtClean="0"/>
              <a:t>10/30/2020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D7F66E-440D-478F-89FE-45B4BB345A5D}" type="slidenum">
              <a:rPr lang="en-US" smtClean="0"/>
              <a:t>‹#›</a:t>
            </a:fld>
            <a:endParaRPr lang="en-US" dirty="0"/>
          </a:p>
        </p:txBody>
      </p:sp>
    </p:spTree>
    <p:extLst>
      <p:ext uri="{BB962C8B-B14F-4D97-AF65-F5344CB8AC3E}">
        <p14:creationId xmlns:p14="http://schemas.microsoft.com/office/powerpoint/2010/main" val="18076794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1D2056-2701-4280-A159-EE70CC887314}" type="datetimeFigureOut">
              <a:rPr lang="en-US" smtClean="0"/>
              <a:t>10/30/2020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D7F66E-440D-478F-89FE-45B4BB345A5D}" type="slidenum">
              <a:rPr lang="en-US" smtClean="0"/>
              <a:t>‹#›</a:t>
            </a:fld>
            <a:endParaRPr lang="en-US" dirty="0"/>
          </a:p>
        </p:txBody>
      </p:sp>
    </p:spTree>
    <p:extLst>
      <p:ext uri="{BB962C8B-B14F-4D97-AF65-F5344CB8AC3E}">
        <p14:creationId xmlns:p14="http://schemas.microsoft.com/office/powerpoint/2010/main" val="16751998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1D2056-2701-4280-A159-EE70CC887314}" type="datetimeFigureOut">
              <a:rPr lang="en-US" smtClean="0"/>
              <a:t>10/30/2020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D7F66E-440D-478F-89FE-45B4BB345A5D}"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59857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1D2056-2701-4280-A159-EE70CC887314}" type="datetimeFigureOut">
              <a:rPr lang="en-US" smtClean="0"/>
              <a:t>10/30/2020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D7F66E-440D-478F-89FE-45B4BB345A5D}"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5505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1D2056-2701-4280-A159-EE70CC887314}" type="datetimeFigureOut">
              <a:rPr lang="en-US" smtClean="0"/>
              <a:t>10/30/2020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D7F66E-440D-478F-89FE-45B4BB345A5D}" type="slidenum">
              <a:rPr lang="en-US" smtClean="0"/>
              <a:t>‹#›</a:t>
            </a:fld>
            <a:endParaRPr lang="en-US" dirty="0"/>
          </a:p>
        </p:txBody>
      </p:sp>
    </p:spTree>
    <p:extLst>
      <p:ext uri="{BB962C8B-B14F-4D97-AF65-F5344CB8AC3E}">
        <p14:creationId xmlns:p14="http://schemas.microsoft.com/office/powerpoint/2010/main" val="34502862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1D2056-2701-4280-A159-EE70CC887314}" type="datetimeFigureOut">
              <a:rPr lang="en-US" smtClean="0"/>
              <a:t>10/30/2020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D7F66E-440D-478F-89FE-45B4BB345A5D}"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49605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1D2056-2701-4280-A159-EE70CC887314}" type="datetimeFigureOut">
              <a:rPr lang="en-US" smtClean="0"/>
              <a:t>10/30/2020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D7F66E-440D-478F-89FE-45B4BB345A5D}"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01905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1D2056-2701-4280-A159-EE70CC887314}" type="datetimeFigureOut">
              <a:rPr lang="en-US" smtClean="0"/>
              <a:t>10/30/2020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D7F66E-440D-478F-89FE-45B4BB345A5D}"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28463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1D2056-2701-4280-A159-EE70CC887314}" type="datetimeFigureOut">
              <a:rPr lang="en-US" smtClean="0"/>
              <a:t>10/30/2020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D7F66E-440D-478F-89FE-45B4BB345A5D}"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93714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a:extLst>
              <a:ext uri="{FF2B5EF4-FFF2-40B4-BE49-F238E27FC236}">
                <a16:creationId xmlns:a16="http://schemas.microsoft.com/office/drawing/2014/main" id="{372D97D1-29DE-4912-9A61-5F5035D8F4B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34CCDFF-D8A7-40CC-AAE8-D2541BB386E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6E83E3F-FCEE-4AA6-BAC3-108916B4F894}"/>
              </a:ext>
            </a:extLst>
          </p:cNvPr>
          <p:cNvSpPr>
            <a:spLocks noGrp="1"/>
          </p:cNvSpPr>
          <p:nvPr>
            <p:ph type="sldNum" sz="quarter" idx="12"/>
          </p:nvPr>
        </p:nvSpPr>
        <p:spPr/>
        <p:txBody>
          <a:bodyPr/>
          <a:lstStyle>
            <a:lvl1pPr>
              <a:defRPr/>
            </a:lvl1pPr>
          </a:lstStyle>
          <a:p>
            <a:fld id="{DC6A77C5-F4A9-4857-A769-97CA1BEB0144}" type="slidenum">
              <a:rPr lang="en-US" altLang="en-US"/>
              <a:pPr/>
              <a:t>‹#›</a:t>
            </a:fld>
            <a:endParaRPr lang="en-US" altLang="en-US"/>
          </a:p>
        </p:txBody>
      </p:sp>
    </p:spTree>
    <p:extLst>
      <p:ext uri="{BB962C8B-B14F-4D97-AF65-F5344CB8AC3E}">
        <p14:creationId xmlns:p14="http://schemas.microsoft.com/office/powerpoint/2010/main" val="265086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71712B6-CACC-4BEE-99A8-37E38B9646C9}" type="datetimeFigureOut">
              <a:rPr lang="en-US" smtClean="0"/>
              <a:t>10/30/2020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0351C6-7FE3-4919-86BD-508B0FBAACF7}" type="slidenum">
              <a:rPr lang="en-US" smtClean="0"/>
              <a:t>‹#›</a:t>
            </a:fld>
            <a:endParaRPr lang="en-US" dirty="0"/>
          </a:p>
        </p:txBody>
      </p:sp>
    </p:spTree>
    <p:extLst>
      <p:ext uri="{BB962C8B-B14F-4D97-AF65-F5344CB8AC3E}">
        <p14:creationId xmlns:p14="http://schemas.microsoft.com/office/powerpoint/2010/main" val="32379030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AD1592-167B-45B7-9A9C-3AAA114C138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6373F24-B975-42E5-8B6D-66E8A1C2B9C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D953481-6703-4882-9C85-0A6A6891AA3A}"/>
              </a:ext>
            </a:extLst>
          </p:cNvPr>
          <p:cNvSpPr>
            <a:spLocks noGrp="1"/>
          </p:cNvSpPr>
          <p:nvPr>
            <p:ph type="sldNum" sz="quarter" idx="12"/>
          </p:nvPr>
        </p:nvSpPr>
        <p:spPr/>
        <p:txBody>
          <a:bodyPr/>
          <a:lstStyle>
            <a:lvl1pPr>
              <a:defRPr/>
            </a:lvl1pPr>
          </a:lstStyle>
          <a:p>
            <a:fld id="{21CB2A7B-A145-4A76-B02E-FDD30D734A20}" type="slidenum">
              <a:rPr lang="en-US" altLang="en-US"/>
              <a:pPr/>
              <a:t>‹#›</a:t>
            </a:fld>
            <a:endParaRPr lang="en-US" altLang="en-US"/>
          </a:p>
        </p:txBody>
      </p:sp>
    </p:spTree>
    <p:extLst>
      <p:ext uri="{BB962C8B-B14F-4D97-AF65-F5344CB8AC3E}">
        <p14:creationId xmlns:p14="http://schemas.microsoft.com/office/powerpoint/2010/main" val="1387403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2CE28F9E-4B3E-4836-8146-690B1BE7946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CD9A537-7F7B-45D1-9C62-4D41AE66941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614E21A-707A-4D7A-852A-09BDEDEAC0D3}"/>
              </a:ext>
            </a:extLst>
          </p:cNvPr>
          <p:cNvSpPr>
            <a:spLocks noGrp="1"/>
          </p:cNvSpPr>
          <p:nvPr>
            <p:ph type="sldNum" sz="quarter" idx="12"/>
          </p:nvPr>
        </p:nvSpPr>
        <p:spPr/>
        <p:txBody>
          <a:bodyPr/>
          <a:lstStyle>
            <a:lvl1pPr>
              <a:defRPr/>
            </a:lvl1pPr>
          </a:lstStyle>
          <a:p>
            <a:fld id="{CBC4DB57-A878-4670-9327-AB4132F0BC32}" type="slidenum">
              <a:rPr lang="en-US" altLang="en-US"/>
              <a:pPr/>
              <a:t>‹#›</a:t>
            </a:fld>
            <a:endParaRPr lang="en-US" altLang="en-US"/>
          </a:p>
        </p:txBody>
      </p:sp>
    </p:spTree>
    <p:extLst>
      <p:ext uri="{BB962C8B-B14F-4D97-AF65-F5344CB8AC3E}">
        <p14:creationId xmlns:p14="http://schemas.microsoft.com/office/powerpoint/2010/main" val="30485609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A8C9F6-CF6E-4715-90EE-77FBE39EF554}"/>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800C548B-0C50-4EBA-A0DA-39FA333E371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0AF8A5C3-0CD0-4BED-993E-A03B8BD933B9}"/>
              </a:ext>
            </a:extLst>
          </p:cNvPr>
          <p:cNvSpPr>
            <a:spLocks noGrp="1"/>
          </p:cNvSpPr>
          <p:nvPr>
            <p:ph type="sldNum" sz="quarter" idx="12"/>
          </p:nvPr>
        </p:nvSpPr>
        <p:spPr/>
        <p:txBody>
          <a:bodyPr/>
          <a:lstStyle>
            <a:lvl1pPr>
              <a:defRPr/>
            </a:lvl1pPr>
          </a:lstStyle>
          <a:p>
            <a:fld id="{2299F4E9-D307-4A76-A2C3-119E99B4C162}" type="slidenum">
              <a:rPr lang="en-US" altLang="en-US"/>
              <a:pPr/>
              <a:t>‹#›</a:t>
            </a:fld>
            <a:endParaRPr lang="en-US" altLang="en-US"/>
          </a:p>
        </p:txBody>
      </p:sp>
    </p:spTree>
    <p:extLst>
      <p:ext uri="{BB962C8B-B14F-4D97-AF65-F5344CB8AC3E}">
        <p14:creationId xmlns:p14="http://schemas.microsoft.com/office/powerpoint/2010/main" val="10657422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542CF81-97EE-4DAF-9D37-05EC6546DF3F}"/>
              </a:ext>
            </a:extLst>
          </p:cNvPr>
          <p:cNvSpPr>
            <a:spLocks noGrp="1"/>
          </p:cNvSpPr>
          <p:nvPr>
            <p:ph type="dt" sz="half" idx="10"/>
          </p:nvPr>
        </p:nvSpPr>
        <p:spPr/>
        <p:txBody>
          <a:bodyPr/>
          <a:lstStyle>
            <a:lvl1pPr>
              <a:defRPr/>
            </a:lvl1pPr>
          </a:lstStyle>
          <a:p>
            <a:pPr>
              <a:defRPr/>
            </a:pPr>
            <a:endParaRPr lang="en-US"/>
          </a:p>
        </p:txBody>
      </p:sp>
      <p:sp>
        <p:nvSpPr>
          <p:cNvPr id="8" name="Footer Placeholder 7">
            <a:extLst>
              <a:ext uri="{FF2B5EF4-FFF2-40B4-BE49-F238E27FC236}">
                <a16:creationId xmlns:a16="http://schemas.microsoft.com/office/drawing/2014/main" id="{838D7096-6505-4A7F-AE95-5AA258EE15B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1C8F5135-09A0-4808-B8E1-8F3A58D759A7}"/>
              </a:ext>
            </a:extLst>
          </p:cNvPr>
          <p:cNvSpPr>
            <a:spLocks noGrp="1"/>
          </p:cNvSpPr>
          <p:nvPr>
            <p:ph type="sldNum" sz="quarter" idx="12"/>
          </p:nvPr>
        </p:nvSpPr>
        <p:spPr/>
        <p:txBody>
          <a:bodyPr/>
          <a:lstStyle>
            <a:lvl1pPr>
              <a:defRPr/>
            </a:lvl1pPr>
          </a:lstStyle>
          <a:p>
            <a:fld id="{9A3D4EAB-24BF-4EF4-A823-4BC71CE60EAB}" type="slidenum">
              <a:rPr lang="en-US" altLang="en-US"/>
              <a:pPr/>
              <a:t>‹#›</a:t>
            </a:fld>
            <a:endParaRPr lang="en-US" altLang="en-US"/>
          </a:p>
        </p:txBody>
      </p:sp>
    </p:spTree>
    <p:extLst>
      <p:ext uri="{BB962C8B-B14F-4D97-AF65-F5344CB8AC3E}">
        <p14:creationId xmlns:p14="http://schemas.microsoft.com/office/powerpoint/2010/main" val="15884889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055CE8-1D01-46FC-B3E4-BF968476EDC0}"/>
              </a:ext>
            </a:extLst>
          </p:cNvPr>
          <p:cNvSpPr>
            <a:spLocks noGrp="1"/>
          </p:cNvSpPr>
          <p:nvPr>
            <p:ph type="dt" sz="half" idx="10"/>
          </p:nvPr>
        </p:nvSpPr>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A0B7F35D-6442-41D4-851F-3F513BED394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92B05CCB-AFDC-454C-8EB0-11EB0A81CC4F}"/>
              </a:ext>
            </a:extLst>
          </p:cNvPr>
          <p:cNvSpPr>
            <a:spLocks noGrp="1"/>
          </p:cNvSpPr>
          <p:nvPr>
            <p:ph type="sldNum" sz="quarter" idx="12"/>
          </p:nvPr>
        </p:nvSpPr>
        <p:spPr/>
        <p:txBody>
          <a:bodyPr/>
          <a:lstStyle>
            <a:lvl1pPr>
              <a:defRPr/>
            </a:lvl1pPr>
          </a:lstStyle>
          <a:p>
            <a:fld id="{C8589CFF-77B2-4D14-ACA9-CBC8EDE411E1}" type="slidenum">
              <a:rPr lang="en-US" altLang="en-US"/>
              <a:pPr/>
              <a:t>‹#›</a:t>
            </a:fld>
            <a:endParaRPr lang="en-US" altLang="en-US"/>
          </a:p>
        </p:txBody>
      </p:sp>
    </p:spTree>
    <p:extLst>
      <p:ext uri="{BB962C8B-B14F-4D97-AF65-F5344CB8AC3E}">
        <p14:creationId xmlns:p14="http://schemas.microsoft.com/office/powerpoint/2010/main" val="30758735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F22E69-6D6F-45D7-B7E8-DF4F4916F890}"/>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95508880-71D9-47C0-A001-160CA964304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0283B7D5-B7BC-4908-AA2D-E8F8C5B6085F}"/>
              </a:ext>
            </a:extLst>
          </p:cNvPr>
          <p:cNvSpPr>
            <a:spLocks noGrp="1"/>
          </p:cNvSpPr>
          <p:nvPr>
            <p:ph type="sldNum" sz="quarter" idx="12"/>
          </p:nvPr>
        </p:nvSpPr>
        <p:spPr/>
        <p:txBody>
          <a:bodyPr/>
          <a:lstStyle>
            <a:lvl1pPr>
              <a:defRPr/>
            </a:lvl1pPr>
          </a:lstStyle>
          <a:p>
            <a:fld id="{874D0895-312C-411C-94E1-A6786BAF6A1C}" type="slidenum">
              <a:rPr lang="en-US" altLang="en-US"/>
              <a:pPr/>
              <a:t>‹#›</a:t>
            </a:fld>
            <a:endParaRPr lang="en-US" altLang="en-US"/>
          </a:p>
        </p:txBody>
      </p:sp>
    </p:spTree>
    <p:extLst>
      <p:ext uri="{BB962C8B-B14F-4D97-AF65-F5344CB8AC3E}">
        <p14:creationId xmlns:p14="http://schemas.microsoft.com/office/powerpoint/2010/main" val="34368642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55F1B4B9-6A46-4967-A1E8-B788E9A8A211}"/>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45D0BCEF-74AA-4DE7-9191-CC68E8A05D4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63C86858-539E-43F7-A3AE-46E0A4F3A8C3}"/>
              </a:ext>
            </a:extLst>
          </p:cNvPr>
          <p:cNvSpPr>
            <a:spLocks noGrp="1"/>
          </p:cNvSpPr>
          <p:nvPr>
            <p:ph type="sldNum" sz="quarter" idx="12"/>
          </p:nvPr>
        </p:nvSpPr>
        <p:spPr/>
        <p:txBody>
          <a:bodyPr/>
          <a:lstStyle>
            <a:lvl1pPr>
              <a:defRPr/>
            </a:lvl1pPr>
          </a:lstStyle>
          <a:p>
            <a:fld id="{FC1E8B34-3BD8-4871-8BFB-993E744AFB23}" type="slidenum">
              <a:rPr lang="en-US" altLang="en-US"/>
              <a:pPr/>
              <a:t>‹#›</a:t>
            </a:fld>
            <a:endParaRPr lang="en-US" altLang="en-US"/>
          </a:p>
        </p:txBody>
      </p:sp>
    </p:spTree>
    <p:extLst>
      <p:ext uri="{BB962C8B-B14F-4D97-AF65-F5344CB8AC3E}">
        <p14:creationId xmlns:p14="http://schemas.microsoft.com/office/powerpoint/2010/main" val="12639925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9DD04D99-4603-4413-9015-CA2DAB090D23}"/>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D63F986D-FAA9-4D99-BE99-4962272FF56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6D48A4BF-9F2C-4A86-9842-9EB3DB074539}"/>
              </a:ext>
            </a:extLst>
          </p:cNvPr>
          <p:cNvSpPr>
            <a:spLocks noGrp="1"/>
          </p:cNvSpPr>
          <p:nvPr>
            <p:ph type="sldNum" sz="quarter" idx="12"/>
          </p:nvPr>
        </p:nvSpPr>
        <p:spPr/>
        <p:txBody>
          <a:bodyPr/>
          <a:lstStyle>
            <a:lvl1pPr>
              <a:defRPr/>
            </a:lvl1pPr>
          </a:lstStyle>
          <a:p>
            <a:fld id="{823C2A0D-FF85-4FE6-BF8C-0FABB2BF21A4}" type="slidenum">
              <a:rPr lang="en-US" altLang="en-US"/>
              <a:pPr/>
              <a:t>‹#›</a:t>
            </a:fld>
            <a:endParaRPr lang="en-US" altLang="en-US"/>
          </a:p>
        </p:txBody>
      </p:sp>
    </p:spTree>
    <p:extLst>
      <p:ext uri="{BB962C8B-B14F-4D97-AF65-F5344CB8AC3E}">
        <p14:creationId xmlns:p14="http://schemas.microsoft.com/office/powerpoint/2010/main" val="14626526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FC09C3-DDF2-409C-90B5-B207B734D29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F3000E3-4441-464D-BB49-9BBD8A07E27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9C3F317-A437-4BA0-8EDA-BBA4BE94017E}"/>
              </a:ext>
            </a:extLst>
          </p:cNvPr>
          <p:cNvSpPr>
            <a:spLocks noGrp="1"/>
          </p:cNvSpPr>
          <p:nvPr>
            <p:ph type="sldNum" sz="quarter" idx="12"/>
          </p:nvPr>
        </p:nvSpPr>
        <p:spPr/>
        <p:txBody>
          <a:bodyPr/>
          <a:lstStyle>
            <a:lvl1pPr>
              <a:defRPr/>
            </a:lvl1pPr>
          </a:lstStyle>
          <a:p>
            <a:fld id="{3537069F-8727-4B78-A7C2-4D0F389DEA92}" type="slidenum">
              <a:rPr lang="en-US" altLang="en-US"/>
              <a:pPr/>
              <a:t>‹#›</a:t>
            </a:fld>
            <a:endParaRPr lang="en-US" altLang="en-US"/>
          </a:p>
        </p:txBody>
      </p:sp>
    </p:spTree>
    <p:extLst>
      <p:ext uri="{BB962C8B-B14F-4D97-AF65-F5344CB8AC3E}">
        <p14:creationId xmlns:p14="http://schemas.microsoft.com/office/powerpoint/2010/main" val="15424036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560651-0AAC-456B-9AC0-18905CF961A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2083525-1122-470E-8952-C9CDA9BECD5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5C6F92D-7195-4E52-9F44-B3DB6D81DC83}"/>
              </a:ext>
            </a:extLst>
          </p:cNvPr>
          <p:cNvSpPr>
            <a:spLocks noGrp="1"/>
          </p:cNvSpPr>
          <p:nvPr>
            <p:ph type="sldNum" sz="quarter" idx="12"/>
          </p:nvPr>
        </p:nvSpPr>
        <p:spPr/>
        <p:txBody>
          <a:bodyPr/>
          <a:lstStyle>
            <a:lvl1pPr>
              <a:defRPr/>
            </a:lvl1pPr>
          </a:lstStyle>
          <a:p>
            <a:fld id="{C3E5B1CD-0997-4248-9116-6F9572B87ABC}" type="slidenum">
              <a:rPr lang="en-US" altLang="en-US"/>
              <a:pPr/>
              <a:t>‹#›</a:t>
            </a:fld>
            <a:endParaRPr lang="en-US" altLang="en-US"/>
          </a:p>
        </p:txBody>
      </p:sp>
    </p:spTree>
    <p:extLst>
      <p:ext uri="{BB962C8B-B14F-4D97-AF65-F5344CB8AC3E}">
        <p14:creationId xmlns:p14="http://schemas.microsoft.com/office/powerpoint/2010/main" val="2275412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71712B6-CACC-4BEE-99A8-37E38B9646C9}" type="datetimeFigureOut">
              <a:rPr lang="en-US" smtClean="0"/>
              <a:t>10/30/2020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B0351C6-7FE3-4919-86BD-508B0FBAACF7}" type="slidenum">
              <a:rPr lang="en-US" smtClean="0"/>
              <a:t>‹#›</a:t>
            </a:fld>
            <a:endParaRPr lang="en-US" dirty="0"/>
          </a:p>
        </p:txBody>
      </p:sp>
    </p:spTree>
    <p:extLst>
      <p:ext uri="{BB962C8B-B14F-4D97-AF65-F5344CB8AC3E}">
        <p14:creationId xmlns:p14="http://schemas.microsoft.com/office/powerpoint/2010/main" val="2459741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71712B6-CACC-4BEE-99A8-37E38B9646C9}" type="datetimeFigureOut">
              <a:rPr lang="en-US" smtClean="0"/>
              <a:t>10/30/2020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B0351C6-7FE3-4919-86BD-508B0FBAACF7}" type="slidenum">
              <a:rPr lang="en-US" smtClean="0"/>
              <a:t>‹#›</a:t>
            </a:fld>
            <a:endParaRPr lang="en-US" dirty="0"/>
          </a:p>
        </p:txBody>
      </p:sp>
    </p:spTree>
    <p:extLst>
      <p:ext uri="{BB962C8B-B14F-4D97-AF65-F5344CB8AC3E}">
        <p14:creationId xmlns:p14="http://schemas.microsoft.com/office/powerpoint/2010/main" val="3912360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1712B6-CACC-4BEE-99A8-37E38B9646C9}" type="datetimeFigureOut">
              <a:rPr lang="en-US" smtClean="0"/>
              <a:t>10/30/2020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B0351C6-7FE3-4919-86BD-508B0FBAACF7}" type="slidenum">
              <a:rPr lang="en-US" smtClean="0"/>
              <a:t>‹#›</a:t>
            </a:fld>
            <a:endParaRPr lang="en-US" dirty="0"/>
          </a:p>
        </p:txBody>
      </p:sp>
    </p:spTree>
    <p:extLst>
      <p:ext uri="{BB962C8B-B14F-4D97-AF65-F5344CB8AC3E}">
        <p14:creationId xmlns:p14="http://schemas.microsoft.com/office/powerpoint/2010/main" val="3273036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1712B6-CACC-4BEE-99A8-37E38B9646C9}" type="datetimeFigureOut">
              <a:rPr lang="en-US" smtClean="0"/>
              <a:t>10/30/2020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0351C6-7FE3-4919-86BD-508B0FBAACF7}" type="slidenum">
              <a:rPr lang="en-US" smtClean="0"/>
              <a:t>‹#›</a:t>
            </a:fld>
            <a:endParaRPr lang="en-US" dirty="0"/>
          </a:p>
        </p:txBody>
      </p:sp>
    </p:spTree>
    <p:extLst>
      <p:ext uri="{BB962C8B-B14F-4D97-AF65-F5344CB8AC3E}">
        <p14:creationId xmlns:p14="http://schemas.microsoft.com/office/powerpoint/2010/main" val="412838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1712B6-CACC-4BEE-99A8-37E38B9646C9}" type="datetimeFigureOut">
              <a:rPr lang="en-US" smtClean="0"/>
              <a:t>10/30/2020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0351C6-7FE3-4919-86BD-508B0FBAACF7}" type="slidenum">
              <a:rPr lang="en-US" smtClean="0"/>
              <a:t>‹#›</a:t>
            </a:fld>
            <a:endParaRPr lang="en-US" dirty="0"/>
          </a:p>
        </p:txBody>
      </p:sp>
    </p:spTree>
    <p:extLst>
      <p:ext uri="{BB962C8B-B14F-4D97-AF65-F5344CB8AC3E}">
        <p14:creationId xmlns:p14="http://schemas.microsoft.com/office/powerpoint/2010/main" val="3642899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image" Target="../media/image4.pn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image" Target="../media/image3.png"/><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7.jpe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1712B6-CACC-4BEE-99A8-37E38B9646C9}" type="datetimeFigureOut">
              <a:rPr lang="en-US" smtClean="0"/>
              <a:t>10/30/2020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0351C6-7FE3-4919-86BD-508B0FBAACF7}" type="slidenum">
              <a:rPr lang="en-US" smtClean="0"/>
              <a:t>‹#›</a:t>
            </a:fld>
            <a:endParaRPr lang="en-US" dirty="0"/>
          </a:p>
        </p:txBody>
      </p:sp>
    </p:spTree>
    <p:extLst>
      <p:ext uri="{BB962C8B-B14F-4D97-AF65-F5344CB8AC3E}">
        <p14:creationId xmlns:p14="http://schemas.microsoft.com/office/powerpoint/2010/main" val="347559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raphShape" hidden="1">
            <a:extLst>
              <a:ext uri="{FF2B5EF4-FFF2-40B4-BE49-F238E27FC236}">
                <a16:creationId xmlns:a16="http://schemas.microsoft.com/office/drawing/2014/main" id="{01F955BB-226B-4408-8543-46D8C78A2B45}"/>
              </a:ext>
            </a:extLst>
          </p:cNvPr>
          <p:cNvSpPr/>
          <p:nvPr userDrawn="1"/>
        </p:nvSpPr>
        <p:spPr>
          <a:xfrm>
            <a:off x="127000" y="254000"/>
            <a:ext cx="1270000" cy="1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iRespond Graph</a:t>
            </a:r>
          </a:p>
        </p:txBody>
      </p:sp>
      <p:grpSp>
        <p:nvGrpSpPr>
          <p:cNvPr id="37" name="CorrectBarGroup">
            <a:extLst>
              <a:ext uri="{FF2B5EF4-FFF2-40B4-BE49-F238E27FC236}">
                <a16:creationId xmlns:a16="http://schemas.microsoft.com/office/drawing/2014/main" id="{3E8F4DBF-5CF7-4CD4-9FA6-86BABE563188}"/>
              </a:ext>
            </a:extLst>
          </p:cNvPr>
          <p:cNvGrpSpPr/>
          <p:nvPr userDrawn="1"/>
        </p:nvGrpSpPr>
        <p:grpSpPr>
          <a:xfrm>
            <a:off x="1270000" y="3175000"/>
            <a:ext cx="2667000" cy="2540000"/>
            <a:chOff x="1270000" y="3175000"/>
            <a:chExt cx="2667000" cy="2540000"/>
          </a:xfrm>
        </p:grpSpPr>
        <p:sp>
          <p:nvSpPr>
            <p:cNvPr id="9" name="CorrectBar0">
              <a:extLst>
                <a:ext uri="{FF2B5EF4-FFF2-40B4-BE49-F238E27FC236}">
                  <a16:creationId xmlns:a16="http://schemas.microsoft.com/office/drawing/2014/main" id="{F54C5761-94D6-4A51-8AC7-97587BC5EBED}"/>
                </a:ext>
              </a:extLst>
            </p:cNvPr>
            <p:cNvSpPr/>
            <p:nvPr userDrawn="1"/>
          </p:nvSpPr>
          <p:spPr>
            <a:xfrm>
              <a:off x="1270000" y="3175000"/>
              <a:ext cx="1079500" cy="2540000"/>
            </a:xfrm>
            <a:prstGeom prst="rect">
              <a:avLst/>
            </a:prstGeom>
            <a:solidFill>
              <a:srgbClr val="22FF2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rrectBar1">
              <a:extLst>
                <a:ext uri="{FF2B5EF4-FFF2-40B4-BE49-F238E27FC236}">
                  <a16:creationId xmlns:a16="http://schemas.microsoft.com/office/drawing/2014/main" id="{5F15F140-E03D-4978-86FF-9494DC41B862}"/>
                </a:ext>
              </a:extLst>
            </p:cNvPr>
            <p:cNvSpPr/>
            <p:nvPr userDrawn="1"/>
          </p:nvSpPr>
          <p:spPr>
            <a:xfrm>
              <a:off x="2857500" y="4445000"/>
              <a:ext cx="1079500" cy="1270000"/>
            </a:xfrm>
            <a:prstGeom prst="rect">
              <a:avLst/>
            </a:prstGeom>
            <a:solidFill>
              <a:srgbClr val="22FF2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5" name="PercentLabelGroup">
            <a:extLst>
              <a:ext uri="{FF2B5EF4-FFF2-40B4-BE49-F238E27FC236}">
                <a16:creationId xmlns:a16="http://schemas.microsoft.com/office/drawing/2014/main" id="{A288411F-B67E-4EF8-854A-FE32276A311E}"/>
              </a:ext>
            </a:extLst>
          </p:cNvPr>
          <p:cNvGrpSpPr/>
          <p:nvPr userDrawn="1"/>
        </p:nvGrpSpPr>
        <p:grpSpPr>
          <a:xfrm>
            <a:off x="1270000" y="1270000"/>
            <a:ext cx="7429500" cy="317500"/>
            <a:chOff x="1270000" y="1270000"/>
            <a:chExt cx="7429500" cy="317500"/>
          </a:xfrm>
        </p:grpSpPr>
        <p:sp>
          <p:nvSpPr>
            <p:cNvPr id="8" name="PercentLabel0">
              <a:extLst>
                <a:ext uri="{FF2B5EF4-FFF2-40B4-BE49-F238E27FC236}">
                  <a16:creationId xmlns:a16="http://schemas.microsoft.com/office/drawing/2014/main" id="{0D27470E-E2AA-4E34-BDE9-07B0AF9B04E4}"/>
                </a:ext>
              </a:extLst>
            </p:cNvPr>
            <p:cNvSpPr/>
            <p:nvPr userDrawn="1"/>
          </p:nvSpPr>
          <p:spPr>
            <a:xfrm>
              <a:off x="1270000" y="1270000"/>
              <a:ext cx="1079500" cy="317500"/>
            </a:xfrm>
            <a:prstGeom prst="rect">
              <a:avLst/>
            </a:prstGeom>
            <a:solidFill>
              <a:schemeClr val="accent1">
                <a:alpha val="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dirty="0">
                  <a:solidFill>
                    <a:srgbClr val="000000"/>
                  </a:solidFill>
                </a:rPr>
                <a:t>67%</a:t>
              </a:r>
            </a:p>
          </p:txBody>
        </p:sp>
        <p:sp>
          <p:nvSpPr>
            <p:cNvPr id="11" name="PercentLabel1">
              <a:extLst>
                <a:ext uri="{FF2B5EF4-FFF2-40B4-BE49-F238E27FC236}">
                  <a16:creationId xmlns:a16="http://schemas.microsoft.com/office/drawing/2014/main" id="{4D6A2AB8-0FC9-40B5-BADA-5D0A6BBE8AAD}"/>
                </a:ext>
              </a:extLst>
            </p:cNvPr>
            <p:cNvSpPr/>
            <p:nvPr userDrawn="1"/>
          </p:nvSpPr>
          <p:spPr>
            <a:xfrm>
              <a:off x="2857500" y="1270000"/>
              <a:ext cx="1079500" cy="317500"/>
            </a:xfrm>
            <a:prstGeom prst="rect">
              <a:avLst/>
            </a:prstGeom>
            <a:solidFill>
              <a:schemeClr val="accent1">
                <a:alpha val="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dirty="0">
                  <a:solidFill>
                    <a:srgbClr val="000000"/>
                  </a:solidFill>
                </a:rPr>
                <a:t>33%</a:t>
              </a:r>
            </a:p>
          </p:txBody>
        </p:sp>
        <p:sp>
          <p:nvSpPr>
            <p:cNvPr id="14" name="PercentLabel2">
              <a:extLst>
                <a:ext uri="{FF2B5EF4-FFF2-40B4-BE49-F238E27FC236}">
                  <a16:creationId xmlns:a16="http://schemas.microsoft.com/office/drawing/2014/main" id="{73C1E77B-1A30-4D48-995D-5535F4E2F6FA}"/>
                </a:ext>
              </a:extLst>
            </p:cNvPr>
            <p:cNvSpPr/>
            <p:nvPr userDrawn="1"/>
          </p:nvSpPr>
          <p:spPr>
            <a:xfrm>
              <a:off x="4445000" y="1270000"/>
              <a:ext cx="1079500" cy="317500"/>
            </a:xfrm>
            <a:prstGeom prst="rect">
              <a:avLst/>
            </a:prstGeom>
            <a:solidFill>
              <a:schemeClr val="accent1">
                <a:alpha val="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dirty="0">
                  <a:solidFill>
                    <a:srgbClr val="000000"/>
                  </a:solidFill>
                </a:rPr>
                <a:t>100%</a:t>
              </a:r>
            </a:p>
          </p:txBody>
        </p:sp>
        <p:sp>
          <p:nvSpPr>
            <p:cNvPr id="17" name="PercentLabel3">
              <a:extLst>
                <a:ext uri="{FF2B5EF4-FFF2-40B4-BE49-F238E27FC236}">
                  <a16:creationId xmlns:a16="http://schemas.microsoft.com/office/drawing/2014/main" id="{506D21D6-1D2E-4EB0-B839-6E27CE4862F2}"/>
                </a:ext>
              </a:extLst>
            </p:cNvPr>
            <p:cNvSpPr/>
            <p:nvPr userDrawn="1"/>
          </p:nvSpPr>
          <p:spPr>
            <a:xfrm>
              <a:off x="6032500" y="1270000"/>
              <a:ext cx="1079500" cy="317500"/>
            </a:xfrm>
            <a:prstGeom prst="rect">
              <a:avLst/>
            </a:prstGeom>
            <a:solidFill>
              <a:schemeClr val="accent1">
                <a:alpha val="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dirty="0">
                  <a:solidFill>
                    <a:srgbClr val="000000"/>
                  </a:solidFill>
                </a:rPr>
                <a:t>100%</a:t>
              </a:r>
            </a:p>
          </p:txBody>
        </p:sp>
        <p:sp>
          <p:nvSpPr>
            <p:cNvPr id="20" name="PercentLabel4">
              <a:extLst>
                <a:ext uri="{FF2B5EF4-FFF2-40B4-BE49-F238E27FC236}">
                  <a16:creationId xmlns:a16="http://schemas.microsoft.com/office/drawing/2014/main" id="{C6CDDADC-326E-4C8B-974D-B0C5E400F1FD}"/>
                </a:ext>
              </a:extLst>
            </p:cNvPr>
            <p:cNvSpPr/>
            <p:nvPr userDrawn="1"/>
          </p:nvSpPr>
          <p:spPr>
            <a:xfrm>
              <a:off x="7620000" y="1270000"/>
              <a:ext cx="1079500" cy="317500"/>
            </a:xfrm>
            <a:prstGeom prst="rect">
              <a:avLst/>
            </a:prstGeom>
            <a:solidFill>
              <a:schemeClr val="accent1">
                <a:alpha val="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dirty="0">
                  <a:solidFill>
                    <a:srgbClr val="000000"/>
                  </a:solidFill>
                </a:rPr>
                <a:t>67%</a:t>
              </a:r>
            </a:p>
          </p:txBody>
        </p:sp>
      </p:grpSp>
      <p:grpSp>
        <p:nvGrpSpPr>
          <p:cNvPr id="38" name="IncorrectBarGroup">
            <a:extLst>
              <a:ext uri="{FF2B5EF4-FFF2-40B4-BE49-F238E27FC236}">
                <a16:creationId xmlns:a16="http://schemas.microsoft.com/office/drawing/2014/main" id="{F19637D6-A9CF-41FF-93AC-642DC5E43FEC}"/>
              </a:ext>
            </a:extLst>
          </p:cNvPr>
          <p:cNvGrpSpPr/>
          <p:nvPr userDrawn="1"/>
        </p:nvGrpSpPr>
        <p:grpSpPr>
          <a:xfrm>
            <a:off x="4445000" y="1905000"/>
            <a:ext cx="4254500" cy="3810000"/>
            <a:chOff x="4445000" y="1905000"/>
            <a:chExt cx="4254500" cy="3810000"/>
          </a:xfrm>
        </p:grpSpPr>
        <p:sp>
          <p:nvSpPr>
            <p:cNvPr id="15" name="IncorrectBar2">
              <a:extLst>
                <a:ext uri="{FF2B5EF4-FFF2-40B4-BE49-F238E27FC236}">
                  <a16:creationId xmlns:a16="http://schemas.microsoft.com/office/drawing/2014/main" id="{D3C938C7-F7CA-45C4-B529-DABF03B0E9C9}"/>
                </a:ext>
              </a:extLst>
            </p:cNvPr>
            <p:cNvSpPr/>
            <p:nvPr userDrawn="1"/>
          </p:nvSpPr>
          <p:spPr>
            <a:xfrm>
              <a:off x="4445000" y="1905000"/>
              <a:ext cx="1079500" cy="3810000"/>
            </a:xfrm>
            <a:prstGeom prst="rect">
              <a:avLst/>
            </a:prstGeom>
            <a:solidFill>
              <a:srgbClr val="FF222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IncorrectBar3">
              <a:extLst>
                <a:ext uri="{FF2B5EF4-FFF2-40B4-BE49-F238E27FC236}">
                  <a16:creationId xmlns:a16="http://schemas.microsoft.com/office/drawing/2014/main" id="{A42B46A3-15A6-43FE-97E8-29508232BD95}"/>
                </a:ext>
              </a:extLst>
            </p:cNvPr>
            <p:cNvSpPr/>
            <p:nvPr userDrawn="1"/>
          </p:nvSpPr>
          <p:spPr>
            <a:xfrm>
              <a:off x="6032500" y="1905000"/>
              <a:ext cx="1079500" cy="3810000"/>
            </a:xfrm>
            <a:prstGeom prst="rect">
              <a:avLst/>
            </a:prstGeom>
            <a:solidFill>
              <a:srgbClr val="FF222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IncorrectBar4">
              <a:extLst>
                <a:ext uri="{FF2B5EF4-FFF2-40B4-BE49-F238E27FC236}">
                  <a16:creationId xmlns:a16="http://schemas.microsoft.com/office/drawing/2014/main" id="{314E2B7A-F8F8-449F-A889-63406F3F7CF4}"/>
                </a:ext>
              </a:extLst>
            </p:cNvPr>
            <p:cNvSpPr/>
            <p:nvPr userDrawn="1"/>
          </p:nvSpPr>
          <p:spPr>
            <a:xfrm>
              <a:off x="7620000" y="3175000"/>
              <a:ext cx="1079500" cy="2540000"/>
            </a:xfrm>
            <a:prstGeom prst="rect">
              <a:avLst/>
            </a:prstGeom>
            <a:solidFill>
              <a:srgbClr val="FF222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XLabelGroup">
            <a:extLst>
              <a:ext uri="{FF2B5EF4-FFF2-40B4-BE49-F238E27FC236}">
                <a16:creationId xmlns:a16="http://schemas.microsoft.com/office/drawing/2014/main" id="{80BD9458-C7FA-4A9E-A928-DD83B006EF8D}"/>
              </a:ext>
            </a:extLst>
          </p:cNvPr>
          <p:cNvGrpSpPr/>
          <p:nvPr userDrawn="1"/>
        </p:nvGrpSpPr>
        <p:grpSpPr>
          <a:xfrm>
            <a:off x="1270000" y="5842000"/>
            <a:ext cx="7429500" cy="317500"/>
            <a:chOff x="1270000" y="5842000"/>
            <a:chExt cx="7429500" cy="317500"/>
          </a:xfrm>
        </p:grpSpPr>
        <p:sp>
          <p:nvSpPr>
            <p:cNvPr id="10" name="XValueLabel0">
              <a:extLst>
                <a:ext uri="{FF2B5EF4-FFF2-40B4-BE49-F238E27FC236}">
                  <a16:creationId xmlns:a16="http://schemas.microsoft.com/office/drawing/2014/main" id="{EF9C7DAA-955B-433A-9573-8780D21FB3DA}"/>
                </a:ext>
              </a:extLst>
            </p:cNvPr>
            <p:cNvSpPr/>
            <p:nvPr userDrawn="1"/>
          </p:nvSpPr>
          <p:spPr>
            <a:xfrm>
              <a:off x="1270000" y="5842000"/>
              <a:ext cx="1079500" cy="317500"/>
            </a:xfrm>
            <a:prstGeom prst="rect">
              <a:avLst/>
            </a:prstGeom>
            <a:solidFill>
              <a:schemeClr val="accent1">
                <a:alpha val="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dirty="0">
                  <a:solidFill>
                    <a:srgbClr val="000000"/>
                  </a:solidFill>
                </a:rPr>
                <a:t>A*</a:t>
              </a:r>
            </a:p>
          </p:txBody>
        </p:sp>
        <p:sp>
          <p:nvSpPr>
            <p:cNvPr id="13" name="XValueLabel1">
              <a:extLst>
                <a:ext uri="{FF2B5EF4-FFF2-40B4-BE49-F238E27FC236}">
                  <a16:creationId xmlns:a16="http://schemas.microsoft.com/office/drawing/2014/main" id="{9260DAB5-6BB0-4CCF-AAD5-4FF74F47A0B5}"/>
                </a:ext>
              </a:extLst>
            </p:cNvPr>
            <p:cNvSpPr/>
            <p:nvPr userDrawn="1"/>
          </p:nvSpPr>
          <p:spPr>
            <a:xfrm>
              <a:off x="2857500" y="5842000"/>
              <a:ext cx="1079500" cy="317500"/>
            </a:xfrm>
            <a:prstGeom prst="rect">
              <a:avLst/>
            </a:prstGeom>
            <a:solidFill>
              <a:schemeClr val="accent1">
                <a:alpha val="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dirty="0">
                  <a:solidFill>
                    <a:srgbClr val="000000"/>
                  </a:solidFill>
                </a:rPr>
                <a:t>B*</a:t>
              </a:r>
            </a:p>
          </p:txBody>
        </p:sp>
        <p:sp>
          <p:nvSpPr>
            <p:cNvPr id="16" name="XValueLabel2">
              <a:extLst>
                <a:ext uri="{FF2B5EF4-FFF2-40B4-BE49-F238E27FC236}">
                  <a16:creationId xmlns:a16="http://schemas.microsoft.com/office/drawing/2014/main" id="{BC61C5A5-A634-478E-B4BC-D8DF24B9A179}"/>
                </a:ext>
              </a:extLst>
            </p:cNvPr>
            <p:cNvSpPr/>
            <p:nvPr userDrawn="1"/>
          </p:nvSpPr>
          <p:spPr>
            <a:xfrm>
              <a:off x="4445000" y="5842000"/>
              <a:ext cx="1079500" cy="317500"/>
            </a:xfrm>
            <a:prstGeom prst="rect">
              <a:avLst/>
            </a:prstGeom>
            <a:solidFill>
              <a:schemeClr val="accent1">
                <a:alpha val="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dirty="0">
                  <a:solidFill>
                    <a:srgbClr val="000000"/>
                  </a:solidFill>
                </a:rPr>
                <a:t>C</a:t>
              </a:r>
            </a:p>
          </p:txBody>
        </p:sp>
        <p:sp>
          <p:nvSpPr>
            <p:cNvPr id="19" name="XValueLabel3">
              <a:extLst>
                <a:ext uri="{FF2B5EF4-FFF2-40B4-BE49-F238E27FC236}">
                  <a16:creationId xmlns:a16="http://schemas.microsoft.com/office/drawing/2014/main" id="{5AAA9068-F07A-4857-B16D-A65B2C69B54B}"/>
                </a:ext>
              </a:extLst>
            </p:cNvPr>
            <p:cNvSpPr/>
            <p:nvPr userDrawn="1"/>
          </p:nvSpPr>
          <p:spPr>
            <a:xfrm>
              <a:off x="6032500" y="5842000"/>
              <a:ext cx="1079500" cy="317500"/>
            </a:xfrm>
            <a:prstGeom prst="rect">
              <a:avLst/>
            </a:prstGeom>
            <a:solidFill>
              <a:schemeClr val="accent1">
                <a:alpha val="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dirty="0">
                  <a:solidFill>
                    <a:srgbClr val="000000"/>
                  </a:solidFill>
                </a:rPr>
                <a:t>D</a:t>
              </a:r>
            </a:p>
          </p:txBody>
        </p:sp>
        <p:sp>
          <p:nvSpPr>
            <p:cNvPr id="22" name="XValueLabel4">
              <a:extLst>
                <a:ext uri="{FF2B5EF4-FFF2-40B4-BE49-F238E27FC236}">
                  <a16:creationId xmlns:a16="http://schemas.microsoft.com/office/drawing/2014/main" id="{AC1F5DD1-E2E0-47A5-BDBC-30048E3DB5F7}"/>
                </a:ext>
              </a:extLst>
            </p:cNvPr>
            <p:cNvSpPr/>
            <p:nvPr userDrawn="1"/>
          </p:nvSpPr>
          <p:spPr>
            <a:xfrm>
              <a:off x="7620000" y="5842000"/>
              <a:ext cx="1079500" cy="317500"/>
            </a:xfrm>
            <a:prstGeom prst="rect">
              <a:avLst/>
            </a:prstGeom>
            <a:solidFill>
              <a:schemeClr val="accent1">
                <a:alpha val="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dirty="0">
                  <a:solidFill>
                    <a:srgbClr val="000000"/>
                  </a:solidFill>
                </a:rPr>
                <a:t>E</a:t>
              </a:r>
            </a:p>
          </p:txBody>
        </p:sp>
      </p:grpSp>
      <p:grpSp>
        <p:nvGrpSpPr>
          <p:cNvPr id="36" name="AxisLineGroup">
            <a:extLst>
              <a:ext uri="{FF2B5EF4-FFF2-40B4-BE49-F238E27FC236}">
                <a16:creationId xmlns:a16="http://schemas.microsoft.com/office/drawing/2014/main" id="{1AE30BE7-8925-43A1-8F4C-9E5852DFBF18}"/>
              </a:ext>
            </a:extLst>
          </p:cNvPr>
          <p:cNvGrpSpPr/>
          <p:nvPr userDrawn="1"/>
        </p:nvGrpSpPr>
        <p:grpSpPr>
          <a:xfrm>
            <a:off x="889000" y="1587500"/>
            <a:ext cx="8001000" cy="4127500"/>
            <a:chOff x="889000" y="1587500"/>
            <a:chExt cx="8001000" cy="4127500"/>
          </a:xfrm>
        </p:grpSpPr>
        <p:cxnSp>
          <p:nvCxnSpPr>
            <p:cNvPr id="23" name="XAxisLine">
              <a:extLst>
                <a:ext uri="{FF2B5EF4-FFF2-40B4-BE49-F238E27FC236}">
                  <a16:creationId xmlns:a16="http://schemas.microsoft.com/office/drawing/2014/main" id="{3436A5B2-BEF4-4979-AD24-38B0046E87AD}"/>
                </a:ext>
              </a:extLst>
            </p:cNvPr>
            <p:cNvCxnSpPr/>
            <p:nvPr userDrawn="1"/>
          </p:nvCxnSpPr>
          <p:spPr>
            <a:xfrm>
              <a:off x="889000" y="5715000"/>
              <a:ext cx="8001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YAxisLine">
              <a:extLst>
                <a:ext uri="{FF2B5EF4-FFF2-40B4-BE49-F238E27FC236}">
                  <a16:creationId xmlns:a16="http://schemas.microsoft.com/office/drawing/2014/main" id="{8E67992F-B14F-40F6-A61A-FD9C7797D1DF}"/>
                </a:ext>
              </a:extLst>
            </p:cNvPr>
            <p:cNvCxnSpPr/>
            <p:nvPr userDrawn="1"/>
          </p:nvCxnSpPr>
          <p:spPr>
            <a:xfrm>
              <a:off x="1016000" y="1587500"/>
              <a:ext cx="0" cy="412750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YAxisTick0">
              <a:extLst>
                <a:ext uri="{FF2B5EF4-FFF2-40B4-BE49-F238E27FC236}">
                  <a16:creationId xmlns:a16="http://schemas.microsoft.com/office/drawing/2014/main" id="{55E75605-6367-4E9D-944E-638D0B3823CD}"/>
                </a:ext>
              </a:extLst>
            </p:cNvPr>
            <p:cNvCxnSpPr/>
            <p:nvPr userDrawn="1"/>
          </p:nvCxnSpPr>
          <p:spPr>
            <a:xfrm>
              <a:off x="889000" y="571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YAxisTick1">
              <a:extLst>
                <a:ext uri="{FF2B5EF4-FFF2-40B4-BE49-F238E27FC236}">
                  <a16:creationId xmlns:a16="http://schemas.microsoft.com/office/drawing/2014/main" id="{76D9DCA1-3BDF-42D0-8FCC-86D2799B6BB3}"/>
                </a:ext>
              </a:extLst>
            </p:cNvPr>
            <p:cNvCxnSpPr/>
            <p:nvPr userDrawn="1"/>
          </p:nvCxnSpPr>
          <p:spPr>
            <a:xfrm>
              <a:off x="889000" y="444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YAxisTick2">
              <a:extLst>
                <a:ext uri="{FF2B5EF4-FFF2-40B4-BE49-F238E27FC236}">
                  <a16:creationId xmlns:a16="http://schemas.microsoft.com/office/drawing/2014/main" id="{1031C23A-88AD-4866-BFFD-6BD5257EAAE1}"/>
                </a:ext>
              </a:extLst>
            </p:cNvPr>
            <p:cNvCxnSpPr/>
            <p:nvPr userDrawn="1"/>
          </p:nvCxnSpPr>
          <p:spPr>
            <a:xfrm>
              <a:off x="889000" y="317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YAxisTick3">
              <a:extLst>
                <a:ext uri="{FF2B5EF4-FFF2-40B4-BE49-F238E27FC236}">
                  <a16:creationId xmlns:a16="http://schemas.microsoft.com/office/drawing/2014/main" id="{D886313C-8F2B-4813-BCB1-7274E124946E}"/>
                </a:ext>
              </a:extLst>
            </p:cNvPr>
            <p:cNvCxnSpPr/>
            <p:nvPr userDrawn="1"/>
          </p:nvCxnSpPr>
          <p:spPr>
            <a:xfrm>
              <a:off x="889000" y="190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4" name="YLabelGroup">
            <a:extLst>
              <a:ext uri="{FF2B5EF4-FFF2-40B4-BE49-F238E27FC236}">
                <a16:creationId xmlns:a16="http://schemas.microsoft.com/office/drawing/2014/main" id="{15831567-BC8D-409A-952B-3CB4FC398A84}"/>
              </a:ext>
            </a:extLst>
          </p:cNvPr>
          <p:cNvGrpSpPr/>
          <p:nvPr userDrawn="1"/>
        </p:nvGrpSpPr>
        <p:grpSpPr>
          <a:xfrm>
            <a:off x="254000" y="1841500"/>
            <a:ext cx="762000" cy="3937000"/>
            <a:chOff x="254000" y="1841500"/>
            <a:chExt cx="762000" cy="3937000"/>
          </a:xfrm>
        </p:grpSpPr>
        <p:sp>
          <p:nvSpPr>
            <p:cNvPr id="26" name="YValueLabel0">
              <a:extLst>
                <a:ext uri="{FF2B5EF4-FFF2-40B4-BE49-F238E27FC236}">
                  <a16:creationId xmlns:a16="http://schemas.microsoft.com/office/drawing/2014/main" id="{2283B556-B358-4777-8919-3E8D74C90230}"/>
                </a:ext>
              </a:extLst>
            </p:cNvPr>
            <p:cNvSpPr/>
            <p:nvPr userDrawn="1"/>
          </p:nvSpPr>
          <p:spPr>
            <a:xfrm>
              <a:off x="254000" y="5651500"/>
              <a:ext cx="762000" cy="127000"/>
            </a:xfrm>
            <a:prstGeom prst="rect">
              <a:avLst/>
            </a:prstGeom>
            <a:solidFill>
              <a:schemeClr val="accent1">
                <a:alpha val="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rPr>
                <a:t>0</a:t>
              </a:r>
            </a:p>
          </p:txBody>
        </p:sp>
        <p:sp>
          <p:nvSpPr>
            <p:cNvPr id="28" name="YValueLabel1">
              <a:extLst>
                <a:ext uri="{FF2B5EF4-FFF2-40B4-BE49-F238E27FC236}">
                  <a16:creationId xmlns:a16="http://schemas.microsoft.com/office/drawing/2014/main" id="{85ED0BAE-B1D5-43C9-B7FC-0D83090070E4}"/>
                </a:ext>
              </a:extLst>
            </p:cNvPr>
            <p:cNvSpPr/>
            <p:nvPr userDrawn="1"/>
          </p:nvSpPr>
          <p:spPr>
            <a:xfrm>
              <a:off x="254000" y="4381500"/>
              <a:ext cx="762000" cy="127000"/>
            </a:xfrm>
            <a:prstGeom prst="rect">
              <a:avLst/>
            </a:prstGeom>
            <a:solidFill>
              <a:schemeClr val="accent1">
                <a:alpha val="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rPr>
                <a:t>1</a:t>
              </a:r>
            </a:p>
          </p:txBody>
        </p:sp>
        <p:sp>
          <p:nvSpPr>
            <p:cNvPr id="30" name="YValueLabel2">
              <a:extLst>
                <a:ext uri="{FF2B5EF4-FFF2-40B4-BE49-F238E27FC236}">
                  <a16:creationId xmlns:a16="http://schemas.microsoft.com/office/drawing/2014/main" id="{A9AAD256-4DC5-4723-8711-925FC25AD117}"/>
                </a:ext>
              </a:extLst>
            </p:cNvPr>
            <p:cNvSpPr/>
            <p:nvPr userDrawn="1"/>
          </p:nvSpPr>
          <p:spPr>
            <a:xfrm>
              <a:off x="254000" y="3111500"/>
              <a:ext cx="762000" cy="127000"/>
            </a:xfrm>
            <a:prstGeom prst="rect">
              <a:avLst/>
            </a:prstGeom>
            <a:solidFill>
              <a:schemeClr val="accent1">
                <a:alpha val="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rPr>
                <a:t>2</a:t>
              </a:r>
            </a:p>
          </p:txBody>
        </p:sp>
        <p:sp>
          <p:nvSpPr>
            <p:cNvPr id="32" name="YValueLabel3">
              <a:extLst>
                <a:ext uri="{FF2B5EF4-FFF2-40B4-BE49-F238E27FC236}">
                  <a16:creationId xmlns:a16="http://schemas.microsoft.com/office/drawing/2014/main" id="{42DBC196-6CE6-46DC-AAFD-AC9CCC7557FB}"/>
                </a:ext>
              </a:extLst>
            </p:cNvPr>
            <p:cNvSpPr/>
            <p:nvPr userDrawn="1"/>
          </p:nvSpPr>
          <p:spPr>
            <a:xfrm>
              <a:off x="254000" y="1841500"/>
              <a:ext cx="762000" cy="127000"/>
            </a:xfrm>
            <a:prstGeom prst="rect">
              <a:avLst/>
            </a:prstGeom>
            <a:solidFill>
              <a:schemeClr val="accent1">
                <a:alpha val="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rPr>
                <a:t>3</a:t>
              </a:r>
            </a:p>
          </p:txBody>
        </p:sp>
      </p:grpSp>
    </p:spTree>
    <p:extLst>
      <p:ext uri="{BB962C8B-B14F-4D97-AF65-F5344CB8AC3E}">
        <p14:creationId xmlns:p14="http://schemas.microsoft.com/office/powerpoint/2010/main" val="140547803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C1D2056-2701-4280-A159-EE70CC887314}" type="datetimeFigureOut">
              <a:rPr lang="en-US" smtClean="0"/>
              <a:t>10/30/2020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BD7F66E-440D-478F-89FE-45B4BB345A5D}" type="slidenum">
              <a:rPr lang="en-US" smtClean="0"/>
              <a:t>‹#›</a:t>
            </a:fld>
            <a:endParaRPr lang="en-US" dirty="0"/>
          </a:p>
        </p:txBody>
      </p:sp>
    </p:spTree>
    <p:extLst>
      <p:ext uri="{BB962C8B-B14F-4D97-AF65-F5344CB8AC3E}">
        <p14:creationId xmlns:p14="http://schemas.microsoft.com/office/powerpoint/2010/main" val="38623446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88000">
              <a:srgbClr val="7005D4"/>
            </a:gs>
            <a:gs pos="100000">
              <a:srgbClr val="8C3D91"/>
            </a:gs>
          </a:gsLst>
          <a:lin ang="5400000"/>
        </a:gradFill>
        <a:effectLst/>
      </p:bgPr>
    </p:bg>
    <p:spTree>
      <p:nvGrpSpPr>
        <p:cNvPr id="1" name=""/>
        <p:cNvGrpSpPr/>
        <p:nvPr/>
      </p:nvGrpSpPr>
      <p:grpSpPr>
        <a:xfrm>
          <a:off x="0" y="0"/>
          <a:ext cx="0" cy="0"/>
          <a:chOff x="0" y="0"/>
          <a:chExt cx="0" cy="0"/>
        </a:xfrm>
      </p:grpSpPr>
      <p:pic>
        <p:nvPicPr>
          <p:cNvPr id="1026" name="Picture 7" descr="C:\Users\Pork Chop\Pictures\blue-white-abstract-background.jpg">
            <a:extLst>
              <a:ext uri="{FF2B5EF4-FFF2-40B4-BE49-F238E27FC236}">
                <a16:creationId xmlns:a16="http://schemas.microsoft.com/office/drawing/2014/main" id="{9E46CD08-291D-4C91-9B44-8917D5F4581E}"/>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4A846BC3-BE0B-45D7-A6EF-170C69C6B133}"/>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481FD193-0BAA-4F55-97A4-E60BC548349E}"/>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0303A072-E260-42A7-B838-06010002B042}"/>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a:extLst>
              <a:ext uri="{FF2B5EF4-FFF2-40B4-BE49-F238E27FC236}">
                <a16:creationId xmlns:a16="http://schemas.microsoft.com/office/drawing/2014/main" id="{23715628-7A73-439B-83B4-6652B9982C46}"/>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a:extLst>
              <a:ext uri="{FF2B5EF4-FFF2-40B4-BE49-F238E27FC236}">
                <a16:creationId xmlns:a16="http://schemas.microsoft.com/office/drawing/2014/main" id="{2CA4BEE7-7E7A-49E5-BF54-072FD0C03E67}"/>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6413202-EAAB-47ED-B71F-FE5CF75AB058}" type="slidenum">
              <a:rPr lang="en-US" altLang="en-US"/>
              <a:pPr/>
              <a:t>‹#›</a:t>
            </a:fld>
            <a:endParaRPr lang="en-US" altLang="en-US"/>
          </a:p>
        </p:txBody>
      </p:sp>
    </p:spTree>
    <p:extLst>
      <p:ext uri="{BB962C8B-B14F-4D97-AF65-F5344CB8AC3E}">
        <p14:creationId xmlns:p14="http://schemas.microsoft.com/office/powerpoint/2010/main" val="334117195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ahoma" pitchFamily="34" charset="0"/>
          <a:cs typeface="Times New Roman" pitchFamily="18" charset="0"/>
        </a:defRPr>
      </a:lvl2pPr>
      <a:lvl3pPr algn="ctr" rtl="0" eaLnBrk="0" fontAlgn="base" hangingPunct="0">
        <a:spcBef>
          <a:spcPct val="0"/>
        </a:spcBef>
        <a:spcAft>
          <a:spcPct val="0"/>
        </a:spcAft>
        <a:defRPr sz="4000" b="1">
          <a:solidFill>
            <a:schemeClr val="tx2"/>
          </a:solidFill>
          <a:latin typeface="Tahoma" pitchFamily="34" charset="0"/>
          <a:cs typeface="Times New Roman" pitchFamily="18" charset="0"/>
        </a:defRPr>
      </a:lvl3pPr>
      <a:lvl4pPr algn="ctr" rtl="0" eaLnBrk="0" fontAlgn="base" hangingPunct="0">
        <a:spcBef>
          <a:spcPct val="0"/>
        </a:spcBef>
        <a:spcAft>
          <a:spcPct val="0"/>
        </a:spcAft>
        <a:defRPr sz="4000" b="1">
          <a:solidFill>
            <a:schemeClr val="tx2"/>
          </a:solidFill>
          <a:latin typeface="Tahoma" pitchFamily="34" charset="0"/>
          <a:cs typeface="Times New Roman" pitchFamily="18" charset="0"/>
        </a:defRPr>
      </a:lvl4pPr>
      <a:lvl5pPr algn="ctr" rtl="0" eaLnBrk="0" fontAlgn="base" hangingPunct="0">
        <a:spcBef>
          <a:spcPct val="0"/>
        </a:spcBef>
        <a:spcAft>
          <a:spcPct val="0"/>
        </a:spcAft>
        <a:defRPr sz="4000" b="1">
          <a:solidFill>
            <a:schemeClr val="tx2"/>
          </a:solidFill>
          <a:latin typeface="Tahoma" pitchFamily="34" charset="0"/>
          <a:cs typeface="Times New Roman" pitchFamily="18" charset="0"/>
        </a:defRPr>
      </a:lvl5pPr>
      <a:lvl6pPr marL="457200" algn="ctr" rtl="0" fontAlgn="base">
        <a:spcBef>
          <a:spcPct val="0"/>
        </a:spcBef>
        <a:spcAft>
          <a:spcPct val="0"/>
        </a:spcAft>
        <a:defRPr sz="4000" b="1">
          <a:solidFill>
            <a:schemeClr val="tx2"/>
          </a:solidFill>
          <a:latin typeface="Tahoma" pitchFamily="34" charset="0"/>
          <a:cs typeface="Times New Roman" pitchFamily="18" charset="0"/>
        </a:defRPr>
      </a:lvl6pPr>
      <a:lvl7pPr marL="914400" algn="ctr" rtl="0" fontAlgn="base">
        <a:spcBef>
          <a:spcPct val="0"/>
        </a:spcBef>
        <a:spcAft>
          <a:spcPct val="0"/>
        </a:spcAft>
        <a:defRPr sz="4000" b="1">
          <a:solidFill>
            <a:schemeClr val="tx2"/>
          </a:solidFill>
          <a:latin typeface="Tahoma" pitchFamily="34" charset="0"/>
          <a:cs typeface="Times New Roman" pitchFamily="18" charset="0"/>
        </a:defRPr>
      </a:lvl7pPr>
      <a:lvl8pPr marL="1371600" algn="ctr" rtl="0" fontAlgn="base">
        <a:spcBef>
          <a:spcPct val="0"/>
        </a:spcBef>
        <a:spcAft>
          <a:spcPct val="0"/>
        </a:spcAft>
        <a:defRPr sz="4000" b="1">
          <a:solidFill>
            <a:schemeClr val="tx2"/>
          </a:solidFill>
          <a:latin typeface="Tahoma" pitchFamily="34" charset="0"/>
          <a:cs typeface="Times New Roman" pitchFamily="18" charset="0"/>
        </a:defRPr>
      </a:lvl8pPr>
      <a:lvl9pPr marL="1828800" algn="ctr" rtl="0" fontAlgn="base">
        <a:spcBef>
          <a:spcPct val="0"/>
        </a:spcBef>
        <a:spcAft>
          <a:spcPct val="0"/>
        </a:spcAft>
        <a:defRPr sz="4000" b="1">
          <a:solidFill>
            <a:schemeClr val="tx2"/>
          </a:solidFill>
          <a:latin typeface="Tahoma" pitchFamily="34"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control" Target="../activeX/activeX2.xml"/><Relationship Id="rId7" Type="http://schemas.openxmlformats.org/officeDocument/2006/relationships/image" Target="../media/image22.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hyperlink" Target="Materials/Connotations%204%20practice.docx" TargetMode="External"/><Relationship Id="rId5" Type="http://schemas.openxmlformats.org/officeDocument/2006/relationships/slideLayout" Target="../slideLayouts/slideLayout5.xml"/><Relationship Id="rId4" Type="http://schemas.openxmlformats.org/officeDocument/2006/relationships/control" Target="../activeX/activeX3.xml"/><Relationship Id="rId9" Type="http://schemas.openxmlformats.org/officeDocument/2006/relationships/image" Target="../media/image24.w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40.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68.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wmf"/><Relationship Id="rId18" Type="http://schemas.openxmlformats.org/officeDocument/2006/relationships/image" Target="../media/image51.wmf"/><Relationship Id="rId3" Type="http://schemas.openxmlformats.org/officeDocument/2006/relationships/image" Target="../media/image36.wmf"/><Relationship Id="rId21" Type="http://schemas.openxmlformats.org/officeDocument/2006/relationships/image" Target="../media/image54.wmf"/><Relationship Id="rId7" Type="http://schemas.openxmlformats.org/officeDocument/2006/relationships/image" Target="../media/image40.wmf"/><Relationship Id="rId12" Type="http://schemas.openxmlformats.org/officeDocument/2006/relationships/image" Target="../media/image45.wmf"/><Relationship Id="rId17" Type="http://schemas.openxmlformats.org/officeDocument/2006/relationships/image" Target="../media/image50.wmf"/><Relationship Id="rId2" Type="http://schemas.openxmlformats.org/officeDocument/2006/relationships/image" Target="../media/image35.wmf"/><Relationship Id="rId16" Type="http://schemas.openxmlformats.org/officeDocument/2006/relationships/image" Target="../media/image49.wmf"/><Relationship Id="rId20" Type="http://schemas.openxmlformats.org/officeDocument/2006/relationships/image" Target="../media/image53.wmf"/><Relationship Id="rId1" Type="http://schemas.openxmlformats.org/officeDocument/2006/relationships/slideLayout" Target="../slideLayouts/slideLayout40.xml"/><Relationship Id="rId6" Type="http://schemas.openxmlformats.org/officeDocument/2006/relationships/image" Target="../media/image39.wmf"/><Relationship Id="rId11" Type="http://schemas.openxmlformats.org/officeDocument/2006/relationships/image" Target="../media/image44.wmf"/><Relationship Id="rId5" Type="http://schemas.openxmlformats.org/officeDocument/2006/relationships/image" Target="../media/image38.png"/><Relationship Id="rId15" Type="http://schemas.openxmlformats.org/officeDocument/2006/relationships/image" Target="../media/image48.png"/><Relationship Id="rId10" Type="http://schemas.openxmlformats.org/officeDocument/2006/relationships/image" Target="../media/image43.wmf"/><Relationship Id="rId19" Type="http://schemas.openxmlformats.org/officeDocument/2006/relationships/image" Target="../media/image52.wmf"/><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wmf"/><Relationship Id="rId22" Type="http://schemas.openxmlformats.org/officeDocument/2006/relationships/image" Target="../media/image55.png"/></Relationships>
</file>

<file path=ppt/slides/_rels/slide6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3" Type="http://schemas.openxmlformats.org/officeDocument/2006/relationships/hyperlink" Target="http://www.yourdictionary.com/symbolism" TargetMode="External"/><Relationship Id="rId2" Type="http://schemas.openxmlformats.org/officeDocument/2006/relationships/audio" Target="../media/audio1.bin"/><Relationship Id="rId1" Type="http://schemas.openxmlformats.org/officeDocument/2006/relationships/slideLayout" Target="../slideLayouts/slideLayout40.xml"/></Relationships>
</file>

<file path=ppt/slides/_rels/slide7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40.xml"/></Relationships>
</file>

<file path=ppt/slides/_rels/slide7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audio" Target="../media/audio1.bin"/><Relationship Id="rId1" Type="http://schemas.openxmlformats.org/officeDocument/2006/relationships/slideLayout" Target="../slideLayouts/slideLayout40.xml"/></Relationships>
</file>

<file path=ppt/slides/_rels/slide7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40.xml"/></Relationships>
</file>

<file path=ppt/slides/_rels/slide7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audio" Target="../media/audio1.bin"/><Relationship Id="rId1" Type="http://schemas.openxmlformats.org/officeDocument/2006/relationships/slideLayout" Target="../slideLayouts/slideLayout40.xml"/></Relationships>
</file>

<file path=ppt/slides/_rels/slide7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40.xml"/></Relationships>
</file>

<file path=ppt/slides/_rels/slide7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40.xml"/><Relationship Id="rId4" Type="http://schemas.openxmlformats.org/officeDocument/2006/relationships/image" Target="../media/image64.png"/></Relationships>
</file>

<file path=ppt/slides/_rels/slide7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40.xml"/></Relationships>
</file>

<file path=ppt/slides/_rels/slide7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40.xml"/></Relationships>
</file>

<file path=ppt/slides/_rels/slide7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40.xml"/><Relationship Id="rId4" Type="http://schemas.openxmlformats.org/officeDocument/2006/relationships/image" Target="../media/image6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0.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40.xml"/></Relationships>
</file>

<file path=ppt/slides/_rels/slide8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40.xml"/></Relationships>
</file>

<file path=ppt/slides/_rels/slide8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40.xml"/></Relationships>
</file>

<file path=ppt/slides/_rels/slide83.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74.jpg"/><Relationship Id="rId1" Type="http://schemas.openxmlformats.org/officeDocument/2006/relationships/slideLayout" Target="../slideLayouts/slideLayout40.xml"/></Relationships>
</file>

<file path=ppt/slides/_rels/slide84.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Week 10 </a:t>
            </a:r>
          </a:p>
        </p:txBody>
      </p:sp>
      <p:sp>
        <p:nvSpPr>
          <p:cNvPr id="3" name="Subtitle 2"/>
          <p:cNvSpPr>
            <a:spLocks noGrp="1"/>
          </p:cNvSpPr>
          <p:nvPr>
            <p:ph type="subTitle" idx="1"/>
          </p:nvPr>
        </p:nvSpPr>
        <p:spPr/>
        <p:txBody>
          <a:bodyPr/>
          <a:lstStyle/>
          <a:p>
            <a:r>
              <a:rPr lang="en-US" dirty="0"/>
              <a:t>Diction: Connotations, Irony, and Symbols</a:t>
            </a:r>
          </a:p>
        </p:txBody>
      </p:sp>
      <p:sp>
        <p:nvSpPr>
          <p:cNvPr id="4" name="Rectangle 3"/>
          <p:cNvSpPr/>
          <p:nvPr/>
        </p:nvSpPr>
        <p:spPr>
          <a:xfrm>
            <a:off x="0" y="0"/>
            <a:ext cx="12192000" cy="45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6400800"/>
            <a:ext cx="12192000" cy="45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8700" y="5629275"/>
            <a:ext cx="3543300" cy="122872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49582" cy="1143378"/>
          </a:xfrm>
          <a:prstGeom prst="rect">
            <a:avLst/>
          </a:prstGeom>
          <a:solidFill>
            <a:schemeClr val="bg1">
              <a:alpha val="0"/>
            </a:schemeClr>
          </a:solidFill>
        </p:spPr>
      </p:pic>
    </p:spTree>
    <p:extLst>
      <p:ext uri="{BB962C8B-B14F-4D97-AF65-F5344CB8AC3E}">
        <p14:creationId xmlns:p14="http://schemas.microsoft.com/office/powerpoint/2010/main" val="1851284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5107"/>
            <a:ext cx="10515600" cy="1115581"/>
          </a:xfrm>
        </p:spPr>
        <p:txBody>
          <a:bodyPr>
            <a:normAutofit/>
          </a:bodyPr>
          <a:lstStyle/>
          <a:p>
            <a:r>
              <a:rPr lang="en-US" dirty="0"/>
              <a:t>Bell Ringer: Parts of a Sentence</a:t>
            </a:r>
          </a:p>
        </p:txBody>
      </p:sp>
      <p:sp>
        <p:nvSpPr>
          <p:cNvPr id="3" name="Content Placeholder 2"/>
          <p:cNvSpPr>
            <a:spLocks noGrp="1"/>
          </p:cNvSpPr>
          <p:nvPr>
            <p:ph idx="1"/>
          </p:nvPr>
        </p:nvSpPr>
        <p:spPr>
          <a:xfrm>
            <a:off x="457200" y="1690688"/>
            <a:ext cx="10896600" cy="4585127"/>
          </a:xfrm>
        </p:spPr>
        <p:txBody>
          <a:bodyPr>
            <a:normAutofit fontScale="92500" lnSpcReduction="10000"/>
          </a:bodyPr>
          <a:lstStyle/>
          <a:p>
            <a:pPr marL="0" indent="0">
              <a:buNone/>
            </a:pPr>
            <a:r>
              <a:rPr lang="en-US" dirty="0"/>
              <a:t>Directions:  Parts of speech: Directions: Label the parts of speech in the following sentences. Use the following symbols to identify the Parts of speech: Common noun= n, proper noun = N, verbs = v, Pronouns= Pro, Adjectives= Adj, Adverbs= Adv, Prepositions= prep, Coordinating Conjunctions= cc, Subordinate conjunctions=sc, Articles= art </a:t>
            </a:r>
          </a:p>
          <a:p>
            <a:pPr marL="514350" lvl="0" indent="-514350">
              <a:buAutoNum type="arabicPeriod"/>
            </a:pPr>
            <a:r>
              <a:rPr lang="en-US" i="1" dirty="0"/>
              <a:t>Vampires Dairies </a:t>
            </a:r>
            <a:r>
              <a:rPr lang="en-US" dirty="0"/>
              <a:t>is my favorite television show, but I also love </a:t>
            </a:r>
            <a:r>
              <a:rPr lang="en-US" i="1" dirty="0"/>
              <a:t>True Blood</a:t>
            </a:r>
            <a:r>
              <a:rPr lang="en-US" dirty="0"/>
              <a:t>.</a:t>
            </a:r>
          </a:p>
          <a:p>
            <a:pPr marL="514350" lvl="0" indent="-514350">
              <a:buAutoNum type="arabicPeriod"/>
            </a:pPr>
            <a:endParaRPr lang="en-US" dirty="0"/>
          </a:p>
          <a:p>
            <a:pPr marL="0" indent="0">
              <a:buNone/>
            </a:pPr>
            <a:r>
              <a:rPr lang="en-US" dirty="0"/>
              <a:t>Directions: Label each part of the sentence using the following abbreviations: Subject= S for proper nouns and s for regular nouns, Predicate=p, and Object= O for proper nouns and o for regular nouns.</a:t>
            </a:r>
          </a:p>
          <a:p>
            <a:pPr marL="0" indent="0">
              <a:buNone/>
            </a:pPr>
            <a:endParaRPr lang="en-US" dirty="0"/>
          </a:p>
          <a:p>
            <a:pPr marL="0" lvl="0" indent="0">
              <a:buNone/>
            </a:pPr>
            <a:r>
              <a:rPr lang="en-US" dirty="0"/>
              <a:t>2. </a:t>
            </a:r>
            <a:r>
              <a:rPr lang="en-US" i="1" dirty="0"/>
              <a:t>Vampires Dairies </a:t>
            </a:r>
            <a:r>
              <a:rPr lang="en-US" dirty="0"/>
              <a:t>is my favorite television show, but I also love </a:t>
            </a:r>
            <a:r>
              <a:rPr lang="en-US" i="1" dirty="0"/>
              <a:t>True Blood</a:t>
            </a:r>
            <a:r>
              <a:rPr lang="en-US" dirty="0"/>
              <a:t>.</a:t>
            </a:r>
          </a:p>
          <a:p>
            <a:endParaRPr lang="en-US" dirty="0"/>
          </a:p>
        </p:txBody>
      </p:sp>
      <p:sp>
        <p:nvSpPr>
          <p:cNvPr id="4" name="Rectangle 3"/>
          <p:cNvSpPr/>
          <p:nvPr/>
        </p:nvSpPr>
        <p:spPr>
          <a:xfrm>
            <a:off x="0" y="-169859"/>
            <a:ext cx="12192000" cy="57510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00"/>
                </a:solidFill>
              </a:rPr>
              <a:t>Connotations, Symbols, and Irony check up Wednesday November 4</a:t>
            </a:r>
          </a:p>
        </p:txBody>
      </p:sp>
      <p:sp>
        <p:nvSpPr>
          <p:cNvPr id="6" name="Rectangle 5"/>
          <p:cNvSpPr/>
          <p:nvPr/>
        </p:nvSpPr>
        <p:spPr>
          <a:xfrm>
            <a:off x="0" y="-34780"/>
            <a:ext cx="4572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1734800" y="0"/>
            <a:ext cx="4572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592282" y="0"/>
            <a:ext cx="3979718" cy="646331"/>
          </a:xfrm>
          <a:prstGeom prst="rect">
            <a:avLst/>
          </a:prstGeom>
          <a:noFill/>
        </p:spPr>
        <p:txBody>
          <a:bodyPr wrap="square" rtlCol="0">
            <a:spAutoFit/>
          </a:bodyPr>
          <a:lstStyle/>
          <a:p>
            <a:r>
              <a:rPr lang="en-US" sz="3600" dirty="0">
                <a:solidFill>
                  <a:schemeClr val="bg1"/>
                </a:solidFill>
                <a:latin typeface="Algerian" panose="04020705040A02060702" pitchFamily="82" charset="0"/>
              </a:rPr>
              <a:t>WE ARE….</a:t>
            </a:r>
          </a:p>
        </p:txBody>
      </p:sp>
      <p:sp>
        <p:nvSpPr>
          <p:cNvPr id="9" name="Rectangle 8"/>
          <p:cNvSpPr/>
          <p:nvPr/>
        </p:nvSpPr>
        <p:spPr>
          <a:xfrm>
            <a:off x="0" y="6328064"/>
            <a:ext cx="12192000" cy="52993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FFFF00"/>
                </a:solidFill>
              </a:rPr>
              <a:t>Connotations, Symbols, and Irony check up Wednesday November 4</a:t>
            </a:r>
          </a:p>
        </p:txBody>
      </p:sp>
      <p:sp>
        <p:nvSpPr>
          <p:cNvPr id="10" name="TextBox 9"/>
          <p:cNvSpPr txBox="1"/>
          <p:nvPr/>
        </p:nvSpPr>
        <p:spPr>
          <a:xfrm>
            <a:off x="8087591" y="6304609"/>
            <a:ext cx="4104409" cy="646331"/>
          </a:xfrm>
          <a:prstGeom prst="rect">
            <a:avLst/>
          </a:prstGeom>
          <a:noFill/>
        </p:spPr>
        <p:txBody>
          <a:bodyPr wrap="square" rtlCol="0">
            <a:spAutoFit/>
          </a:bodyPr>
          <a:lstStyle/>
          <a:p>
            <a:r>
              <a:rPr lang="en-US" sz="3600" dirty="0">
                <a:solidFill>
                  <a:schemeClr val="bg1"/>
                </a:solidFill>
                <a:latin typeface="Algerian" panose="04020705040A02060702" pitchFamily="82" charset="0"/>
              </a:rPr>
              <a:t>Patriot Strong!</a:t>
            </a:r>
          </a:p>
        </p:txBody>
      </p:sp>
    </p:spTree>
    <p:extLst>
      <p:ext uri="{BB962C8B-B14F-4D97-AF65-F5344CB8AC3E}">
        <p14:creationId xmlns:p14="http://schemas.microsoft.com/office/powerpoint/2010/main" val="544084916"/>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4781"/>
            <a:ext cx="12192000" cy="57510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00"/>
                </a:solidFill>
              </a:rPr>
              <a:t>Connotations, Symbols, and Irony check up Wednesday November 4</a:t>
            </a:r>
          </a:p>
        </p:txBody>
      </p:sp>
      <p:sp>
        <p:nvSpPr>
          <p:cNvPr id="6" name="Rectangle 5"/>
          <p:cNvSpPr/>
          <p:nvPr/>
        </p:nvSpPr>
        <p:spPr>
          <a:xfrm>
            <a:off x="0" y="0"/>
            <a:ext cx="457200"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1734800" y="0"/>
            <a:ext cx="457200"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592282" y="0"/>
            <a:ext cx="3979718" cy="646331"/>
          </a:xfrm>
          <a:prstGeom prst="rect">
            <a:avLst/>
          </a:prstGeom>
          <a:noFill/>
        </p:spPr>
        <p:txBody>
          <a:bodyPr wrap="square" rtlCol="0">
            <a:spAutoFit/>
          </a:bodyPr>
          <a:lstStyle/>
          <a:p>
            <a:r>
              <a:rPr lang="en-US" sz="3600" dirty="0">
                <a:solidFill>
                  <a:schemeClr val="bg1"/>
                </a:solidFill>
                <a:latin typeface="Algerian" panose="04020705040A02060702" pitchFamily="82" charset="0"/>
              </a:rPr>
              <a:t>WE ARE….</a:t>
            </a:r>
          </a:p>
        </p:txBody>
      </p:sp>
      <p:sp>
        <p:nvSpPr>
          <p:cNvPr id="9" name="Rectangle 8"/>
          <p:cNvSpPr/>
          <p:nvPr/>
        </p:nvSpPr>
        <p:spPr>
          <a:xfrm>
            <a:off x="0" y="6362844"/>
            <a:ext cx="12192000" cy="5299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FFFF00"/>
                </a:solidFill>
              </a:rPr>
              <a:t>Connotations, Symbols, and Irony check up Wednesday November 4</a:t>
            </a:r>
          </a:p>
        </p:txBody>
      </p:sp>
      <p:sp>
        <p:nvSpPr>
          <p:cNvPr id="10" name="TextBox 9"/>
          <p:cNvSpPr txBox="1"/>
          <p:nvPr/>
        </p:nvSpPr>
        <p:spPr>
          <a:xfrm>
            <a:off x="8087591" y="6304609"/>
            <a:ext cx="4104409" cy="646331"/>
          </a:xfrm>
          <a:prstGeom prst="rect">
            <a:avLst/>
          </a:prstGeom>
          <a:noFill/>
        </p:spPr>
        <p:txBody>
          <a:bodyPr wrap="square" rtlCol="0">
            <a:spAutoFit/>
          </a:bodyPr>
          <a:lstStyle/>
          <a:p>
            <a:r>
              <a:rPr lang="en-US" sz="3600" dirty="0">
                <a:solidFill>
                  <a:schemeClr val="bg1"/>
                </a:solidFill>
                <a:latin typeface="Algerian" panose="04020705040A02060702" pitchFamily="82" charset="0"/>
              </a:rPr>
              <a:t>Patriot Strong!</a:t>
            </a:r>
          </a:p>
        </p:txBody>
      </p:sp>
      <p:sp>
        <p:nvSpPr>
          <p:cNvPr id="2" name="Title 1">
            <a:extLst>
              <a:ext uri="{FF2B5EF4-FFF2-40B4-BE49-F238E27FC236}">
                <a16:creationId xmlns:a16="http://schemas.microsoft.com/office/drawing/2014/main" id="{65BDF1B4-4FB7-4ADD-AA50-3D7BBCBC626D}"/>
              </a:ext>
            </a:extLst>
          </p:cNvPr>
          <p:cNvSpPr>
            <a:spLocks noGrp="1"/>
          </p:cNvSpPr>
          <p:nvPr>
            <p:ph type="title"/>
          </p:nvPr>
        </p:nvSpPr>
        <p:spPr/>
        <p:txBody>
          <a:bodyPr/>
          <a:lstStyle/>
          <a:p>
            <a:r>
              <a:rPr lang="en-US" dirty="0"/>
              <a:t>Bell Ringer answers</a:t>
            </a:r>
          </a:p>
        </p:txBody>
      </p:sp>
      <p:sp>
        <p:nvSpPr>
          <p:cNvPr id="3" name="Content Placeholder 2">
            <a:extLst>
              <a:ext uri="{FF2B5EF4-FFF2-40B4-BE49-F238E27FC236}">
                <a16:creationId xmlns:a16="http://schemas.microsoft.com/office/drawing/2014/main" id="{4880494E-424E-43B6-93B7-ED8F971C9993}"/>
              </a:ext>
            </a:extLst>
          </p:cNvPr>
          <p:cNvSpPr>
            <a:spLocks noGrp="1"/>
          </p:cNvSpPr>
          <p:nvPr>
            <p:ph idx="1"/>
          </p:nvPr>
        </p:nvSpPr>
        <p:spPr/>
        <p:txBody>
          <a:bodyPr/>
          <a:lstStyle/>
          <a:p>
            <a:pPr marL="0" indent="0">
              <a:buNone/>
            </a:pPr>
            <a:endParaRPr lang="en-US" dirty="0"/>
          </a:p>
          <a:p>
            <a:r>
              <a:rPr lang="en-US" i="1" dirty="0"/>
              <a:t>Vampires Diaries </a:t>
            </a:r>
            <a:r>
              <a:rPr lang="en-US" dirty="0"/>
              <a:t>is my favorite television show, but I also love </a:t>
            </a:r>
            <a:r>
              <a:rPr lang="en-US" i="1" dirty="0"/>
              <a:t>True Blood</a:t>
            </a:r>
            <a:r>
              <a:rPr lang="en-US" dirty="0"/>
              <a:t>.</a:t>
            </a:r>
          </a:p>
          <a:p>
            <a:endParaRPr lang="en-US" dirty="0"/>
          </a:p>
          <a:p>
            <a:r>
              <a:rPr lang="en-US" i="1" u="sng" dirty="0"/>
              <a:t>Vampires Diaries </a:t>
            </a:r>
            <a:r>
              <a:rPr lang="en-US" u="dbl" dirty="0"/>
              <a:t>is my favorite television show</a:t>
            </a:r>
            <a:r>
              <a:rPr lang="en-US" dirty="0"/>
              <a:t>, but</a:t>
            </a:r>
            <a:r>
              <a:rPr lang="en-US" u="sng" dirty="0"/>
              <a:t> I </a:t>
            </a:r>
            <a:r>
              <a:rPr lang="en-US" u="dbl" dirty="0"/>
              <a:t>also love </a:t>
            </a:r>
            <a:r>
              <a:rPr lang="en-US" i="1" u="dbl" dirty="0"/>
              <a:t>True Blood</a:t>
            </a:r>
            <a:r>
              <a:rPr lang="en-US" u="dbl" dirty="0"/>
              <a:t>.</a:t>
            </a:r>
          </a:p>
          <a:p>
            <a:endParaRPr lang="en-US" dirty="0"/>
          </a:p>
          <a:p>
            <a:endParaRPr lang="en-US" dirty="0"/>
          </a:p>
        </p:txBody>
      </p:sp>
      <p:sp>
        <p:nvSpPr>
          <p:cNvPr id="11" name="TextBox 10">
            <a:extLst>
              <a:ext uri="{FF2B5EF4-FFF2-40B4-BE49-F238E27FC236}">
                <a16:creationId xmlns:a16="http://schemas.microsoft.com/office/drawing/2014/main" id="{504D2C0E-2B16-4571-9D38-9EC02C81104C}"/>
              </a:ext>
            </a:extLst>
          </p:cNvPr>
          <p:cNvSpPr txBox="1"/>
          <p:nvPr/>
        </p:nvSpPr>
        <p:spPr>
          <a:xfrm>
            <a:off x="2272200" y="3443325"/>
            <a:ext cx="609600" cy="369332"/>
          </a:xfrm>
          <a:prstGeom prst="rect">
            <a:avLst/>
          </a:prstGeom>
          <a:noFill/>
        </p:spPr>
        <p:txBody>
          <a:bodyPr wrap="square" rtlCol="0">
            <a:spAutoFit/>
          </a:bodyPr>
          <a:lstStyle/>
          <a:p>
            <a:r>
              <a:rPr lang="en-US" dirty="0">
                <a:solidFill>
                  <a:srgbClr val="00B050"/>
                </a:solidFill>
              </a:rPr>
              <a:t>S</a:t>
            </a:r>
          </a:p>
        </p:txBody>
      </p:sp>
      <p:sp>
        <p:nvSpPr>
          <p:cNvPr id="12" name="TextBox 11">
            <a:extLst>
              <a:ext uri="{FF2B5EF4-FFF2-40B4-BE49-F238E27FC236}">
                <a16:creationId xmlns:a16="http://schemas.microsoft.com/office/drawing/2014/main" id="{BC3C5E73-84EA-44D8-A75A-B8066B90E3B2}"/>
              </a:ext>
            </a:extLst>
          </p:cNvPr>
          <p:cNvSpPr txBox="1"/>
          <p:nvPr/>
        </p:nvSpPr>
        <p:spPr>
          <a:xfrm>
            <a:off x="10328353" y="3416867"/>
            <a:ext cx="609600" cy="369332"/>
          </a:xfrm>
          <a:prstGeom prst="rect">
            <a:avLst/>
          </a:prstGeom>
          <a:noFill/>
        </p:spPr>
        <p:txBody>
          <a:bodyPr wrap="square" rtlCol="0">
            <a:spAutoFit/>
          </a:bodyPr>
          <a:lstStyle/>
          <a:p>
            <a:r>
              <a:rPr lang="en-US" dirty="0">
                <a:solidFill>
                  <a:schemeClr val="accent1"/>
                </a:solidFill>
              </a:rPr>
              <a:t>O</a:t>
            </a:r>
          </a:p>
        </p:txBody>
      </p:sp>
      <p:sp>
        <p:nvSpPr>
          <p:cNvPr id="14" name="TextBox 13">
            <a:extLst>
              <a:ext uri="{FF2B5EF4-FFF2-40B4-BE49-F238E27FC236}">
                <a16:creationId xmlns:a16="http://schemas.microsoft.com/office/drawing/2014/main" id="{A418C57A-35F8-4530-8A2D-EC9BBE5AA7C5}"/>
              </a:ext>
            </a:extLst>
          </p:cNvPr>
          <p:cNvSpPr txBox="1"/>
          <p:nvPr/>
        </p:nvSpPr>
        <p:spPr>
          <a:xfrm>
            <a:off x="3655026" y="3413737"/>
            <a:ext cx="609600" cy="369332"/>
          </a:xfrm>
          <a:prstGeom prst="rect">
            <a:avLst/>
          </a:prstGeom>
          <a:noFill/>
        </p:spPr>
        <p:txBody>
          <a:bodyPr wrap="square" rtlCol="0">
            <a:spAutoFit/>
          </a:bodyPr>
          <a:lstStyle/>
          <a:p>
            <a:r>
              <a:rPr lang="en-US" dirty="0">
                <a:solidFill>
                  <a:srgbClr val="FF0000"/>
                </a:solidFill>
              </a:rPr>
              <a:t>p</a:t>
            </a:r>
          </a:p>
        </p:txBody>
      </p:sp>
      <p:sp>
        <p:nvSpPr>
          <p:cNvPr id="26" name="TextBox 25">
            <a:extLst>
              <a:ext uri="{FF2B5EF4-FFF2-40B4-BE49-F238E27FC236}">
                <a16:creationId xmlns:a16="http://schemas.microsoft.com/office/drawing/2014/main" id="{AD036E92-7E0E-4566-BE25-6BC169B97110}"/>
              </a:ext>
            </a:extLst>
          </p:cNvPr>
          <p:cNvSpPr txBox="1"/>
          <p:nvPr/>
        </p:nvSpPr>
        <p:spPr>
          <a:xfrm>
            <a:off x="7276258" y="3472768"/>
            <a:ext cx="609600" cy="369332"/>
          </a:xfrm>
          <a:prstGeom prst="rect">
            <a:avLst/>
          </a:prstGeom>
          <a:noFill/>
        </p:spPr>
        <p:txBody>
          <a:bodyPr wrap="square" rtlCol="0">
            <a:spAutoFit/>
          </a:bodyPr>
          <a:lstStyle/>
          <a:p>
            <a:r>
              <a:rPr lang="en-US" dirty="0">
                <a:solidFill>
                  <a:schemeClr val="accent1"/>
                </a:solidFill>
              </a:rPr>
              <a:t>o</a:t>
            </a:r>
          </a:p>
        </p:txBody>
      </p:sp>
      <p:sp>
        <p:nvSpPr>
          <p:cNvPr id="27" name="TextBox 26">
            <a:extLst>
              <a:ext uri="{FF2B5EF4-FFF2-40B4-BE49-F238E27FC236}">
                <a16:creationId xmlns:a16="http://schemas.microsoft.com/office/drawing/2014/main" id="{F8319827-F760-4C3F-93F2-EC2576BD4D21}"/>
              </a:ext>
            </a:extLst>
          </p:cNvPr>
          <p:cNvSpPr txBox="1"/>
          <p:nvPr/>
        </p:nvSpPr>
        <p:spPr>
          <a:xfrm>
            <a:off x="9558837" y="3379072"/>
            <a:ext cx="609600" cy="369332"/>
          </a:xfrm>
          <a:prstGeom prst="rect">
            <a:avLst/>
          </a:prstGeom>
          <a:noFill/>
        </p:spPr>
        <p:txBody>
          <a:bodyPr wrap="square" rtlCol="0">
            <a:spAutoFit/>
          </a:bodyPr>
          <a:lstStyle/>
          <a:p>
            <a:r>
              <a:rPr lang="en-US" dirty="0">
                <a:solidFill>
                  <a:srgbClr val="FF0000"/>
                </a:solidFill>
              </a:rPr>
              <a:t>p</a:t>
            </a:r>
          </a:p>
        </p:txBody>
      </p:sp>
      <p:sp>
        <p:nvSpPr>
          <p:cNvPr id="28" name="TextBox 27">
            <a:extLst>
              <a:ext uri="{FF2B5EF4-FFF2-40B4-BE49-F238E27FC236}">
                <a16:creationId xmlns:a16="http://schemas.microsoft.com/office/drawing/2014/main" id="{FA7B1374-9D34-49D5-881A-9C8D30E45824}"/>
              </a:ext>
            </a:extLst>
          </p:cNvPr>
          <p:cNvSpPr txBox="1"/>
          <p:nvPr/>
        </p:nvSpPr>
        <p:spPr>
          <a:xfrm>
            <a:off x="4791604" y="1905928"/>
            <a:ext cx="508000" cy="369332"/>
          </a:xfrm>
          <a:prstGeom prst="rect">
            <a:avLst/>
          </a:prstGeom>
          <a:noFill/>
        </p:spPr>
        <p:txBody>
          <a:bodyPr wrap="square" rtlCol="0">
            <a:spAutoFit/>
          </a:bodyPr>
          <a:lstStyle/>
          <a:p>
            <a:r>
              <a:rPr lang="en-US" dirty="0">
                <a:solidFill>
                  <a:srgbClr val="00B050"/>
                </a:solidFill>
              </a:rPr>
              <a:t>adj</a:t>
            </a:r>
          </a:p>
        </p:txBody>
      </p:sp>
      <p:sp>
        <p:nvSpPr>
          <p:cNvPr id="30" name="TextBox 29">
            <a:extLst>
              <a:ext uri="{FF2B5EF4-FFF2-40B4-BE49-F238E27FC236}">
                <a16:creationId xmlns:a16="http://schemas.microsoft.com/office/drawing/2014/main" id="{8EDDE1B6-BA19-4960-BA91-4B78B98FCFCF}"/>
              </a:ext>
            </a:extLst>
          </p:cNvPr>
          <p:cNvSpPr txBox="1"/>
          <p:nvPr/>
        </p:nvSpPr>
        <p:spPr>
          <a:xfrm>
            <a:off x="3593950" y="1985938"/>
            <a:ext cx="338667" cy="369332"/>
          </a:xfrm>
          <a:prstGeom prst="rect">
            <a:avLst/>
          </a:prstGeom>
          <a:noFill/>
        </p:spPr>
        <p:txBody>
          <a:bodyPr wrap="square" rtlCol="0">
            <a:spAutoFit/>
          </a:bodyPr>
          <a:lstStyle/>
          <a:p>
            <a:r>
              <a:rPr lang="en-US" dirty="0">
                <a:solidFill>
                  <a:schemeClr val="accent4">
                    <a:lumMod val="50000"/>
                  </a:schemeClr>
                </a:solidFill>
              </a:rPr>
              <a:t>v</a:t>
            </a:r>
          </a:p>
        </p:txBody>
      </p:sp>
      <p:sp>
        <p:nvSpPr>
          <p:cNvPr id="31" name="TextBox 30">
            <a:extLst>
              <a:ext uri="{FF2B5EF4-FFF2-40B4-BE49-F238E27FC236}">
                <a16:creationId xmlns:a16="http://schemas.microsoft.com/office/drawing/2014/main" id="{F9C2FCBB-13AC-415E-A9ED-355738FBCFA5}"/>
              </a:ext>
            </a:extLst>
          </p:cNvPr>
          <p:cNvSpPr txBox="1"/>
          <p:nvPr/>
        </p:nvSpPr>
        <p:spPr>
          <a:xfrm>
            <a:off x="9594829" y="1980230"/>
            <a:ext cx="338667" cy="369332"/>
          </a:xfrm>
          <a:prstGeom prst="rect">
            <a:avLst/>
          </a:prstGeom>
          <a:noFill/>
        </p:spPr>
        <p:txBody>
          <a:bodyPr wrap="square" rtlCol="0">
            <a:spAutoFit/>
          </a:bodyPr>
          <a:lstStyle/>
          <a:p>
            <a:r>
              <a:rPr lang="en-US" dirty="0">
                <a:solidFill>
                  <a:schemeClr val="accent4">
                    <a:lumMod val="50000"/>
                  </a:schemeClr>
                </a:solidFill>
              </a:rPr>
              <a:t>v</a:t>
            </a:r>
          </a:p>
        </p:txBody>
      </p:sp>
      <p:sp>
        <p:nvSpPr>
          <p:cNvPr id="33" name="TextBox 32">
            <a:extLst>
              <a:ext uri="{FF2B5EF4-FFF2-40B4-BE49-F238E27FC236}">
                <a16:creationId xmlns:a16="http://schemas.microsoft.com/office/drawing/2014/main" id="{8B0B5339-4E5E-40B4-9123-6B1D05031254}"/>
              </a:ext>
            </a:extLst>
          </p:cNvPr>
          <p:cNvSpPr txBox="1"/>
          <p:nvPr/>
        </p:nvSpPr>
        <p:spPr>
          <a:xfrm>
            <a:off x="2323215" y="2026278"/>
            <a:ext cx="315191" cy="369332"/>
          </a:xfrm>
          <a:prstGeom prst="rect">
            <a:avLst/>
          </a:prstGeom>
          <a:noFill/>
        </p:spPr>
        <p:txBody>
          <a:bodyPr wrap="square" rtlCol="0">
            <a:spAutoFit/>
          </a:bodyPr>
          <a:lstStyle/>
          <a:p>
            <a:r>
              <a:rPr lang="en-US" dirty="0">
                <a:solidFill>
                  <a:srgbClr val="FF0000"/>
                </a:solidFill>
              </a:rPr>
              <a:t>N</a:t>
            </a:r>
          </a:p>
        </p:txBody>
      </p:sp>
      <p:sp>
        <p:nvSpPr>
          <p:cNvPr id="34" name="TextBox 33">
            <a:extLst>
              <a:ext uri="{FF2B5EF4-FFF2-40B4-BE49-F238E27FC236}">
                <a16:creationId xmlns:a16="http://schemas.microsoft.com/office/drawing/2014/main" id="{853FBF2E-E2F8-461E-AE31-1989C413BE77}"/>
              </a:ext>
            </a:extLst>
          </p:cNvPr>
          <p:cNvSpPr txBox="1"/>
          <p:nvPr/>
        </p:nvSpPr>
        <p:spPr>
          <a:xfrm>
            <a:off x="8473190" y="2026278"/>
            <a:ext cx="315191" cy="369332"/>
          </a:xfrm>
          <a:prstGeom prst="rect">
            <a:avLst/>
          </a:prstGeom>
          <a:noFill/>
        </p:spPr>
        <p:txBody>
          <a:bodyPr wrap="square" rtlCol="0">
            <a:spAutoFit/>
          </a:bodyPr>
          <a:lstStyle/>
          <a:p>
            <a:r>
              <a:rPr lang="en-US" dirty="0">
                <a:solidFill>
                  <a:srgbClr val="FF0000"/>
                </a:solidFill>
              </a:rPr>
              <a:t>n</a:t>
            </a:r>
          </a:p>
        </p:txBody>
      </p:sp>
      <p:sp>
        <p:nvSpPr>
          <p:cNvPr id="35" name="TextBox 34">
            <a:extLst>
              <a:ext uri="{FF2B5EF4-FFF2-40B4-BE49-F238E27FC236}">
                <a16:creationId xmlns:a16="http://schemas.microsoft.com/office/drawing/2014/main" id="{6D6EED31-9012-4FB0-A81F-7BDA897FE401}"/>
              </a:ext>
            </a:extLst>
          </p:cNvPr>
          <p:cNvSpPr txBox="1"/>
          <p:nvPr/>
        </p:nvSpPr>
        <p:spPr>
          <a:xfrm>
            <a:off x="7423463" y="2053784"/>
            <a:ext cx="315191" cy="369332"/>
          </a:xfrm>
          <a:prstGeom prst="rect">
            <a:avLst/>
          </a:prstGeom>
          <a:noFill/>
        </p:spPr>
        <p:txBody>
          <a:bodyPr wrap="square" rtlCol="0">
            <a:spAutoFit/>
          </a:bodyPr>
          <a:lstStyle/>
          <a:p>
            <a:r>
              <a:rPr lang="en-US" dirty="0">
                <a:solidFill>
                  <a:srgbClr val="FF0000"/>
                </a:solidFill>
              </a:rPr>
              <a:t>n</a:t>
            </a:r>
          </a:p>
        </p:txBody>
      </p:sp>
      <p:sp>
        <p:nvSpPr>
          <p:cNvPr id="37" name="TextBox 36">
            <a:extLst>
              <a:ext uri="{FF2B5EF4-FFF2-40B4-BE49-F238E27FC236}">
                <a16:creationId xmlns:a16="http://schemas.microsoft.com/office/drawing/2014/main" id="{0855022D-F87C-4F70-A44F-950F67024D9C}"/>
              </a:ext>
            </a:extLst>
          </p:cNvPr>
          <p:cNvSpPr txBox="1"/>
          <p:nvPr/>
        </p:nvSpPr>
        <p:spPr>
          <a:xfrm>
            <a:off x="8854190" y="2051168"/>
            <a:ext cx="677334" cy="369332"/>
          </a:xfrm>
          <a:prstGeom prst="rect">
            <a:avLst/>
          </a:prstGeom>
          <a:noFill/>
        </p:spPr>
        <p:txBody>
          <a:bodyPr wrap="square" rtlCol="0">
            <a:spAutoFit/>
          </a:bodyPr>
          <a:lstStyle/>
          <a:p>
            <a:r>
              <a:rPr lang="en-US" dirty="0">
                <a:solidFill>
                  <a:srgbClr val="002060"/>
                </a:solidFill>
              </a:rPr>
              <a:t>adv</a:t>
            </a:r>
          </a:p>
        </p:txBody>
      </p:sp>
      <p:sp>
        <p:nvSpPr>
          <p:cNvPr id="41" name="TextBox 40">
            <a:extLst>
              <a:ext uri="{FF2B5EF4-FFF2-40B4-BE49-F238E27FC236}">
                <a16:creationId xmlns:a16="http://schemas.microsoft.com/office/drawing/2014/main" id="{A1D7EA47-52D6-4B8E-871C-D932BDCF26EE}"/>
              </a:ext>
            </a:extLst>
          </p:cNvPr>
          <p:cNvSpPr txBox="1"/>
          <p:nvPr/>
        </p:nvSpPr>
        <p:spPr>
          <a:xfrm>
            <a:off x="10237719" y="2026278"/>
            <a:ext cx="315191" cy="369332"/>
          </a:xfrm>
          <a:prstGeom prst="rect">
            <a:avLst/>
          </a:prstGeom>
          <a:noFill/>
        </p:spPr>
        <p:txBody>
          <a:bodyPr wrap="square" rtlCol="0">
            <a:spAutoFit/>
          </a:bodyPr>
          <a:lstStyle/>
          <a:p>
            <a:r>
              <a:rPr lang="en-US" dirty="0">
                <a:solidFill>
                  <a:srgbClr val="FF0000"/>
                </a:solidFill>
              </a:rPr>
              <a:t>N</a:t>
            </a:r>
          </a:p>
        </p:txBody>
      </p:sp>
      <p:sp>
        <p:nvSpPr>
          <p:cNvPr id="42" name="TextBox 41">
            <a:extLst>
              <a:ext uri="{FF2B5EF4-FFF2-40B4-BE49-F238E27FC236}">
                <a16:creationId xmlns:a16="http://schemas.microsoft.com/office/drawing/2014/main" id="{ABB58150-98E9-4E15-8C6B-A1A3EAD0F75F}"/>
              </a:ext>
            </a:extLst>
          </p:cNvPr>
          <p:cNvSpPr txBox="1"/>
          <p:nvPr/>
        </p:nvSpPr>
        <p:spPr>
          <a:xfrm>
            <a:off x="6056476" y="1905928"/>
            <a:ext cx="508000" cy="369332"/>
          </a:xfrm>
          <a:prstGeom prst="rect">
            <a:avLst/>
          </a:prstGeom>
          <a:noFill/>
        </p:spPr>
        <p:txBody>
          <a:bodyPr wrap="square" rtlCol="0">
            <a:spAutoFit/>
          </a:bodyPr>
          <a:lstStyle/>
          <a:p>
            <a:r>
              <a:rPr lang="en-US" dirty="0">
                <a:solidFill>
                  <a:srgbClr val="00B050"/>
                </a:solidFill>
              </a:rPr>
              <a:t>adj</a:t>
            </a:r>
          </a:p>
        </p:txBody>
      </p:sp>
      <p:sp>
        <p:nvSpPr>
          <p:cNvPr id="43" name="TextBox 42">
            <a:extLst>
              <a:ext uri="{FF2B5EF4-FFF2-40B4-BE49-F238E27FC236}">
                <a16:creationId xmlns:a16="http://schemas.microsoft.com/office/drawing/2014/main" id="{832E5091-C2A2-48E2-9876-1EB776959928}"/>
              </a:ext>
            </a:extLst>
          </p:cNvPr>
          <p:cNvSpPr txBox="1"/>
          <p:nvPr/>
        </p:nvSpPr>
        <p:spPr>
          <a:xfrm>
            <a:off x="3962159" y="1980230"/>
            <a:ext cx="677334" cy="369332"/>
          </a:xfrm>
          <a:prstGeom prst="rect">
            <a:avLst/>
          </a:prstGeom>
          <a:noFill/>
        </p:spPr>
        <p:txBody>
          <a:bodyPr wrap="square" rtlCol="0">
            <a:spAutoFit/>
          </a:bodyPr>
          <a:lstStyle/>
          <a:p>
            <a:r>
              <a:rPr lang="en-US" dirty="0">
                <a:solidFill>
                  <a:srgbClr val="00B0F0"/>
                </a:solidFill>
              </a:rPr>
              <a:t>Pro</a:t>
            </a:r>
          </a:p>
        </p:txBody>
      </p:sp>
      <p:sp>
        <p:nvSpPr>
          <p:cNvPr id="44" name="TextBox 43">
            <a:extLst>
              <a:ext uri="{FF2B5EF4-FFF2-40B4-BE49-F238E27FC236}">
                <a16:creationId xmlns:a16="http://schemas.microsoft.com/office/drawing/2014/main" id="{8B3A486F-7B9F-4144-8FE0-FFAE8F812391}"/>
              </a:ext>
            </a:extLst>
          </p:cNvPr>
          <p:cNvSpPr txBox="1"/>
          <p:nvPr/>
        </p:nvSpPr>
        <p:spPr>
          <a:xfrm>
            <a:off x="8009005" y="2026278"/>
            <a:ext cx="492088" cy="369332"/>
          </a:xfrm>
          <a:prstGeom prst="rect">
            <a:avLst/>
          </a:prstGeom>
          <a:noFill/>
        </p:spPr>
        <p:txBody>
          <a:bodyPr wrap="square" rtlCol="0">
            <a:spAutoFit/>
          </a:bodyPr>
          <a:lstStyle/>
          <a:p>
            <a:r>
              <a:rPr lang="en-US" dirty="0">
                <a:solidFill>
                  <a:srgbClr val="433B3E"/>
                </a:solidFill>
              </a:rPr>
              <a:t>cc</a:t>
            </a:r>
          </a:p>
        </p:txBody>
      </p:sp>
      <p:sp>
        <p:nvSpPr>
          <p:cNvPr id="45" name="TextBox 44">
            <a:extLst>
              <a:ext uri="{FF2B5EF4-FFF2-40B4-BE49-F238E27FC236}">
                <a16:creationId xmlns:a16="http://schemas.microsoft.com/office/drawing/2014/main" id="{70E7C222-A77F-4888-8C23-E85F6BB9CE57}"/>
              </a:ext>
            </a:extLst>
          </p:cNvPr>
          <p:cNvSpPr txBox="1"/>
          <p:nvPr/>
        </p:nvSpPr>
        <p:spPr>
          <a:xfrm>
            <a:off x="8483581" y="3407549"/>
            <a:ext cx="609600" cy="369332"/>
          </a:xfrm>
          <a:prstGeom prst="rect">
            <a:avLst/>
          </a:prstGeom>
          <a:noFill/>
        </p:spPr>
        <p:txBody>
          <a:bodyPr wrap="square" rtlCol="0">
            <a:spAutoFit/>
          </a:bodyPr>
          <a:lstStyle/>
          <a:p>
            <a:r>
              <a:rPr lang="en-US" dirty="0">
                <a:solidFill>
                  <a:srgbClr val="00B050"/>
                </a:solidFill>
              </a:rPr>
              <a:t>S</a:t>
            </a:r>
          </a:p>
        </p:txBody>
      </p:sp>
    </p:spTree>
    <p:extLst>
      <p:ext uri="{BB962C8B-B14F-4D97-AF65-F5344CB8AC3E}">
        <p14:creationId xmlns:p14="http://schemas.microsoft.com/office/powerpoint/2010/main" val="15021321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1463010"/>
            <a:ext cx="7620000" cy="4115064"/>
          </a:xfrm>
          <a:prstGeom prst="rect">
            <a:avLst/>
          </a:prstGeom>
        </p:spPr>
      </p:pic>
      <p:sp>
        <p:nvSpPr>
          <p:cNvPr id="5" name="TextBox 4"/>
          <p:cNvSpPr txBox="1"/>
          <p:nvPr/>
        </p:nvSpPr>
        <p:spPr>
          <a:xfrm>
            <a:off x="3581400" y="632013"/>
            <a:ext cx="50292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00B050"/>
                </a:solidFill>
                <a:effectLst/>
                <a:uLnTx/>
                <a:uFillTx/>
                <a:latin typeface="Calibri" panose="020F0502020204030204"/>
                <a:ea typeface="+mn-ea"/>
                <a:cs typeface="+mn-cs"/>
              </a:rPr>
              <a:t>Reading Time</a:t>
            </a:r>
          </a:p>
        </p:txBody>
      </p:sp>
      <p:sp>
        <p:nvSpPr>
          <p:cNvPr id="6" name="TextBox 5">
            <a:extLst>
              <a:ext uri="{FF2B5EF4-FFF2-40B4-BE49-F238E27FC236}">
                <a16:creationId xmlns:a16="http://schemas.microsoft.com/office/drawing/2014/main" id="{D0C4501A-B35F-4DFA-B539-F384E45C5B1B}"/>
              </a:ext>
            </a:extLst>
          </p:cNvPr>
          <p:cNvSpPr txBox="1"/>
          <p:nvPr/>
        </p:nvSpPr>
        <p:spPr>
          <a:xfrm>
            <a:off x="3581400" y="5419394"/>
            <a:ext cx="5416826" cy="1200329"/>
          </a:xfrm>
          <a:prstGeom prst="rect">
            <a:avLst/>
          </a:prstGeom>
          <a:noFill/>
        </p:spPr>
        <p:txBody>
          <a:bodyPr wrap="square" rtlCol="0">
            <a:spAutoFit/>
          </a:bodyPr>
          <a:lstStyle/>
          <a:p>
            <a:pPr algn="ctr"/>
            <a:r>
              <a:rPr lang="en-US" sz="2400" b="1" dirty="0">
                <a:ln w="22225">
                  <a:solidFill>
                    <a:schemeClr val="accent1"/>
                  </a:solidFill>
                  <a:prstDash val="solid"/>
                </a:ln>
                <a:solidFill>
                  <a:srgbClr val="00B050"/>
                </a:solidFill>
              </a:rPr>
              <a:t>You may go to the library if you need to check out a book or return a book at this time.</a:t>
            </a:r>
          </a:p>
        </p:txBody>
      </p:sp>
      <p:sp>
        <p:nvSpPr>
          <p:cNvPr id="7" name="TextBox 6">
            <a:extLst>
              <a:ext uri="{FF2B5EF4-FFF2-40B4-BE49-F238E27FC236}">
                <a16:creationId xmlns:a16="http://schemas.microsoft.com/office/drawing/2014/main" id="{E80FE493-2B3C-4832-A3C0-DCB7BE2E34C3}"/>
              </a:ext>
            </a:extLst>
          </p:cNvPr>
          <p:cNvSpPr txBox="1"/>
          <p:nvPr/>
        </p:nvSpPr>
        <p:spPr>
          <a:xfrm>
            <a:off x="331304" y="1046922"/>
            <a:ext cx="1954696" cy="1200329"/>
          </a:xfrm>
          <a:prstGeom prst="rect">
            <a:avLst/>
          </a:prstGeom>
          <a:noFill/>
        </p:spPr>
        <p:txBody>
          <a:bodyPr wrap="square" rtlCol="0">
            <a:spAutoFit/>
          </a:bodyPr>
          <a:lstStyle/>
          <a:p>
            <a:r>
              <a:rPr lang="en-US" dirty="0"/>
              <a:t>Don’t forget to log your progress in your book log section.</a:t>
            </a:r>
          </a:p>
        </p:txBody>
      </p:sp>
    </p:spTree>
    <p:extLst>
      <p:ext uri="{BB962C8B-B14F-4D97-AF65-F5344CB8AC3E}">
        <p14:creationId xmlns:p14="http://schemas.microsoft.com/office/powerpoint/2010/main" val="1239771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short stories and Signpost review: “Spotlight”</a:t>
            </a:r>
          </a:p>
        </p:txBody>
      </p:sp>
      <p:sp>
        <p:nvSpPr>
          <p:cNvPr id="3" name="Content Placeholder 2"/>
          <p:cNvSpPr>
            <a:spLocks noGrp="1"/>
          </p:cNvSpPr>
          <p:nvPr>
            <p:ph idx="1"/>
          </p:nvPr>
        </p:nvSpPr>
        <p:spPr/>
        <p:txBody>
          <a:bodyPr/>
          <a:lstStyle/>
          <a:p>
            <a:pPr marL="0" indent="0">
              <a:buNone/>
            </a:pPr>
            <a:r>
              <a:rPr lang="en-US" u="sng" dirty="0"/>
              <a:t>Areas Review:</a:t>
            </a:r>
          </a:p>
          <a:p>
            <a:r>
              <a:rPr lang="en-US" dirty="0"/>
              <a:t>Setting- not being specific enough</a:t>
            </a:r>
          </a:p>
          <a:p>
            <a:r>
              <a:rPr lang="en-US" dirty="0"/>
              <a:t>Protagonist and Antagonist- Protagonists are not always heroes. Antagonists depend on the main conflict.</a:t>
            </a:r>
          </a:p>
          <a:p>
            <a:r>
              <a:rPr lang="en-US" dirty="0"/>
              <a:t>Theme: It is a full statement about the subject. </a:t>
            </a:r>
            <a:r>
              <a:rPr lang="en-US" dirty="0">
                <a:highlight>
                  <a:srgbClr val="00FF00"/>
                </a:highlight>
              </a:rPr>
              <a:t>Good: Being stressed about the first day of high school does not make the day go smoother, or It’s better not to speak when what you may say may cause more issues.</a:t>
            </a:r>
            <a:r>
              <a:rPr lang="en-US" dirty="0"/>
              <a:t> </a:t>
            </a:r>
            <a:r>
              <a:rPr lang="en-US" dirty="0">
                <a:highlight>
                  <a:srgbClr val="FF0000"/>
                </a:highlight>
              </a:rPr>
              <a:t>Bad: Be more confident;  Express yourself more; It’s better not to speak.</a:t>
            </a:r>
          </a:p>
          <a:p>
            <a:endParaRPr lang="en-US" dirty="0"/>
          </a:p>
        </p:txBody>
      </p:sp>
      <p:sp>
        <p:nvSpPr>
          <p:cNvPr id="4" name="Rectangle 3"/>
          <p:cNvSpPr/>
          <p:nvPr/>
        </p:nvSpPr>
        <p:spPr>
          <a:xfrm>
            <a:off x="0" y="-69561"/>
            <a:ext cx="12192000" cy="57510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00"/>
                </a:solidFill>
              </a:rPr>
              <a:t>Connotations, Symbols, and Irony check up Wednesday November 4</a:t>
            </a:r>
          </a:p>
        </p:txBody>
      </p:sp>
      <p:sp>
        <p:nvSpPr>
          <p:cNvPr id="6" name="Rectangle 5"/>
          <p:cNvSpPr/>
          <p:nvPr/>
        </p:nvSpPr>
        <p:spPr>
          <a:xfrm>
            <a:off x="0" y="-34780"/>
            <a:ext cx="4572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1734800" y="0"/>
            <a:ext cx="4572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592282" y="0"/>
            <a:ext cx="3979718" cy="646331"/>
          </a:xfrm>
          <a:prstGeom prst="rect">
            <a:avLst/>
          </a:prstGeom>
          <a:noFill/>
        </p:spPr>
        <p:txBody>
          <a:bodyPr wrap="square" rtlCol="0">
            <a:spAutoFit/>
          </a:bodyPr>
          <a:lstStyle/>
          <a:p>
            <a:r>
              <a:rPr lang="en-US" sz="3600" dirty="0">
                <a:solidFill>
                  <a:schemeClr val="bg1"/>
                </a:solidFill>
                <a:latin typeface="Algerian" panose="04020705040A02060702" pitchFamily="82" charset="0"/>
              </a:rPr>
              <a:t>WE ARE….</a:t>
            </a:r>
          </a:p>
        </p:txBody>
      </p:sp>
      <p:sp>
        <p:nvSpPr>
          <p:cNvPr id="9" name="Rectangle 8"/>
          <p:cNvSpPr/>
          <p:nvPr/>
        </p:nvSpPr>
        <p:spPr>
          <a:xfrm>
            <a:off x="0" y="6328064"/>
            <a:ext cx="12192000" cy="52993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FFFF00"/>
                </a:solidFill>
              </a:rPr>
              <a:t>Connotations, Symbols, and Irony check up Wednesday November 4</a:t>
            </a:r>
          </a:p>
        </p:txBody>
      </p:sp>
      <p:sp>
        <p:nvSpPr>
          <p:cNvPr id="10" name="TextBox 9"/>
          <p:cNvSpPr txBox="1"/>
          <p:nvPr/>
        </p:nvSpPr>
        <p:spPr>
          <a:xfrm>
            <a:off x="8087591" y="6304609"/>
            <a:ext cx="4104409" cy="646331"/>
          </a:xfrm>
          <a:prstGeom prst="rect">
            <a:avLst/>
          </a:prstGeom>
          <a:noFill/>
        </p:spPr>
        <p:txBody>
          <a:bodyPr wrap="square" rtlCol="0">
            <a:spAutoFit/>
          </a:bodyPr>
          <a:lstStyle/>
          <a:p>
            <a:r>
              <a:rPr lang="en-US" sz="3600" dirty="0">
                <a:solidFill>
                  <a:schemeClr val="bg1"/>
                </a:solidFill>
                <a:latin typeface="Algerian" panose="04020705040A02060702" pitchFamily="82" charset="0"/>
              </a:rPr>
              <a:t>Patriot Strong!</a:t>
            </a:r>
          </a:p>
        </p:txBody>
      </p:sp>
    </p:spTree>
    <p:extLst>
      <p:ext uri="{BB962C8B-B14F-4D97-AF65-F5344CB8AC3E}">
        <p14:creationId xmlns:p14="http://schemas.microsoft.com/office/powerpoint/2010/main" val="2253843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4781"/>
            <a:ext cx="12192000" cy="57510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00"/>
                </a:solidFill>
              </a:rPr>
              <a:t>Connotations, Symbols, and Irony check up Wednesday November 4</a:t>
            </a:r>
          </a:p>
        </p:txBody>
      </p:sp>
      <p:sp>
        <p:nvSpPr>
          <p:cNvPr id="6" name="Rectangle 5"/>
          <p:cNvSpPr/>
          <p:nvPr/>
        </p:nvSpPr>
        <p:spPr>
          <a:xfrm>
            <a:off x="0" y="0"/>
            <a:ext cx="457200"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1734800" y="0"/>
            <a:ext cx="457200"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592282" y="0"/>
            <a:ext cx="3979718" cy="646331"/>
          </a:xfrm>
          <a:prstGeom prst="rect">
            <a:avLst/>
          </a:prstGeom>
          <a:noFill/>
        </p:spPr>
        <p:txBody>
          <a:bodyPr wrap="square" rtlCol="0">
            <a:spAutoFit/>
          </a:bodyPr>
          <a:lstStyle/>
          <a:p>
            <a:r>
              <a:rPr lang="en-US" sz="3600" dirty="0">
                <a:solidFill>
                  <a:schemeClr val="bg1"/>
                </a:solidFill>
                <a:latin typeface="Algerian" panose="04020705040A02060702" pitchFamily="82" charset="0"/>
              </a:rPr>
              <a:t>WE ARE….</a:t>
            </a:r>
          </a:p>
        </p:txBody>
      </p:sp>
      <p:sp>
        <p:nvSpPr>
          <p:cNvPr id="9" name="Rectangle 8"/>
          <p:cNvSpPr/>
          <p:nvPr/>
        </p:nvSpPr>
        <p:spPr>
          <a:xfrm>
            <a:off x="0" y="6362844"/>
            <a:ext cx="12192000" cy="5299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FFFF00"/>
                </a:solidFill>
              </a:rPr>
              <a:t>Connotations, Symbols, and Irony check up Wednesday November 4</a:t>
            </a:r>
          </a:p>
        </p:txBody>
      </p:sp>
      <p:sp>
        <p:nvSpPr>
          <p:cNvPr id="10" name="TextBox 9"/>
          <p:cNvSpPr txBox="1"/>
          <p:nvPr/>
        </p:nvSpPr>
        <p:spPr>
          <a:xfrm>
            <a:off x="8087591" y="6304609"/>
            <a:ext cx="4104409" cy="646331"/>
          </a:xfrm>
          <a:prstGeom prst="rect">
            <a:avLst/>
          </a:prstGeom>
          <a:noFill/>
        </p:spPr>
        <p:txBody>
          <a:bodyPr wrap="square" rtlCol="0">
            <a:spAutoFit/>
          </a:bodyPr>
          <a:lstStyle/>
          <a:p>
            <a:r>
              <a:rPr lang="en-US" sz="3600" dirty="0">
                <a:solidFill>
                  <a:schemeClr val="bg1"/>
                </a:solidFill>
                <a:latin typeface="Algerian" panose="04020705040A02060702" pitchFamily="82" charset="0"/>
              </a:rPr>
              <a:t>Patriot Strong!</a:t>
            </a:r>
          </a:p>
        </p:txBody>
      </p:sp>
      <p:sp>
        <p:nvSpPr>
          <p:cNvPr id="2" name="Title 1">
            <a:extLst>
              <a:ext uri="{FF2B5EF4-FFF2-40B4-BE49-F238E27FC236}">
                <a16:creationId xmlns:a16="http://schemas.microsoft.com/office/drawing/2014/main" id="{65BDF1B4-4FB7-4ADD-AA50-3D7BBCBC626D}"/>
              </a:ext>
            </a:extLst>
          </p:cNvPr>
          <p:cNvSpPr>
            <a:spLocks noGrp="1"/>
          </p:cNvSpPr>
          <p:nvPr>
            <p:ph type="title"/>
          </p:nvPr>
        </p:nvSpPr>
        <p:spPr>
          <a:xfrm>
            <a:off x="838200" y="575107"/>
            <a:ext cx="10515600" cy="1115581"/>
          </a:xfrm>
        </p:spPr>
        <p:txBody>
          <a:bodyPr>
            <a:normAutofit fontScale="90000"/>
          </a:bodyPr>
          <a:lstStyle/>
          <a:p>
            <a:r>
              <a:rPr lang="en-US" dirty="0"/>
              <a:t>Elements of short stories and Signpost review: “Spotlight” continued</a:t>
            </a:r>
          </a:p>
        </p:txBody>
      </p:sp>
      <p:sp>
        <p:nvSpPr>
          <p:cNvPr id="3" name="Content Placeholder 2">
            <a:extLst>
              <a:ext uri="{FF2B5EF4-FFF2-40B4-BE49-F238E27FC236}">
                <a16:creationId xmlns:a16="http://schemas.microsoft.com/office/drawing/2014/main" id="{4880494E-424E-43B6-93B7-ED8F971C9993}"/>
              </a:ext>
            </a:extLst>
          </p:cNvPr>
          <p:cNvSpPr>
            <a:spLocks noGrp="1"/>
          </p:cNvSpPr>
          <p:nvPr>
            <p:ph idx="1"/>
          </p:nvPr>
        </p:nvSpPr>
        <p:spPr/>
        <p:txBody>
          <a:bodyPr>
            <a:normAutofit fontScale="92500" lnSpcReduction="10000"/>
          </a:bodyPr>
          <a:lstStyle/>
          <a:p>
            <a:r>
              <a:rPr lang="en-US" dirty="0"/>
              <a:t>Point of view- choose between the 3 listed on the left</a:t>
            </a:r>
          </a:p>
          <a:p>
            <a:r>
              <a:rPr lang="en-US" dirty="0"/>
              <a:t>Type of Conflict- Man vs ? The type of main conflict should match the antagonist in the story. Man vs man should have a person as listed, man vs society should have the society as a whole or as many of the parts of society needed, man vs nature should have some sort of natural issue listed, and man vs self should have the internal conflict named as the antagonist. </a:t>
            </a:r>
          </a:p>
          <a:p>
            <a:r>
              <a:rPr lang="en-US" dirty="0"/>
              <a:t>Internal Conflict- Most did well here</a:t>
            </a:r>
          </a:p>
          <a:p>
            <a:r>
              <a:rPr lang="en-US" dirty="0"/>
              <a:t>External conflict- The only real external conflict is with the teacher. The mash potatoes hitting her was not implied to be a conflict with her and the people who threw them. She is not having a conflict with the potatoes themselves. </a:t>
            </a:r>
          </a:p>
        </p:txBody>
      </p:sp>
    </p:spTree>
    <p:extLst>
      <p:ext uri="{BB962C8B-B14F-4D97-AF65-F5344CB8AC3E}">
        <p14:creationId xmlns:p14="http://schemas.microsoft.com/office/powerpoint/2010/main" val="15936958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short stories and Signpost review: “Spotlight”</a:t>
            </a:r>
          </a:p>
        </p:txBody>
      </p:sp>
      <p:sp>
        <p:nvSpPr>
          <p:cNvPr id="3" name="Content Placeholder 2"/>
          <p:cNvSpPr>
            <a:spLocks noGrp="1"/>
          </p:cNvSpPr>
          <p:nvPr>
            <p:ph idx="1"/>
          </p:nvPr>
        </p:nvSpPr>
        <p:spPr/>
        <p:txBody>
          <a:bodyPr/>
          <a:lstStyle/>
          <a:p>
            <a:pPr marL="0" indent="0">
              <a:buNone/>
            </a:pPr>
            <a:r>
              <a:rPr lang="en-US" u="sng" dirty="0"/>
              <a:t>Plot Diagram:</a:t>
            </a:r>
          </a:p>
          <a:p>
            <a:r>
              <a:rPr lang="en-US" dirty="0"/>
              <a:t>Exposition: 3 things needed here. Characters in the beginning part of the story, place it is happening, and what the conflict is.</a:t>
            </a:r>
          </a:p>
          <a:p>
            <a:r>
              <a:rPr lang="en-US" dirty="0"/>
              <a:t>Rising action ¾ of the story will be this.</a:t>
            </a:r>
          </a:p>
          <a:p>
            <a:r>
              <a:rPr lang="en-US" b="1" dirty="0">
                <a:highlight>
                  <a:srgbClr val="FFFF00"/>
                </a:highlight>
              </a:rPr>
              <a:t>Climax</a:t>
            </a:r>
            <a:r>
              <a:rPr lang="en-US" dirty="0">
                <a:highlight>
                  <a:srgbClr val="FFFF00"/>
                </a:highlight>
              </a:rPr>
              <a:t>- always closer to the end than any other part of the story. Look for an important event or decision that leads to the protagonists major problem being solved in some way.</a:t>
            </a:r>
          </a:p>
          <a:p>
            <a:r>
              <a:rPr lang="en-US" dirty="0"/>
              <a:t>Falling action- important events after the climax</a:t>
            </a:r>
          </a:p>
          <a:p>
            <a:r>
              <a:rPr lang="en-US" dirty="0"/>
              <a:t>Resolution the final result of the story.</a:t>
            </a:r>
          </a:p>
        </p:txBody>
      </p:sp>
      <p:sp>
        <p:nvSpPr>
          <p:cNvPr id="4" name="Rectangle 3"/>
          <p:cNvSpPr/>
          <p:nvPr/>
        </p:nvSpPr>
        <p:spPr>
          <a:xfrm>
            <a:off x="0" y="-69561"/>
            <a:ext cx="12192000" cy="57510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00"/>
                </a:solidFill>
              </a:rPr>
              <a:t>Connotations, Symbols, and Irony check up Wednesday November 4</a:t>
            </a:r>
          </a:p>
        </p:txBody>
      </p:sp>
      <p:sp>
        <p:nvSpPr>
          <p:cNvPr id="6" name="Rectangle 5"/>
          <p:cNvSpPr/>
          <p:nvPr/>
        </p:nvSpPr>
        <p:spPr>
          <a:xfrm>
            <a:off x="0" y="-34780"/>
            <a:ext cx="4572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1734800" y="0"/>
            <a:ext cx="4572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592282" y="0"/>
            <a:ext cx="3979718" cy="646331"/>
          </a:xfrm>
          <a:prstGeom prst="rect">
            <a:avLst/>
          </a:prstGeom>
          <a:noFill/>
        </p:spPr>
        <p:txBody>
          <a:bodyPr wrap="square" rtlCol="0">
            <a:spAutoFit/>
          </a:bodyPr>
          <a:lstStyle/>
          <a:p>
            <a:r>
              <a:rPr lang="en-US" sz="3600" dirty="0">
                <a:solidFill>
                  <a:schemeClr val="bg1"/>
                </a:solidFill>
                <a:latin typeface="Algerian" panose="04020705040A02060702" pitchFamily="82" charset="0"/>
              </a:rPr>
              <a:t>WE ARE….</a:t>
            </a:r>
          </a:p>
        </p:txBody>
      </p:sp>
      <p:sp>
        <p:nvSpPr>
          <p:cNvPr id="9" name="Rectangle 8"/>
          <p:cNvSpPr/>
          <p:nvPr/>
        </p:nvSpPr>
        <p:spPr>
          <a:xfrm>
            <a:off x="0" y="6328064"/>
            <a:ext cx="12192000" cy="52993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FFFF00"/>
                </a:solidFill>
              </a:rPr>
              <a:t>Connotations, Symbols, and Irony check up Wednesday November 4</a:t>
            </a:r>
          </a:p>
        </p:txBody>
      </p:sp>
      <p:sp>
        <p:nvSpPr>
          <p:cNvPr id="10" name="TextBox 9"/>
          <p:cNvSpPr txBox="1"/>
          <p:nvPr/>
        </p:nvSpPr>
        <p:spPr>
          <a:xfrm>
            <a:off x="8087591" y="6304609"/>
            <a:ext cx="4104409" cy="646331"/>
          </a:xfrm>
          <a:prstGeom prst="rect">
            <a:avLst/>
          </a:prstGeom>
          <a:noFill/>
        </p:spPr>
        <p:txBody>
          <a:bodyPr wrap="square" rtlCol="0">
            <a:spAutoFit/>
          </a:bodyPr>
          <a:lstStyle/>
          <a:p>
            <a:r>
              <a:rPr lang="en-US" sz="3600" dirty="0">
                <a:solidFill>
                  <a:schemeClr val="bg1"/>
                </a:solidFill>
                <a:latin typeface="Algerian" panose="04020705040A02060702" pitchFamily="82" charset="0"/>
              </a:rPr>
              <a:t>Patriot Strong!</a:t>
            </a:r>
          </a:p>
        </p:txBody>
      </p:sp>
    </p:spTree>
    <p:extLst>
      <p:ext uri="{BB962C8B-B14F-4D97-AF65-F5344CB8AC3E}">
        <p14:creationId xmlns:p14="http://schemas.microsoft.com/office/powerpoint/2010/main" val="3955038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4781"/>
            <a:ext cx="12192000" cy="57510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00"/>
                </a:solidFill>
              </a:rPr>
              <a:t>Connotations, Symbols, and Irony check up Wednesday November 4</a:t>
            </a:r>
          </a:p>
        </p:txBody>
      </p:sp>
      <p:sp>
        <p:nvSpPr>
          <p:cNvPr id="6" name="Rectangle 5"/>
          <p:cNvSpPr/>
          <p:nvPr/>
        </p:nvSpPr>
        <p:spPr>
          <a:xfrm>
            <a:off x="0" y="0"/>
            <a:ext cx="457200"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1734800" y="0"/>
            <a:ext cx="457200"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592282" y="0"/>
            <a:ext cx="3979718" cy="646331"/>
          </a:xfrm>
          <a:prstGeom prst="rect">
            <a:avLst/>
          </a:prstGeom>
          <a:noFill/>
        </p:spPr>
        <p:txBody>
          <a:bodyPr wrap="square" rtlCol="0">
            <a:spAutoFit/>
          </a:bodyPr>
          <a:lstStyle/>
          <a:p>
            <a:r>
              <a:rPr lang="en-US" sz="3600" dirty="0">
                <a:solidFill>
                  <a:schemeClr val="bg1"/>
                </a:solidFill>
                <a:latin typeface="Algerian" panose="04020705040A02060702" pitchFamily="82" charset="0"/>
              </a:rPr>
              <a:t>WE ARE….</a:t>
            </a:r>
          </a:p>
        </p:txBody>
      </p:sp>
      <p:sp>
        <p:nvSpPr>
          <p:cNvPr id="9" name="Rectangle 8"/>
          <p:cNvSpPr/>
          <p:nvPr/>
        </p:nvSpPr>
        <p:spPr>
          <a:xfrm>
            <a:off x="0" y="6362844"/>
            <a:ext cx="12192000" cy="5299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FFFF00"/>
                </a:solidFill>
              </a:rPr>
              <a:t>Connotations, Symbols, and Irony check up Wednesday November 4</a:t>
            </a:r>
          </a:p>
        </p:txBody>
      </p:sp>
      <p:sp>
        <p:nvSpPr>
          <p:cNvPr id="10" name="TextBox 9"/>
          <p:cNvSpPr txBox="1"/>
          <p:nvPr/>
        </p:nvSpPr>
        <p:spPr>
          <a:xfrm>
            <a:off x="8087591" y="6304609"/>
            <a:ext cx="4104409" cy="646331"/>
          </a:xfrm>
          <a:prstGeom prst="rect">
            <a:avLst/>
          </a:prstGeom>
          <a:noFill/>
        </p:spPr>
        <p:txBody>
          <a:bodyPr wrap="square" rtlCol="0">
            <a:spAutoFit/>
          </a:bodyPr>
          <a:lstStyle/>
          <a:p>
            <a:r>
              <a:rPr lang="en-US" sz="3600" dirty="0">
                <a:solidFill>
                  <a:schemeClr val="bg1"/>
                </a:solidFill>
                <a:latin typeface="Algerian" panose="04020705040A02060702" pitchFamily="82" charset="0"/>
              </a:rPr>
              <a:t>Patriot Strong!</a:t>
            </a:r>
          </a:p>
        </p:txBody>
      </p:sp>
      <p:sp>
        <p:nvSpPr>
          <p:cNvPr id="2" name="Title 1">
            <a:extLst>
              <a:ext uri="{FF2B5EF4-FFF2-40B4-BE49-F238E27FC236}">
                <a16:creationId xmlns:a16="http://schemas.microsoft.com/office/drawing/2014/main" id="{65BDF1B4-4FB7-4ADD-AA50-3D7BBCBC626D}"/>
              </a:ext>
            </a:extLst>
          </p:cNvPr>
          <p:cNvSpPr>
            <a:spLocks noGrp="1"/>
          </p:cNvSpPr>
          <p:nvPr>
            <p:ph type="title"/>
          </p:nvPr>
        </p:nvSpPr>
        <p:spPr>
          <a:xfrm>
            <a:off x="838200" y="575107"/>
            <a:ext cx="10515600" cy="1115581"/>
          </a:xfrm>
        </p:spPr>
        <p:txBody>
          <a:bodyPr>
            <a:normAutofit fontScale="90000"/>
          </a:bodyPr>
          <a:lstStyle/>
          <a:p>
            <a:r>
              <a:rPr lang="en-US" dirty="0"/>
              <a:t>Elements of short stories and Signpost review: “Spotlight” continued</a:t>
            </a:r>
          </a:p>
        </p:txBody>
      </p:sp>
      <p:sp>
        <p:nvSpPr>
          <p:cNvPr id="3" name="Content Placeholder 2">
            <a:extLst>
              <a:ext uri="{FF2B5EF4-FFF2-40B4-BE49-F238E27FC236}">
                <a16:creationId xmlns:a16="http://schemas.microsoft.com/office/drawing/2014/main" id="{4880494E-424E-43B6-93B7-ED8F971C9993}"/>
              </a:ext>
            </a:extLst>
          </p:cNvPr>
          <p:cNvSpPr>
            <a:spLocks noGrp="1"/>
          </p:cNvSpPr>
          <p:nvPr>
            <p:ph idx="1"/>
          </p:nvPr>
        </p:nvSpPr>
        <p:spPr/>
        <p:txBody>
          <a:bodyPr>
            <a:normAutofit/>
          </a:bodyPr>
          <a:lstStyle/>
          <a:p>
            <a:pPr marL="0" indent="0">
              <a:buNone/>
            </a:pPr>
            <a:r>
              <a:rPr lang="en-US" b="1" u="sng" dirty="0"/>
              <a:t>Signposts</a:t>
            </a:r>
          </a:p>
          <a:p>
            <a:r>
              <a:rPr lang="en-US" dirty="0"/>
              <a:t>C&amp;C: Most everyone is doing fine finding a contrast and contradiction. The problem is not everyone is explaining what makes it a contrast and contradiction in a way that makes sense. </a:t>
            </a:r>
          </a:p>
          <a:p>
            <a:r>
              <a:rPr lang="en-US" dirty="0"/>
              <a:t>Bad Example: In paragraph 4 it states, “I could sit across from her. Or I could crawl behind a trash can. Or I could dump my lunch straight into the trash and keep moving right on out the door.” This is an example of contrast and contradiction because why would you buy lunch and not eat it? She is probably doing that because she really isn’t hungry.</a:t>
            </a:r>
          </a:p>
          <a:p>
            <a:r>
              <a:rPr lang="en-US" dirty="0"/>
              <a:t>Why is this a bad example?</a:t>
            </a:r>
          </a:p>
        </p:txBody>
      </p:sp>
    </p:spTree>
    <p:extLst>
      <p:ext uri="{BB962C8B-B14F-4D97-AF65-F5344CB8AC3E}">
        <p14:creationId xmlns:p14="http://schemas.microsoft.com/office/powerpoint/2010/main" val="30867160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short stories and Signpost review: “Spotlight”</a:t>
            </a:r>
          </a:p>
        </p:txBody>
      </p:sp>
      <p:sp>
        <p:nvSpPr>
          <p:cNvPr id="3" name="Content Placeholder 2"/>
          <p:cNvSpPr>
            <a:spLocks noGrp="1"/>
          </p:cNvSpPr>
          <p:nvPr>
            <p:ph idx="1"/>
          </p:nvPr>
        </p:nvSpPr>
        <p:spPr/>
        <p:txBody>
          <a:bodyPr>
            <a:normAutofit lnSpcReduction="10000"/>
          </a:bodyPr>
          <a:lstStyle/>
          <a:p>
            <a:pPr marL="0" indent="0">
              <a:buNone/>
            </a:pPr>
            <a:r>
              <a:rPr lang="en-US" u="sng" dirty="0"/>
              <a:t>Signpost:</a:t>
            </a:r>
          </a:p>
          <a:p>
            <a:pPr marL="0" indent="0">
              <a:buNone/>
            </a:pPr>
            <a:r>
              <a:rPr lang="en-US" dirty="0"/>
              <a:t>C&amp;C:   </a:t>
            </a:r>
          </a:p>
          <a:p>
            <a:pPr marL="0" indent="0">
              <a:buNone/>
            </a:pPr>
            <a:r>
              <a:rPr lang="en-US" b="1" dirty="0"/>
              <a:t>Good example: </a:t>
            </a:r>
            <a:r>
              <a:rPr lang="en-US" dirty="0"/>
              <a:t>In paragraph 4 it states, “I could sit across from her. Or I could crawl behind a trash can. Or I could dump my lunch straight into the trash and keep moving right on out the door.” This is an example of contrast and contradiction because she wants to eat lunch but she is self-conscious and afraid of what others will think of her. She is probably doing this because she feels uncomfortable around people who know who she is since she made note that she could sit by the new girl. </a:t>
            </a:r>
          </a:p>
          <a:p>
            <a:pPr marL="0" indent="0">
              <a:buNone/>
            </a:pPr>
            <a:r>
              <a:rPr lang="en-US" dirty="0"/>
              <a:t>Why is this a good example?</a:t>
            </a:r>
          </a:p>
          <a:p>
            <a:pPr marL="0" indent="0">
              <a:buNone/>
            </a:pPr>
            <a:endParaRPr lang="en-US" u="sng" dirty="0"/>
          </a:p>
        </p:txBody>
      </p:sp>
      <p:sp>
        <p:nvSpPr>
          <p:cNvPr id="4" name="Rectangle 3"/>
          <p:cNvSpPr/>
          <p:nvPr/>
        </p:nvSpPr>
        <p:spPr>
          <a:xfrm>
            <a:off x="0" y="-69561"/>
            <a:ext cx="12192000" cy="57510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00"/>
                </a:solidFill>
              </a:rPr>
              <a:t>Connotations, Symbols, and Irony check up Wednesday November 4</a:t>
            </a:r>
          </a:p>
        </p:txBody>
      </p:sp>
      <p:sp>
        <p:nvSpPr>
          <p:cNvPr id="6" name="Rectangle 5"/>
          <p:cNvSpPr/>
          <p:nvPr/>
        </p:nvSpPr>
        <p:spPr>
          <a:xfrm>
            <a:off x="0" y="-34780"/>
            <a:ext cx="4572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1734800" y="0"/>
            <a:ext cx="4572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592282" y="0"/>
            <a:ext cx="3979718" cy="646331"/>
          </a:xfrm>
          <a:prstGeom prst="rect">
            <a:avLst/>
          </a:prstGeom>
          <a:noFill/>
        </p:spPr>
        <p:txBody>
          <a:bodyPr wrap="square" rtlCol="0">
            <a:spAutoFit/>
          </a:bodyPr>
          <a:lstStyle/>
          <a:p>
            <a:r>
              <a:rPr lang="en-US" sz="3600" dirty="0">
                <a:solidFill>
                  <a:schemeClr val="bg1"/>
                </a:solidFill>
                <a:latin typeface="Algerian" panose="04020705040A02060702" pitchFamily="82" charset="0"/>
              </a:rPr>
              <a:t>WE ARE….</a:t>
            </a:r>
          </a:p>
        </p:txBody>
      </p:sp>
      <p:sp>
        <p:nvSpPr>
          <p:cNvPr id="9" name="Rectangle 8"/>
          <p:cNvSpPr/>
          <p:nvPr/>
        </p:nvSpPr>
        <p:spPr>
          <a:xfrm>
            <a:off x="0" y="6328064"/>
            <a:ext cx="12192000" cy="52993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FFFF00"/>
                </a:solidFill>
              </a:rPr>
              <a:t>Connotations, Symbols, and Irony check up Wednesday November 4</a:t>
            </a:r>
          </a:p>
        </p:txBody>
      </p:sp>
      <p:sp>
        <p:nvSpPr>
          <p:cNvPr id="10" name="TextBox 9"/>
          <p:cNvSpPr txBox="1"/>
          <p:nvPr/>
        </p:nvSpPr>
        <p:spPr>
          <a:xfrm>
            <a:off x="8087591" y="6304609"/>
            <a:ext cx="4104409" cy="646331"/>
          </a:xfrm>
          <a:prstGeom prst="rect">
            <a:avLst/>
          </a:prstGeom>
          <a:noFill/>
        </p:spPr>
        <p:txBody>
          <a:bodyPr wrap="square" rtlCol="0">
            <a:spAutoFit/>
          </a:bodyPr>
          <a:lstStyle/>
          <a:p>
            <a:r>
              <a:rPr lang="en-US" sz="3600" dirty="0">
                <a:solidFill>
                  <a:schemeClr val="bg1"/>
                </a:solidFill>
                <a:latin typeface="Algerian" panose="04020705040A02060702" pitchFamily="82" charset="0"/>
              </a:rPr>
              <a:t>Patriot Strong!</a:t>
            </a:r>
          </a:p>
        </p:txBody>
      </p:sp>
    </p:spTree>
    <p:extLst>
      <p:ext uri="{BB962C8B-B14F-4D97-AF65-F5344CB8AC3E}">
        <p14:creationId xmlns:p14="http://schemas.microsoft.com/office/powerpoint/2010/main" val="3140180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4781"/>
            <a:ext cx="12192000" cy="57510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00"/>
                </a:solidFill>
              </a:rPr>
              <a:t>Connotations, Symbols, and Irony check up Wednesday November 4</a:t>
            </a:r>
          </a:p>
        </p:txBody>
      </p:sp>
      <p:sp>
        <p:nvSpPr>
          <p:cNvPr id="6" name="Rectangle 5"/>
          <p:cNvSpPr/>
          <p:nvPr/>
        </p:nvSpPr>
        <p:spPr>
          <a:xfrm>
            <a:off x="0" y="0"/>
            <a:ext cx="457200"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1734800" y="0"/>
            <a:ext cx="457200"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592282" y="0"/>
            <a:ext cx="3979718" cy="646331"/>
          </a:xfrm>
          <a:prstGeom prst="rect">
            <a:avLst/>
          </a:prstGeom>
          <a:noFill/>
        </p:spPr>
        <p:txBody>
          <a:bodyPr wrap="square" rtlCol="0">
            <a:spAutoFit/>
          </a:bodyPr>
          <a:lstStyle/>
          <a:p>
            <a:r>
              <a:rPr lang="en-US" sz="3600" dirty="0">
                <a:solidFill>
                  <a:schemeClr val="bg1"/>
                </a:solidFill>
                <a:latin typeface="Algerian" panose="04020705040A02060702" pitchFamily="82" charset="0"/>
              </a:rPr>
              <a:t>WE ARE….</a:t>
            </a:r>
          </a:p>
        </p:txBody>
      </p:sp>
      <p:sp>
        <p:nvSpPr>
          <p:cNvPr id="9" name="Rectangle 8"/>
          <p:cNvSpPr/>
          <p:nvPr/>
        </p:nvSpPr>
        <p:spPr>
          <a:xfrm>
            <a:off x="0" y="6362844"/>
            <a:ext cx="12192000" cy="5299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FFFF00"/>
                </a:solidFill>
              </a:rPr>
              <a:t>Connotations, Symbols, and Irony check up Wednesday November 4</a:t>
            </a:r>
          </a:p>
        </p:txBody>
      </p:sp>
      <p:sp>
        <p:nvSpPr>
          <p:cNvPr id="10" name="TextBox 9"/>
          <p:cNvSpPr txBox="1"/>
          <p:nvPr/>
        </p:nvSpPr>
        <p:spPr>
          <a:xfrm>
            <a:off x="8087591" y="6304609"/>
            <a:ext cx="4104409" cy="646331"/>
          </a:xfrm>
          <a:prstGeom prst="rect">
            <a:avLst/>
          </a:prstGeom>
          <a:noFill/>
        </p:spPr>
        <p:txBody>
          <a:bodyPr wrap="square" rtlCol="0">
            <a:spAutoFit/>
          </a:bodyPr>
          <a:lstStyle/>
          <a:p>
            <a:r>
              <a:rPr lang="en-US" sz="3600" dirty="0">
                <a:solidFill>
                  <a:schemeClr val="bg1"/>
                </a:solidFill>
                <a:latin typeface="Algerian" panose="04020705040A02060702" pitchFamily="82" charset="0"/>
              </a:rPr>
              <a:t>Patriot Strong!</a:t>
            </a:r>
          </a:p>
        </p:txBody>
      </p:sp>
      <p:sp>
        <p:nvSpPr>
          <p:cNvPr id="2" name="Title 1">
            <a:extLst>
              <a:ext uri="{FF2B5EF4-FFF2-40B4-BE49-F238E27FC236}">
                <a16:creationId xmlns:a16="http://schemas.microsoft.com/office/drawing/2014/main" id="{65BDF1B4-4FB7-4ADD-AA50-3D7BBCBC626D}"/>
              </a:ext>
            </a:extLst>
          </p:cNvPr>
          <p:cNvSpPr>
            <a:spLocks noGrp="1"/>
          </p:cNvSpPr>
          <p:nvPr>
            <p:ph type="title"/>
          </p:nvPr>
        </p:nvSpPr>
        <p:spPr>
          <a:xfrm>
            <a:off x="838200" y="575107"/>
            <a:ext cx="10515600" cy="1115581"/>
          </a:xfrm>
        </p:spPr>
        <p:txBody>
          <a:bodyPr>
            <a:normAutofit fontScale="90000"/>
          </a:bodyPr>
          <a:lstStyle/>
          <a:p>
            <a:r>
              <a:rPr lang="en-US" dirty="0"/>
              <a:t>Elements of short stories and Signpost review: “Spotlight” continued</a:t>
            </a:r>
          </a:p>
        </p:txBody>
      </p:sp>
      <p:sp>
        <p:nvSpPr>
          <p:cNvPr id="3" name="Content Placeholder 2">
            <a:extLst>
              <a:ext uri="{FF2B5EF4-FFF2-40B4-BE49-F238E27FC236}">
                <a16:creationId xmlns:a16="http://schemas.microsoft.com/office/drawing/2014/main" id="{4880494E-424E-43B6-93B7-ED8F971C9993}"/>
              </a:ext>
            </a:extLst>
          </p:cNvPr>
          <p:cNvSpPr>
            <a:spLocks noGrp="1"/>
          </p:cNvSpPr>
          <p:nvPr>
            <p:ph idx="1"/>
          </p:nvPr>
        </p:nvSpPr>
        <p:spPr/>
        <p:txBody>
          <a:bodyPr>
            <a:normAutofit/>
          </a:bodyPr>
          <a:lstStyle/>
          <a:p>
            <a:pPr marL="0" indent="0">
              <a:buNone/>
            </a:pPr>
            <a:r>
              <a:rPr lang="en-US" b="1" u="sng" dirty="0"/>
              <a:t>Signposts</a:t>
            </a:r>
          </a:p>
          <a:p>
            <a:r>
              <a:rPr lang="en-US" dirty="0"/>
              <a:t>Aha moment: Make sure that you know who is having a moment of realization about something.  Make sure it is not you but one of the characters.</a:t>
            </a:r>
          </a:p>
          <a:p>
            <a:r>
              <a:rPr lang="en-US" b="1" dirty="0"/>
              <a:t>Bad Example</a:t>
            </a:r>
            <a:r>
              <a:rPr lang="en-US" dirty="0"/>
              <a:t>: In paragraph 6 it states, “Thwap! A lump of mash potatoes hit me…” This is an aha moment because who would expect her to spill mash potatoes on herself. This might change things because she will have to change her shirt.</a:t>
            </a:r>
          </a:p>
          <a:p>
            <a:r>
              <a:rPr lang="en-US" dirty="0"/>
              <a:t>Why is this a bad example?</a:t>
            </a:r>
          </a:p>
        </p:txBody>
      </p:sp>
    </p:spTree>
    <p:extLst>
      <p:ext uri="{BB962C8B-B14F-4D97-AF65-F5344CB8AC3E}">
        <p14:creationId xmlns:p14="http://schemas.microsoft.com/office/powerpoint/2010/main" val="22090181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short stories and Signpost review: “Spotlight”</a:t>
            </a:r>
          </a:p>
        </p:txBody>
      </p:sp>
      <p:sp>
        <p:nvSpPr>
          <p:cNvPr id="3" name="Content Placeholder 2"/>
          <p:cNvSpPr>
            <a:spLocks noGrp="1"/>
          </p:cNvSpPr>
          <p:nvPr>
            <p:ph idx="1"/>
          </p:nvPr>
        </p:nvSpPr>
        <p:spPr/>
        <p:txBody>
          <a:bodyPr/>
          <a:lstStyle/>
          <a:p>
            <a:pPr marL="0" indent="0">
              <a:buNone/>
            </a:pPr>
            <a:r>
              <a:rPr lang="en-US" u="sng" dirty="0"/>
              <a:t>Signpost:</a:t>
            </a:r>
          </a:p>
          <a:p>
            <a:pPr marL="0" indent="0">
              <a:buNone/>
            </a:pPr>
            <a:r>
              <a:rPr lang="en-US" dirty="0"/>
              <a:t>Aha moment:   </a:t>
            </a:r>
          </a:p>
          <a:p>
            <a:pPr marL="0" indent="0">
              <a:buNone/>
            </a:pPr>
            <a:r>
              <a:rPr lang="en-US" b="1" dirty="0"/>
              <a:t>Good example: </a:t>
            </a:r>
            <a:r>
              <a:rPr lang="en-US" dirty="0"/>
              <a:t>In paragraph 6 it states, “Thwap! A lump of mash potatoes hit me…” This is an aha moment because she understands that many people will remember this moment happening to her for a long time and it will be come a part of her reputation. This might change things by causing the girl to stop going to school or becoming depressed. </a:t>
            </a:r>
          </a:p>
          <a:p>
            <a:pPr marL="0" indent="0">
              <a:buNone/>
            </a:pPr>
            <a:r>
              <a:rPr lang="en-US" dirty="0"/>
              <a:t>Why is this a good example?</a:t>
            </a:r>
          </a:p>
        </p:txBody>
      </p:sp>
      <p:sp>
        <p:nvSpPr>
          <p:cNvPr id="4" name="Rectangle 3"/>
          <p:cNvSpPr/>
          <p:nvPr/>
        </p:nvSpPr>
        <p:spPr>
          <a:xfrm>
            <a:off x="0" y="-69561"/>
            <a:ext cx="12192000" cy="57510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00"/>
                </a:solidFill>
              </a:rPr>
              <a:t>Connotations, Symbols, and Irony check up Wednesday November 4</a:t>
            </a:r>
          </a:p>
        </p:txBody>
      </p:sp>
      <p:sp>
        <p:nvSpPr>
          <p:cNvPr id="6" name="Rectangle 5"/>
          <p:cNvSpPr/>
          <p:nvPr/>
        </p:nvSpPr>
        <p:spPr>
          <a:xfrm>
            <a:off x="0" y="-34780"/>
            <a:ext cx="4572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1734800" y="0"/>
            <a:ext cx="4572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592282" y="0"/>
            <a:ext cx="3979718" cy="646331"/>
          </a:xfrm>
          <a:prstGeom prst="rect">
            <a:avLst/>
          </a:prstGeom>
          <a:noFill/>
        </p:spPr>
        <p:txBody>
          <a:bodyPr wrap="square" rtlCol="0">
            <a:spAutoFit/>
          </a:bodyPr>
          <a:lstStyle/>
          <a:p>
            <a:r>
              <a:rPr lang="en-US" sz="3600" dirty="0">
                <a:solidFill>
                  <a:schemeClr val="bg1"/>
                </a:solidFill>
                <a:latin typeface="Algerian" panose="04020705040A02060702" pitchFamily="82" charset="0"/>
              </a:rPr>
              <a:t>WE ARE….</a:t>
            </a:r>
          </a:p>
        </p:txBody>
      </p:sp>
      <p:sp>
        <p:nvSpPr>
          <p:cNvPr id="9" name="Rectangle 8"/>
          <p:cNvSpPr/>
          <p:nvPr/>
        </p:nvSpPr>
        <p:spPr>
          <a:xfrm>
            <a:off x="0" y="6328064"/>
            <a:ext cx="12192000" cy="52993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FFFF00"/>
                </a:solidFill>
              </a:rPr>
              <a:t>Connotations, Symbols, and Irony check up Wednesday November 4</a:t>
            </a:r>
          </a:p>
        </p:txBody>
      </p:sp>
      <p:sp>
        <p:nvSpPr>
          <p:cNvPr id="10" name="TextBox 9"/>
          <p:cNvSpPr txBox="1"/>
          <p:nvPr/>
        </p:nvSpPr>
        <p:spPr>
          <a:xfrm>
            <a:off x="8087591" y="6304609"/>
            <a:ext cx="4104409" cy="646331"/>
          </a:xfrm>
          <a:prstGeom prst="rect">
            <a:avLst/>
          </a:prstGeom>
          <a:noFill/>
        </p:spPr>
        <p:txBody>
          <a:bodyPr wrap="square" rtlCol="0">
            <a:spAutoFit/>
          </a:bodyPr>
          <a:lstStyle/>
          <a:p>
            <a:r>
              <a:rPr lang="en-US" sz="3600" dirty="0">
                <a:solidFill>
                  <a:schemeClr val="bg1"/>
                </a:solidFill>
                <a:latin typeface="Algerian" panose="04020705040A02060702" pitchFamily="82" charset="0"/>
              </a:rPr>
              <a:t>Patriot Strong!</a:t>
            </a:r>
          </a:p>
        </p:txBody>
      </p:sp>
    </p:spTree>
    <p:extLst>
      <p:ext uri="{BB962C8B-B14F-4D97-AF65-F5344CB8AC3E}">
        <p14:creationId xmlns:p14="http://schemas.microsoft.com/office/powerpoint/2010/main" val="3199876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57200"/>
            <a:ext cx="12192000" cy="970709"/>
          </a:xfrm>
        </p:spPr>
        <p:txBody>
          <a:bodyPr>
            <a:normAutofit/>
          </a:bodyPr>
          <a:lstStyle/>
          <a:p>
            <a:pPr algn="l"/>
            <a:r>
              <a:rPr lang="en-US" sz="3600" dirty="0"/>
              <a:t>Monday October 26, 2020</a:t>
            </a:r>
          </a:p>
        </p:txBody>
      </p:sp>
      <p:sp>
        <p:nvSpPr>
          <p:cNvPr id="3" name="Subtitle 2"/>
          <p:cNvSpPr>
            <a:spLocks noGrp="1"/>
          </p:cNvSpPr>
          <p:nvPr>
            <p:ph type="subTitle" idx="1"/>
          </p:nvPr>
        </p:nvSpPr>
        <p:spPr>
          <a:xfrm>
            <a:off x="0" y="1463443"/>
            <a:ext cx="12192000" cy="4945669"/>
          </a:xfrm>
        </p:spPr>
        <p:txBody>
          <a:bodyPr/>
          <a:lstStyle/>
          <a:p>
            <a:pPr algn="l"/>
            <a:r>
              <a:rPr lang="en-US" sz="2800" dirty="0"/>
              <a:t>Learning  Target(s)</a:t>
            </a:r>
          </a:p>
          <a:p>
            <a:pPr marL="457200" indent="-457200" algn="l">
              <a:buFont typeface="Arial" panose="020B0604020202020204" pitchFamily="34" charset="0"/>
              <a:buChar char="•"/>
            </a:pPr>
            <a:r>
              <a:rPr lang="en-US" sz="2800" dirty="0"/>
              <a:t>Students will learn label sentence parts</a:t>
            </a:r>
          </a:p>
          <a:p>
            <a:pPr marL="457200" indent="-457200" algn="l">
              <a:buFont typeface="Arial" panose="020B0604020202020204" pitchFamily="34" charset="0"/>
              <a:buChar char="•"/>
            </a:pPr>
            <a:r>
              <a:rPr lang="en-US" sz="2800" dirty="0"/>
              <a:t>Students participate in a survey about the previous 9 weeks</a:t>
            </a:r>
          </a:p>
          <a:p>
            <a:pPr marL="457200" indent="-457200" algn="l">
              <a:buFont typeface="Arial" panose="020B0604020202020204" pitchFamily="34" charset="0"/>
              <a:buChar char="•"/>
            </a:pPr>
            <a:r>
              <a:rPr lang="en-US" sz="2800" dirty="0"/>
              <a:t>Get a computer and login to Teams through Classlink.</a:t>
            </a:r>
          </a:p>
          <a:p>
            <a:pPr algn="l"/>
            <a:r>
              <a:rPr lang="en-US" i="1" dirty="0"/>
              <a:t>Activities:</a:t>
            </a:r>
          </a:p>
          <a:p>
            <a:pPr marL="457200" indent="-457200" algn="l">
              <a:buFont typeface="Arial" panose="020B0604020202020204" pitchFamily="34" charset="0"/>
              <a:buChar char="•"/>
            </a:pPr>
            <a:r>
              <a:rPr lang="en-US" dirty="0"/>
              <a:t>Book Log 16p.5</a:t>
            </a:r>
          </a:p>
          <a:p>
            <a:pPr marL="457200" indent="-457200" algn="l">
              <a:buFont typeface="Arial" panose="020B0604020202020204" pitchFamily="34" charset="0"/>
              <a:buChar char="•"/>
            </a:pPr>
            <a:r>
              <a:rPr lang="en-US" dirty="0"/>
              <a:t>Signpost reference page correction</a:t>
            </a:r>
          </a:p>
          <a:p>
            <a:pPr marL="457200" indent="-457200" algn="l">
              <a:buFont typeface="Arial" panose="020B0604020202020204" pitchFamily="34" charset="0"/>
              <a:buChar char="•"/>
            </a:pPr>
            <a:r>
              <a:rPr lang="en-US" dirty="0"/>
              <a:t>1</a:t>
            </a:r>
            <a:r>
              <a:rPr lang="en-US" baseline="30000" dirty="0"/>
              <a:t>st</a:t>
            </a:r>
            <a:r>
              <a:rPr lang="en-US" dirty="0"/>
              <a:t> 9 weeks survey</a:t>
            </a:r>
          </a:p>
          <a:p>
            <a:pPr marL="457200" indent="-457200" algn="l">
              <a:buFont typeface="Arial" panose="020B0604020202020204" pitchFamily="34" charset="0"/>
              <a:buChar char="•"/>
            </a:pPr>
            <a:r>
              <a:rPr lang="en-US" dirty="0"/>
              <a:t>Notebook Organizing</a:t>
            </a:r>
          </a:p>
          <a:p>
            <a:pPr marL="457200" indent="-457200" algn="l">
              <a:buFont typeface="Arial" panose="020B0604020202020204" pitchFamily="34" charset="0"/>
              <a:buChar char="•"/>
            </a:pPr>
            <a:r>
              <a:rPr lang="en-US" dirty="0"/>
              <a:t>First day of book projects is tomorrow. Get signed up if you have not.</a:t>
            </a:r>
          </a:p>
          <a:p>
            <a:pPr algn="l"/>
            <a:endParaRPr lang="en-US" i="1" dirty="0"/>
          </a:p>
        </p:txBody>
      </p:sp>
      <p:sp>
        <p:nvSpPr>
          <p:cNvPr id="4" name="Rectangle 3"/>
          <p:cNvSpPr/>
          <p:nvPr/>
        </p:nvSpPr>
        <p:spPr>
          <a:xfrm>
            <a:off x="0" y="0"/>
            <a:ext cx="12192000" cy="45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00"/>
                </a:solidFill>
              </a:rPr>
              <a:t>Connotations, Symbols, and Irony check up Wednesday November 4</a:t>
            </a:r>
          </a:p>
        </p:txBody>
      </p:sp>
      <p:sp>
        <p:nvSpPr>
          <p:cNvPr id="5" name="Rectangle 4"/>
          <p:cNvSpPr/>
          <p:nvPr/>
        </p:nvSpPr>
        <p:spPr>
          <a:xfrm>
            <a:off x="0" y="6400800"/>
            <a:ext cx="12192000" cy="45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00"/>
                </a:solidFill>
              </a:rPr>
              <a:t>Connotations, Symbols, and Irony check up Wednesday November 4</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1094" y="6365266"/>
            <a:ext cx="1420906" cy="49273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753035" cy="465512"/>
          </a:xfrm>
          <a:prstGeom prst="rect">
            <a:avLst/>
          </a:prstGeom>
          <a:solidFill>
            <a:schemeClr val="bg1">
              <a:alpha val="0"/>
            </a:schemeClr>
          </a:solidFill>
        </p:spPr>
      </p:pic>
    </p:spTree>
    <p:extLst>
      <p:ext uri="{BB962C8B-B14F-4D97-AF65-F5344CB8AC3E}">
        <p14:creationId xmlns:p14="http://schemas.microsoft.com/office/powerpoint/2010/main" val="1929277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4781"/>
            <a:ext cx="12192000" cy="57510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00"/>
                </a:solidFill>
              </a:rPr>
              <a:t>Connotations, Symbols, and Irony check up Wednesday November 4</a:t>
            </a:r>
          </a:p>
        </p:txBody>
      </p:sp>
      <p:sp>
        <p:nvSpPr>
          <p:cNvPr id="6" name="Rectangle 5"/>
          <p:cNvSpPr/>
          <p:nvPr/>
        </p:nvSpPr>
        <p:spPr>
          <a:xfrm>
            <a:off x="0" y="0"/>
            <a:ext cx="457200"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1734800" y="0"/>
            <a:ext cx="457200"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592282" y="0"/>
            <a:ext cx="3979718" cy="646331"/>
          </a:xfrm>
          <a:prstGeom prst="rect">
            <a:avLst/>
          </a:prstGeom>
          <a:noFill/>
        </p:spPr>
        <p:txBody>
          <a:bodyPr wrap="square" rtlCol="0">
            <a:spAutoFit/>
          </a:bodyPr>
          <a:lstStyle/>
          <a:p>
            <a:r>
              <a:rPr lang="en-US" sz="3600" dirty="0">
                <a:solidFill>
                  <a:schemeClr val="bg1"/>
                </a:solidFill>
                <a:latin typeface="Algerian" panose="04020705040A02060702" pitchFamily="82" charset="0"/>
              </a:rPr>
              <a:t>WE ARE….</a:t>
            </a:r>
          </a:p>
        </p:txBody>
      </p:sp>
      <p:sp>
        <p:nvSpPr>
          <p:cNvPr id="9" name="Rectangle 8"/>
          <p:cNvSpPr/>
          <p:nvPr/>
        </p:nvSpPr>
        <p:spPr>
          <a:xfrm>
            <a:off x="0" y="6362844"/>
            <a:ext cx="12192000" cy="5299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FFFF00"/>
                </a:solidFill>
              </a:rPr>
              <a:t>Connotations, Symbols, and Irony check up Wednesday November 4</a:t>
            </a:r>
          </a:p>
        </p:txBody>
      </p:sp>
      <p:sp>
        <p:nvSpPr>
          <p:cNvPr id="10" name="TextBox 9"/>
          <p:cNvSpPr txBox="1"/>
          <p:nvPr/>
        </p:nvSpPr>
        <p:spPr>
          <a:xfrm>
            <a:off x="8087591" y="6304609"/>
            <a:ext cx="4104409" cy="646331"/>
          </a:xfrm>
          <a:prstGeom prst="rect">
            <a:avLst/>
          </a:prstGeom>
          <a:noFill/>
        </p:spPr>
        <p:txBody>
          <a:bodyPr wrap="square" rtlCol="0">
            <a:spAutoFit/>
          </a:bodyPr>
          <a:lstStyle/>
          <a:p>
            <a:r>
              <a:rPr lang="en-US" sz="3600" dirty="0">
                <a:solidFill>
                  <a:schemeClr val="bg1"/>
                </a:solidFill>
                <a:latin typeface="Algerian" panose="04020705040A02060702" pitchFamily="82" charset="0"/>
              </a:rPr>
              <a:t>Patriot Strong!</a:t>
            </a:r>
          </a:p>
        </p:txBody>
      </p:sp>
      <p:sp>
        <p:nvSpPr>
          <p:cNvPr id="2" name="Title 1">
            <a:extLst>
              <a:ext uri="{FF2B5EF4-FFF2-40B4-BE49-F238E27FC236}">
                <a16:creationId xmlns:a16="http://schemas.microsoft.com/office/drawing/2014/main" id="{65BDF1B4-4FB7-4ADD-AA50-3D7BBCBC626D}"/>
              </a:ext>
            </a:extLst>
          </p:cNvPr>
          <p:cNvSpPr>
            <a:spLocks noGrp="1"/>
          </p:cNvSpPr>
          <p:nvPr>
            <p:ph type="title"/>
          </p:nvPr>
        </p:nvSpPr>
        <p:spPr>
          <a:xfrm>
            <a:off x="838200" y="575107"/>
            <a:ext cx="10515600" cy="1115581"/>
          </a:xfrm>
        </p:spPr>
        <p:txBody>
          <a:bodyPr>
            <a:normAutofit fontScale="90000"/>
          </a:bodyPr>
          <a:lstStyle/>
          <a:p>
            <a:r>
              <a:rPr lang="en-US" dirty="0"/>
              <a:t>Elements of short stories and Signpost review: “Spotlight” continued</a:t>
            </a:r>
          </a:p>
        </p:txBody>
      </p:sp>
      <p:sp>
        <p:nvSpPr>
          <p:cNvPr id="3" name="Content Placeholder 2">
            <a:extLst>
              <a:ext uri="{FF2B5EF4-FFF2-40B4-BE49-F238E27FC236}">
                <a16:creationId xmlns:a16="http://schemas.microsoft.com/office/drawing/2014/main" id="{4880494E-424E-43B6-93B7-ED8F971C9993}"/>
              </a:ext>
            </a:extLst>
          </p:cNvPr>
          <p:cNvSpPr>
            <a:spLocks noGrp="1"/>
          </p:cNvSpPr>
          <p:nvPr>
            <p:ph idx="1"/>
          </p:nvPr>
        </p:nvSpPr>
        <p:spPr/>
        <p:txBody>
          <a:bodyPr>
            <a:normAutofit lnSpcReduction="10000"/>
          </a:bodyPr>
          <a:lstStyle/>
          <a:p>
            <a:pPr marL="0" indent="0">
              <a:buNone/>
            </a:pPr>
            <a:r>
              <a:rPr lang="en-US" b="1" u="sng" dirty="0"/>
              <a:t>Signposts</a:t>
            </a:r>
          </a:p>
          <a:p>
            <a:r>
              <a:rPr lang="en-US" dirty="0"/>
              <a:t>Tough Question: Make sure this question is not one you have but one that the character has. You are looking for a tough decision that someone has to make. Make sure the character is struggling with the decision and that you are not choosing it because you think it should be a touch decision based on your feelings and experiences.</a:t>
            </a:r>
          </a:p>
          <a:p>
            <a:r>
              <a:rPr lang="en-US" b="1" dirty="0"/>
              <a:t>Bad Example</a:t>
            </a:r>
            <a:r>
              <a:rPr lang="en-US" dirty="0"/>
              <a:t>: In paragraph 10 the narrator says, “Would he listen to ‘I need to go home and change.’” This is a tough question because she needs to go home and change. This made me wonder if she will get to go home and change.</a:t>
            </a:r>
          </a:p>
          <a:p>
            <a:r>
              <a:rPr lang="en-US" dirty="0"/>
              <a:t>Why is this a bad example?</a:t>
            </a:r>
          </a:p>
        </p:txBody>
      </p:sp>
    </p:spTree>
    <p:extLst>
      <p:ext uri="{BB962C8B-B14F-4D97-AF65-F5344CB8AC3E}">
        <p14:creationId xmlns:p14="http://schemas.microsoft.com/office/powerpoint/2010/main" val="6659477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short stories and Signpost review: “Spotlight”</a:t>
            </a:r>
          </a:p>
        </p:txBody>
      </p:sp>
      <p:sp>
        <p:nvSpPr>
          <p:cNvPr id="3" name="Content Placeholder 2"/>
          <p:cNvSpPr>
            <a:spLocks noGrp="1"/>
          </p:cNvSpPr>
          <p:nvPr>
            <p:ph idx="1"/>
          </p:nvPr>
        </p:nvSpPr>
        <p:spPr/>
        <p:txBody>
          <a:bodyPr/>
          <a:lstStyle/>
          <a:p>
            <a:pPr marL="0" indent="0">
              <a:buNone/>
            </a:pPr>
            <a:r>
              <a:rPr lang="en-US" u="sng" dirty="0"/>
              <a:t>Signpost:</a:t>
            </a:r>
          </a:p>
          <a:p>
            <a:pPr marL="0" indent="0">
              <a:buNone/>
            </a:pPr>
            <a:r>
              <a:rPr lang="en-US" dirty="0"/>
              <a:t>Tough Question:   </a:t>
            </a:r>
          </a:p>
          <a:p>
            <a:pPr marL="0" indent="0">
              <a:buNone/>
            </a:pPr>
            <a:r>
              <a:rPr lang="en-US" b="1" dirty="0"/>
              <a:t>Good example: </a:t>
            </a:r>
            <a:r>
              <a:rPr lang="en-US" dirty="0"/>
              <a:t>In paragraph 10 the narrator says, “Would he listen to ‘I need to go home and change.’” This is a tough question because teachers don’t always want to hear excuses from students and will just shut them off some times. This makes me wonder if Mr. Neck will give her a chance to explain things later.</a:t>
            </a:r>
            <a:endParaRPr lang="en-US" b="1" dirty="0"/>
          </a:p>
          <a:p>
            <a:pPr marL="0" indent="0">
              <a:buNone/>
            </a:pPr>
            <a:r>
              <a:rPr lang="en-US" dirty="0"/>
              <a:t>Why is this a good example?</a:t>
            </a:r>
          </a:p>
        </p:txBody>
      </p:sp>
      <p:sp>
        <p:nvSpPr>
          <p:cNvPr id="4" name="Rectangle 3"/>
          <p:cNvSpPr/>
          <p:nvPr/>
        </p:nvSpPr>
        <p:spPr>
          <a:xfrm>
            <a:off x="0" y="-69561"/>
            <a:ext cx="12192000" cy="57510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00"/>
                </a:solidFill>
              </a:rPr>
              <a:t>Connotations, Symbols, and Irony check up Wednesday November 4</a:t>
            </a:r>
          </a:p>
        </p:txBody>
      </p:sp>
      <p:sp>
        <p:nvSpPr>
          <p:cNvPr id="6" name="Rectangle 5"/>
          <p:cNvSpPr/>
          <p:nvPr/>
        </p:nvSpPr>
        <p:spPr>
          <a:xfrm>
            <a:off x="0" y="-34780"/>
            <a:ext cx="4572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1734800" y="0"/>
            <a:ext cx="4572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592282" y="0"/>
            <a:ext cx="3979718" cy="646331"/>
          </a:xfrm>
          <a:prstGeom prst="rect">
            <a:avLst/>
          </a:prstGeom>
          <a:noFill/>
        </p:spPr>
        <p:txBody>
          <a:bodyPr wrap="square" rtlCol="0">
            <a:spAutoFit/>
          </a:bodyPr>
          <a:lstStyle/>
          <a:p>
            <a:r>
              <a:rPr lang="en-US" sz="3600" dirty="0">
                <a:solidFill>
                  <a:schemeClr val="bg1"/>
                </a:solidFill>
                <a:latin typeface="Algerian" panose="04020705040A02060702" pitchFamily="82" charset="0"/>
              </a:rPr>
              <a:t>WE ARE….</a:t>
            </a:r>
          </a:p>
        </p:txBody>
      </p:sp>
      <p:sp>
        <p:nvSpPr>
          <p:cNvPr id="9" name="Rectangle 8"/>
          <p:cNvSpPr/>
          <p:nvPr/>
        </p:nvSpPr>
        <p:spPr>
          <a:xfrm>
            <a:off x="0" y="6328064"/>
            <a:ext cx="12192000" cy="52993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FFFF00"/>
                </a:solidFill>
              </a:rPr>
              <a:t>Connotations, Symbols, and Irony check up Wednesday November 4</a:t>
            </a:r>
          </a:p>
        </p:txBody>
      </p:sp>
      <p:sp>
        <p:nvSpPr>
          <p:cNvPr id="10" name="TextBox 9"/>
          <p:cNvSpPr txBox="1"/>
          <p:nvPr/>
        </p:nvSpPr>
        <p:spPr>
          <a:xfrm>
            <a:off x="8087591" y="6304609"/>
            <a:ext cx="4104409" cy="646331"/>
          </a:xfrm>
          <a:prstGeom prst="rect">
            <a:avLst/>
          </a:prstGeom>
          <a:noFill/>
        </p:spPr>
        <p:txBody>
          <a:bodyPr wrap="square" rtlCol="0">
            <a:spAutoFit/>
          </a:bodyPr>
          <a:lstStyle/>
          <a:p>
            <a:r>
              <a:rPr lang="en-US" sz="3600" dirty="0">
                <a:solidFill>
                  <a:schemeClr val="bg1"/>
                </a:solidFill>
                <a:latin typeface="Algerian" panose="04020705040A02060702" pitchFamily="82" charset="0"/>
              </a:rPr>
              <a:t>Patriot Strong!</a:t>
            </a:r>
          </a:p>
        </p:txBody>
      </p:sp>
    </p:spTree>
    <p:extLst>
      <p:ext uri="{BB962C8B-B14F-4D97-AF65-F5344CB8AC3E}">
        <p14:creationId xmlns:p14="http://schemas.microsoft.com/office/powerpoint/2010/main" val="3328288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4781"/>
            <a:ext cx="12192000" cy="57510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00"/>
                </a:solidFill>
              </a:rPr>
              <a:t>Connotations, Symbols, and Irony check up Wednesday November 4</a:t>
            </a:r>
          </a:p>
        </p:txBody>
      </p:sp>
      <p:sp>
        <p:nvSpPr>
          <p:cNvPr id="6" name="Rectangle 5"/>
          <p:cNvSpPr/>
          <p:nvPr/>
        </p:nvSpPr>
        <p:spPr>
          <a:xfrm>
            <a:off x="0" y="0"/>
            <a:ext cx="457200"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1734800" y="0"/>
            <a:ext cx="457200"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592282" y="0"/>
            <a:ext cx="3979718" cy="646331"/>
          </a:xfrm>
          <a:prstGeom prst="rect">
            <a:avLst/>
          </a:prstGeom>
          <a:noFill/>
        </p:spPr>
        <p:txBody>
          <a:bodyPr wrap="square" rtlCol="0">
            <a:spAutoFit/>
          </a:bodyPr>
          <a:lstStyle/>
          <a:p>
            <a:r>
              <a:rPr lang="en-US" sz="3600" dirty="0">
                <a:solidFill>
                  <a:schemeClr val="bg1"/>
                </a:solidFill>
                <a:latin typeface="Algerian" panose="04020705040A02060702" pitchFamily="82" charset="0"/>
              </a:rPr>
              <a:t>WE ARE….</a:t>
            </a:r>
          </a:p>
        </p:txBody>
      </p:sp>
      <p:sp>
        <p:nvSpPr>
          <p:cNvPr id="9" name="Rectangle 8"/>
          <p:cNvSpPr/>
          <p:nvPr/>
        </p:nvSpPr>
        <p:spPr>
          <a:xfrm>
            <a:off x="0" y="6362844"/>
            <a:ext cx="12192000" cy="5299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FFFF00"/>
                </a:solidFill>
              </a:rPr>
              <a:t>Connotations, Symbols, and Irony check up Wednesday November 4</a:t>
            </a:r>
          </a:p>
        </p:txBody>
      </p:sp>
      <p:sp>
        <p:nvSpPr>
          <p:cNvPr id="10" name="TextBox 9"/>
          <p:cNvSpPr txBox="1"/>
          <p:nvPr/>
        </p:nvSpPr>
        <p:spPr>
          <a:xfrm>
            <a:off x="8087591" y="6304609"/>
            <a:ext cx="4104409" cy="646331"/>
          </a:xfrm>
          <a:prstGeom prst="rect">
            <a:avLst/>
          </a:prstGeom>
          <a:noFill/>
        </p:spPr>
        <p:txBody>
          <a:bodyPr wrap="square" rtlCol="0">
            <a:spAutoFit/>
          </a:bodyPr>
          <a:lstStyle/>
          <a:p>
            <a:r>
              <a:rPr lang="en-US" sz="3600" dirty="0">
                <a:solidFill>
                  <a:schemeClr val="bg1"/>
                </a:solidFill>
                <a:latin typeface="Algerian" panose="04020705040A02060702" pitchFamily="82" charset="0"/>
              </a:rPr>
              <a:t>Patriot Strong!</a:t>
            </a:r>
          </a:p>
        </p:txBody>
      </p:sp>
      <p:sp>
        <p:nvSpPr>
          <p:cNvPr id="2" name="Title 1">
            <a:extLst>
              <a:ext uri="{FF2B5EF4-FFF2-40B4-BE49-F238E27FC236}">
                <a16:creationId xmlns:a16="http://schemas.microsoft.com/office/drawing/2014/main" id="{65BDF1B4-4FB7-4ADD-AA50-3D7BBCBC626D}"/>
              </a:ext>
            </a:extLst>
          </p:cNvPr>
          <p:cNvSpPr>
            <a:spLocks noGrp="1"/>
          </p:cNvSpPr>
          <p:nvPr>
            <p:ph type="title"/>
          </p:nvPr>
        </p:nvSpPr>
        <p:spPr>
          <a:xfrm>
            <a:off x="838200" y="575107"/>
            <a:ext cx="10515600" cy="1115581"/>
          </a:xfrm>
        </p:spPr>
        <p:txBody>
          <a:bodyPr>
            <a:normAutofit fontScale="90000"/>
          </a:bodyPr>
          <a:lstStyle/>
          <a:p>
            <a:r>
              <a:rPr lang="en-US" dirty="0"/>
              <a:t>Elements of short stories and Signpost review: “Spotlight” continued</a:t>
            </a:r>
          </a:p>
        </p:txBody>
      </p:sp>
      <p:sp>
        <p:nvSpPr>
          <p:cNvPr id="3" name="Content Placeholder 2">
            <a:extLst>
              <a:ext uri="{FF2B5EF4-FFF2-40B4-BE49-F238E27FC236}">
                <a16:creationId xmlns:a16="http://schemas.microsoft.com/office/drawing/2014/main" id="{4880494E-424E-43B6-93B7-ED8F971C9993}"/>
              </a:ext>
            </a:extLst>
          </p:cNvPr>
          <p:cNvSpPr>
            <a:spLocks noGrp="1"/>
          </p:cNvSpPr>
          <p:nvPr>
            <p:ph idx="1"/>
          </p:nvPr>
        </p:nvSpPr>
        <p:spPr/>
        <p:txBody>
          <a:bodyPr>
            <a:normAutofit/>
          </a:bodyPr>
          <a:lstStyle/>
          <a:p>
            <a:pPr marL="0" indent="0">
              <a:buNone/>
            </a:pPr>
            <a:r>
              <a:rPr lang="en-US" b="1" u="sng" dirty="0"/>
              <a:t>Signposts</a:t>
            </a:r>
          </a:p>
          <a:p>
            <a:r>
              <a:rPr lang="en-US" dirty="0"/>
              <a:t>Words of the Wiser: </a:t>
            </a:r>
          </a:p>
          <a:p>
            <a:r>
              <a:rPr lang="en-US" b="1" dirty="0"/>
              <a:t>Bad Example</a:t>
            </a:r>
            <a:r>
              <a:rPr lang="en-US" dirty="0"/>
              <a:t>: “No one really wants to hear what you have to say.” This is words of the wiser because she knows he doesn’t care. You could learn that people don’t care what’s wrong with you. This might affect her desire to talk to people.</a:t>
            </a:r>
          </a:p>
          <a:p>
            <a:r>
              <a:rPr lang="en-US" dirty="0"/>
              <a:t>Why is this a bad example?</a:t>
            </a:r>
          </a:p>
        </p:txBody>
      </p:sp>
    </p:spTree>
    <p:extLst>
      <p:ext uri="{BB962C8B-B14F-4D97-AF65-F5344CB8AC3E}">
        <p14:creationId xmlns:p14="http://schemas.microsoft.com/office/powerpoint/2010/main" val="24832257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short stories and Signpost review: “Spotlight”</a:t>
            </a:r>
          </a:p>
        </p:txBody>
      </p:sp>
      <p:sp>
        <p:nvSpPr>
          <p:cNvPr id="3" name="Content Placeholder 2"/>
          <p:cNvSpPr>
            <a:spLocks noGrp="1"/>
          </p:cNvSpPr>
          <p:nvPr>
            <p:ph idx="1"/>
          </p:nvPr>
        </p:nvSpPr>
        <p:spPr/>
        <p:txBody>
          <a:bodyPr/>
          <a:lstStyle/>
          <a:p>
            <a:pPr marL="0" indent="0">
              <a:buNone/>
            </a:pPr>
            <a:r>
              <a:rPr lang="en-US" u="sng" dirty="0"/>
              <a:t>Signpost:</a:t>
            </a:r>
          </a:p>
          <a:p>
            <a:pPr marL="0" indent="0">
              <a:buNone/>
            </a:pPr>
            <a:r>
              <a:rPr lang="en-US" dirty="0"/>
              <a:t>Words of the Wiser:   </a:t>
            </a:r>
          </a:p>
          <a:p>
            <a:pPr marL="0" indent="0">
              <a:buNone/>
            </a:pPr>
            <a:r>
              <a:rPr lang="en-US" b="1" dirty="0"/>
              <a:t>Good example: </a:t>
            </a:r>
            <a:r>
              <a:rPr lang="en-US" dirty="0"/>
              <a:t>In paragraph 13 the narrator says, “No one really wants to hear what you have to say.” This is an example of words of the wiser because often adults do not allow kids to explain things, so it makes sense to believe that no one wants to hear what she has to say. One could learn that sometimes it is better to not speak than it is to speak. This may affect the character by causing her to become even more of a recluse.  </a:t>
            </a:r>
            <a:endParaRPr lang="en-US" b="1" dirty="0"/>
          </a:p>
          <a:p>
            <a:pPr marL="0" indent="0">
              <a:buNone/>
            </a:pPr>
            <a:r>
              <a:rPr lang="en-US" dirty="0"/>
              <a:t>Why is this a good example?</a:t>
            </a:r>
          </a:p>
        </p:txBody>
      </p:sp>
      <p:sp>
        <p:nvSpPr>
          <p:cNvPr id="4" name="Rectangle 3"/>
          <p:cNvSpPr/>
          <p:nvPr/>
        </p:nvSpPr>
        <p:spPr>
          <a:xfrm>
            <a:off x="0" y="-69561"/>
            <a:ext cx="12192000" cy="57510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00"/>
                </a:solidFill>
              </a:rPr>
              <a:t>Connotations, Symbols, and Irony check up Wednesday November 4</a:t>
            </a:r>
          </a:p>
        </p:txBody>
      </p:sp>
      <p:sp>
        <p:nvSpPr>
          <p:cNvPr id="6" name="Rectangle 5"/>
          <p:cNvSpPr/>
          <p:nvPr/>
        </p:nvSpPr>
        <p:spPr>
          <a:xfrm>
            <a:off x="0" y="-34780"/>
            <a:ext cx="4572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1734800" y="0"/>
            <a:ext cx="4572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592282" y="0"/>
            <a:ext cx="3979718" cy="646331"/>
          </a:xfrm>
          <a:prstGeom prst="rect">
            <a:avLst/>
          </a:prstGeom>
          <a:noFill/>
        </p:spPr>
        <p:txBody>
          <a:bodyPr wrap="square" rtlCol="0">
            <a:spAutoFit/>
          </a:bodyPr>
          <a:lstStyle/>
          <a:p>
            <a:r>
              <a:rPr lang="en-US" sz="3600" dirty="0">
                <a:solidFill>
                  <a:schemeClr val="bg1"/>
                </a:solidFill>
                <a:latin typeface="Algerian" panose="04020705040A02060702" pitchFamily="82" charset="0"/>
              </a:rPr>
              <a:t>WE ARE….</a:t>
            </a:r>
          </a:p>
        </p:txBody>
      </p:sp>
      <p:sp>
        <p:nvSpPr>
          <p:cNvPr id="9" name="Rectangle 8"/>
          <p:cNvSpPr/>
          <p:nvPr/>
        </p:nvSpPr>
        <p:spPr>
          <a:xfrm>
            <a:off x="0" y="6328064"/>
            <a:ext cx="12192000" cy="52993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FFFF00"/>
                </a:solidFill>
              </a:rPr>
              <a:t>Connotations, Symbols, and Irony check up Wednesday November 4</a:t>
            </a:r>
          </a:p>
        </p:txBody>
      </p:sp>
      <p:sp>
        <p:nvSpPr>
          <p:cNvPr id="10" name="TextBox 9"/>
          <p:cNvSpPr txBox="1"/>
          <p:nvPr/>
        </p:nvSpPr>
        <p:spPr>
          <a:xfrm>
            <a:off x="8087591" y="6304609"/>
            <a:ext cx="4104409" cy="646331"/>
          </a:xfrm>
          <a:prstGeom prst="rect">
            <a:avLst/>
          </a:prstGeom>
          <a:noFill/>
        </p:spPr>
        <p:txBody>
          <a:bodyPr wrap="square" rtlCol="0">
            <a:spAutoFit/>
          </a:bodyPr>
          <a:lstStyle/>
          <a:p>
            <a:r>
              <a:rPr lang="en-US" sz="3600" dirty="0">
                <a:solidFill>
                  <a:schemeClr val="bg1"/>
                </a:solidFill>
                <a:latin typeface="Algerian" panose="04020705040A02060702" pitchFamily="82" charset="0"/>
              </a:rPr>
              <a:t>Patriot Strong!</a:t>
            </a:r>
          </a:p>
        </p:txBody>
      </p:sp>
    </p:spTree>
    <p:extLst>
      <p:ext uri="{BB962C8B-B14F-4D97-AF65-F5344CB8AC3E}">
        <p14:creationId xmlns:p14="http://schemas.microsoft.com/office/powerpoint/2010/main" val="19200976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4781"/>
            <a:ext cx="12192000" cy="57510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00"/>
                </a:solidFill>
              </a:rPr>
              <a:t>Connotations, Symbols, and Irony check up Wednesday November 4</a:t>
            </a:r>
          </a:p>
        </p:txBody>
      </p:sp>
      <p:sp>
        <p:nvSpPr>
          <p:cNvPr id="6" name="Rectangle 5"/>
          <p:cNvSpPr/>
          <p:nvPr/>
        </p:nvSpPr>
        <p:spPr>
          <a:xfrm>
            <a:off x="0" y="0"/>
            <a:ext cx="457200"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1734800" y="0"/>
            <a:ext cx="457200"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592282" y="0"/>
            <a:ext cx="3979718" cy="646331"/>
          </a:xfrm>
          <a:prstGeom prst="rect">
            <a:avLst/>
          </a:prstGeom>
          <a:noFill/>
        </p:spPr>
        <p:txBody>
          <a:bodyPr wrap="square" rtlCol="0">
            <a:spAutoFit/>
          </a:bodyPr>
          <a:lstStyle/>
          <a:p>
            <a:r>
              <a:rPr lang="en-US" sz="3600" dirty="0">
                <a:solidFill>
                  <a:schemeClr val="bg1"/>
                </a:solidFill>
                <a:latin typeface="Algerian" panose="04020705040A02060702" pitchFamily="82" charset="0"/>
              </a:rPr>
              <a:t>WE ARE….</a:t>
            </a:r>
          </a:p>
        </p:txBody>
      </p:sp>
      <p:sp>
        <p:nvSpPr>
          <p:cNvPr id="9" name="Rectangle 8"/>
          <p:cNvSpPr/>
          <p:nvPr/>
        </p:nvSpPr>
        <p:spPr>
          <a:xfrm>
            <a:off x="0" y="6362844"/>
            <a:ext cx="12192000" cy="5299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FFFF00"/>
                </a:solidFill>
              </a:rPr>
              <a:t>Connotations, Symbols, and Irony check up Wednesday November 4</a:t>
            </a:r>
          </a:p>
        </p:txBody>
      </p:sp>
      <p:sp>
        <p:nvSpPr>
          <p:cNvPr id="10" name="TextBox 9"/>
          <p:cNvSpPr txBox="1"/>
          <p:nvPr/>
        </p:nvSpPr>
        <p:spPr>
          <a:xfrm>
            <a:off x="8087591" y="6304609"/>
            <a:ext cx="4104409" cy="646331"/>
          </a:xfrm>
          <a:prstGeom prst="rect">
            <a:avLst/>
          </a:prstGeom>
          <a:noFill/>
        </p:spPr>
        <p:txBody>
          <a:bodyPr wrap="square" rtlCol="0">
            <a:spAutoFit/>
          </a:bodyPr>
          <a:lstStyle/>
          <a:p>
            <a:r>
              <a:rPr lang="en-US" sz="3600" dirty="0">
                <a:solidFill>
                  <a:schemeClr val="bg1"/>
                </a:solidFill>
                <a:latin typeface="Algerian" panose="04020705040A02060702" pitchFamily="82" charset="0"/>
              </a:rPr>
              <a:t>Patriot Strong!</a:t>
            </a:r>
          </a:p>
        </p:txBody>
      </p:sp>
      <p:sp>
        <p:nvSpPr>
          <p:cNvPr id="2" name="Title 1">
            <a:extLst>
              <a:ext uri="{FF2B5EF4-FFF2-40B4-BE49-F238E27FC236}">
                <a16:creationId xmlns:a16="http://schemas.microsoft.com/office/drawing/2014/main" id="{65BDF1B4-4FB7-4ADD-AA50-3D7BBCBC626D}"/>
              </a:ext>
            </a:extLst>
          </p:cNvPr>
          <p:cNvSpPr>
            <a:spLocks noGrp="1"/>
          </p:cNvSpPr>
          <p:nvPr>
            <p:ph type="title"/>
          </p:nvPr>
        </p:nvSpPr>
        <p:spPr>
          <a:xfrm>
            <a:off x="838200" y="575107"/>
            <a:ext cx="10515600" cy="1115581"/>
          </a:xfrm>
        </p:spPr>
        <p:txBody>
          <a:bodyPr>
            <a:normAutofit fontScale="90000"/>
          </a:bodyPr>
          <a:lstStyle/>
          <a:p>
            <a:r>
              <a:rPr lang="en-US" dirty="0"/>
              <a:t>Elements of short stories and Signpost review: “Spotlight” continued</a:t>
            </a:r>
          </a:p>
        </p:txBody>
      </p:sp>
      <p:sp>
        <p:nvSpPr>
          <p:cNvPr id="3" name="Content Placeholder 2">
            <a:extLst>
              <a:ext uri="{FF2B5EF4-FFF2-40B4-BE49-F238E27FC236}">
                <a16:creationId xmlns:a16="http://schemas.microsoft.com/office/drawing/2014/main" id="{4880494E-424E-43B6-93B7-ED8F971C9993}"/>
              </a:ext>
            </a:extLst>
          </p:cNvPr>
          <p:cNvSpPr>
            <a:spLocks noGrp="1"/>
          </p:cNvSpPr>
          <p:nvPr>
            <p:ph idx="1"/>
          </p:nvPr>
        </p:nvSpPr>
        <p:spPr/>
        <p:txBody>
          <a:bodyPr>
            <a:normAutofit/>
          </a:bodyPr>
          <a:lstStyle/>
          <a:p>
            <a:pPr marL="0" indent="0">
              <a:buNone/>
            </a:pPr>
            <a:r>
              <a:rPr lang="en-US" b="1" u="sng" dirty="0"/>
              <a:t>Signposts</a:t>
            </a:r>
          </a:p>
          <a:p>
            <a:r>
              <a:rPr lang="en-US" dirty="0"/>
              <a:t>Again and Again: Try to look for the deeper meaning behind why the author is choosing to say, do, or present something again and again.  What does it say about the person, place, or thing that is being mentioned, done, or presented?</a:t>
            </a:r>
          </a:p>
          <a:p>
            <a:r>
              <a:rPr lang="en-US" b="1" dirty="0"/>
              <a:t>Bad Example</a:t>
            </a:r>
            <a:r>
              <a:rPr lang="en-US" dirty="0"/>
              <a:t>: In paragraphs 3, 5, and 6 the narrator refers to the basketball player as the “basketball pole.” This is an example of again and again because he is so tall. </a:t>
            </a:r>
          </a:p>
          <a:p>
            <a:r>
              <a:rPr lang="en-US" dirty="0"/>
              <a:t>Why is this a bad example?</a:t>
            </a:r>
          </a:p>
        </p:txBody>
      </p:sp>
    </p:spTree>
    <p:extLst>
      <p:ext uri="{BB962C8B-B14F-4D97-AF65-F5344CB8AC3E}">
        <p14:creationId xmlns:p14="http://schemas.microsoft.com/office/powerpoint/2010/main" val="32999104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short stories and Signpost review: “Spotlight”</a:t>
            </a:r>
          </a:p>
        </p:txBody>
      </p:sp>
      <p:sp>
        <p:nvSpPr>
          <p:cNvPr id="3" name="Content Placeholder 2"/>
          <p:cNvSpPr>
            <a:spLocks noGrp="1"/>
          </p:cNvSpPr>
          <p:nvPr>
            <p:ph idx="1"/>
          </p:nvPr>
        </p:nvSpPr>
        <p:spPr/>
        <p:txBody>
          <a:bodyPr/>
          <a:lstStyle/>
          <a:p>
            <a:pPr marL="0" indent="0">
              <a:buNone/>
            </a:pPr>
            <a:r>
              <a:rPr lang="en-US" u="sng" dirty="0"/>
              <a:t>Signpost:</a:t>
            </a:r>
          </a:p>
          <a:p>
            <a:pPr marL="0" indent="0">
              <a:buNone/>
            </a:pPr>
            <a:r>
              <a:rPr lang="en-US" dirty="0"/>
              <a:t>Again and Again:   </a:t>
            </a:r>
          </a:p>
          <a:p>
            <a:pPr marL="0" indent="0">
              <a:buNone/>
            </a:pPr>
            <a:r>
              <a:rPr lang="en-US" b="1" dirty="0"/>
              <a:t>Good example: </a:t>
            </a:r>
            <a:r>
              <a:rPr lang="en-US" dirty="0"/>
              <a:t>In paragraphs 3, 5, and 6 the narrator refers to the basketball player as the “basketball pole.” This is an example of again and again because of how often it is mentioned. The author wants us to get a good glimpse of the protagonist’s wit and humor. </a:t>
            </a:r>
          </a:p>
          <a:p>
            <a:pPr marL="0" indent="0">
              <a:buNone/>
            </a:pPr>
            <a:r>
              <a:rPr lang="en-US" dirty="0"/>
              <a:t>Why is this a good example?</a:t>
            </a:r>
          </a:p>
        </p:txBody>
      </p:sp>
      <p:sp>
        <p:nvSpPr>
          <p:cNvPr id="4" name="Rectangle 3"/>
          <p:cNvSpPr/>
          <p:nvPr/>
        </p:nvSpPr>
        <p:spPr>
          <a:xfrm>
            <a:off x="0" y="-69561"/>
            <a:ext cx="12192000" cy="57510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00"/>
                </a:solidFill>
              </a:rPr>
              <a:t>Connotations, Symbols, and Irony check up Wednesday November 4</a:t>
            </a:r>
          </a:p>
        </p:txBody>
      </p:sp>
      <p:sp>
        <p:nvSpPr>
          <p:cNvPr id="6" name="Rectangle 5"/>
          <p:cNvSpPr/>
          <p:nvPr/>
        </p:nvSpPr>
        <p:spPr>
          <a:xfrm>
            <a:off x="0" y="-34780"/>
            <a:ext cx="4572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1734800" y="0"/>
            <a:ext cx="4572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592282" y="0"/>
            <a:ext cx="3979718" cy="646331"/>
          </a:xfrm>
          <a:prstGeom prst="rect">
            <a:avLst/>
          </a:prstGeom>
          <a:noFill/>
        </p:spPr>
        <p:txBody>
          <a:bodyPr wrap="square" rtlCol="0">
            <a:spAutoFit/>
          </a:bodyPr>
          <a:lstStyle/>
          <a:p>
            <a:r>
              <a:rPr lang="en-US" sz="3600" dirty="0">
                <a:solidFill>
                  <a:schemeClr val="bg1"/>
                </a:solidFill>
                <a:latin typeface="Algerian" panose="04020705040A02060702" pitchFamily="82" charset="0"/>
              </a:rPr>
              <a:t>WE ARE….</a:t>
            </a:r>
          </a:p>
        </p:txBody>
      </p:sp>
      <p:sp>
        <p:nvSpPr>
          <p:cNvPr id="9" name="Rectangle 8"/>
          <p:cNvSpPr/>
          <p:nvPr/>
        </p:nvSpPr>
        <p:spPr>
          <a:xfrm>
            <a:off x="0" y="6328064"/>
            <a:ext cx="12192000" cy="52993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FFFF00"/>
                </a:solidFill>
              </a:rPr>
              <a:t>Connotations, Symbols, and Irony check up Wednesday November 4</a:t>
            </a:r>
          </a:p>
        </p:txBody>
      </p:sp>
      <p:sp>
        <p:nvSpPr>
          <p:cNvPr id="10" name="TextBox 9"/>
          <p:cNvSpPr txBox="1"/>
          <p:nvPr/>
        </p:nvSpPr>
        <p:spPr>
          <a:xfrm>
            <a:off x="8087591" y="6304609"/>
            <a:ext cx="4104409" cy="646331"/>
          </a:xfrm>
          <a:prstGeom prst="rect">
            <a:avLst/>
          </a:prstGeom>
          <a:noFill/>
        </p:spPr>
        <p:txBody>
          <a:bodyPr wrap="square" rtlCol="0">
            <a:spAutoFit/>
          </a:bodyPr>
          <a:lstStyle/>
          <a:p>
            <a:r>
              <a:rPr lang="en-US" sz="3600" dirty="0">
                <a:solidFill>
                  <a:schemeClr val="bg1"/>
                </a:solidFill>
                <a:latin typeface="Algerian" panose="04020705040A02060702" pitchFamily="82" charset="0"/>
              </a:rPr>
              <a:t>Patriot Strong!</a:t>
            </a:r>
          </a:p>
        </p:txBody>
      </p:sp>
    </p:spTree>
    <p:extLst>
      <p:ext uri="{BB962C8B-B14F-4D97-AF65-F5344CB8AC3E}">
        <p14:creationId xmlns:p14="http://schemas.microsoft.com/office/powerpoint/2010/main" val="5853329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4781"/>
            <a:ext cx="12192000" cy="57510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00"/>
                </a:solidFill>
              </a:rPr>
              <a:t>Connotations, Symbols, and Irony check up Wednesday November 4</a:t>
            </a:r>
          </a:p>
        </p:txBody>
      </p:sp>
      <p:sp>
        <p:nvSpPr>
          <p:cNvPr id="6" name="Rectangle 5"/>
          <p:cNvSpPr/>
          <p:nvPr/>
        </p:nvSpPr>
        <p:spPr>
          <a:xfrm>
            <a:off x="0" y="0"/>
            <a:ext cx="457200"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1734800" y="0"/>
            <a:ext cx="457200"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592282" y="0"/>
            <a:ext cx="3979718" cy="646331"/>
          </a:xfrm>
          <a:prstGeom prst="rect">
            <a:avLst/>
          </a:prstGeom>
          <a:noFill/>
        </p:spPr>
        <p:txBody>
          <a:bodyPr wrap="square" rtlCol="0">
            <a:spAutoFit/>
          </a:bodyPr>
          <a:lstStyle/>
          <a:p>
            <a:r>
              <a:rPr lang="en-US" sz="3600" dirty="0">
                <a:solidFill>
                  <a:schemeClr val="bg1"/>
                </a:solidFill>
                <a:latin typeface="Algerian" panose="04020705040A02060702" pitchFamily="82" charset="0"/>
              </a:rPr>
              <a:t>WE ARE….</a:t>
            </a:r>
          </a:p>
        </p:txBody>
      </p:sp>
      <p:sp>
        <p:nvSpPr>
          <p:cNvPr id="9" name="Rectangle 8"/>
          <p:cNvSpPr/>
          <p:nvPr/>
        </p:nvSpPr>
        <p:spPr>
          <a:xfrm>
            <a:off x="0" y="6362844"/>
            <a:ext cx="12192000" cy="5299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FFFF00"/>
                </a:solidFill>
              </a:rPr>
              <a:t>Connotations, Symbols, and Irony check up Wednesday November 4</a:t>
            </a:r>
          </a:p>
        </p:txBody>
      </p:sp>
      <p:sp>
        <p:nvSpPr>
          <p:cNvPr id="10" name="TextBox 9"/>
          <p:cNvSpPr txBox="1"/>
          <p:nvPr/>
        </p:nvSpPr>
        <p:spPr>
          <a:xfrm>
            <a:off x="8087591" y="6304609"/>
            <a:ext cx="4104409" cy="646331"/>
          </a:xfrm>
          <a:prstGeom prst="rect">
            <a:avLst/>
          </a:prstGeom>
          <a:noFill/>
        </p:spPr>
        <p:txBody>
          <a:bodyPr wrap="square" rtlCol="0">
            <a:spAutoFit/>
          </a:bodyPr>
          <a:lstStyle/>
          <a:p>
            <a:r>
              <a:rPr lang="en-US" sz="3600" dirty="0">
                <a:solidFill>
                  <a:schemeClr val="bg1"/>
                </a:solidFill>
                <a:latin typeface="Algerian" panose="04020705040A02060702" pitchFamily="82" charset="0"/>
              </a:rPr>
              <a:t>Patriot Strong!</a:t>
            </a:r>
          </a:p>
        </p:txBody>
      </p:sp>
      <p:sp>
        <p:nvSpPr>
          <p:cNvPr id="2" name="Title 1">
            <a:extLst>
              <a:ext uri="{FF2B5EF4-FFF2-40B4-BE49-F238E27FC236}">
                <a16:creationId xmlns:a16="http://schemas.microsoft.com/office/drawing/2014/main" id="{65BDF1B4-4FB7-4ADD-AA50-3D7BBCBC626D}"/>
              </a:ext>
            </a:extLst>
          </p:cNvPr>
          <p:cNvSpPr>
            <a:spLocks noGrp="1"/>
          </p:cNvSpPr>
          <p:nvPr>
            <p:ph type="title"/>
          </p:nvPr>
        </p:nvSpPr>
        <p:spPr>
          <a:xfrm>
            <a:off x="838200" y="575107"/>
            <a:ext cx="10515600" cy="1115581"/>
          </a:xfrm>
        </p:spPr>
        <p:txBody>
          <a:bodyPr>
            <a:normAutofit fontScale="90000"/>
          </a:bodyPr>
          <a:lstStyle/>
          <a:p>
            <a:r>
              <a:rPr lang="en-US" dirty="0"/>
              <a:t>Elements of short stories and Signpost review: “Spotlight” continued</a:t>
            </a:r>
          </a:p>
        </p:txBody>
      </p:sp>
      <p:sp>
        <p:nvSpPr>
          <p:cNvPr id="3" name="Content Placeholder 2">
            <a:extLst>
              <a:ext uri="{FF2B5EF4-FFF2-40B4-BE49-F238E27FC236}">
                <a16:creationId xmlns:a16="http://schemas.microsoft.com/office/drawing/2014/main" id="{4880494E-424E-43B6-93B7-ED8F971C9993}"/>
              </a:ext>
            </a:extLst>
          </p:cNvPr>
          <p:cNvSpPr>
            <a:spLocks noGrp="1"/>
          </p:cNvSpPr>
          <p:nvPr>
            <p:ph idx="1"/>
          </p:nvPr>
        </p:nvSpPr>
        <p:spPr/>
        <p:txBody>
          <a:bodyPr>
            <a:normAutofit/>
          </a:bodyPr>
          <a:lstStyle/>
          <a:p>
            <a:pPr marL="0" indent="0">
              <a:buNone/>
            </a:pPr>
            <a:r>
              <a:rPr lang="en-US" b="1" u="sng" dirty="0"/>
              <a:t>Signposts</a:t>
            </a:r>
          </a:p>
          <a:p>
            <a:pPr marL="0" indent="0">
              <a:buNone/>
            </a:pPr>
            <a:r>
              <a:rPr lang="en-US" dirty="0"/>
              <a:t>Memory Moment: When talking about the importance of a memory moment, it always points to one or more of the following: theme, foreshadowing events to come, or character insight.</a:t>
            </a:r>
          </a:p>
          <a:p>
            <a:r>
              <a:rPr lang="en-US" b="1" dirty="0"/>
              <a:t>Bad Example</a:t>
            </a:r>
            <a:r>
              <a:rPr lang="en-US" dirty="0"/>
              <a:t>: In paragraphs 4 the narrator says, “I see a few friends– people I used to think were friends…” This is an example of a memory moment because the character is remembering something. This is important because it’s important to her.</a:t>
            </a:r>
          </a:p>
          <a:p>
            <a:r>
              <a:rPr lang="en-US" dirty="0"/>
              <a:t>Why is this a bad example?</a:t>
            </a:r>
          </a:p>
        </p:txBody>
      </p:sp>
    </p:spTree>
    <p:extLst>
      <p:ext uri="{BB962C8B-B14F-4D97-AF65-F5344CB8AC3E}">
        <p14:creationId xmlns:p14="http://schemas.microsoft.com/office/powerpoint/2010/main" val="3215381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short stories and Signpost review: “Spotlight”</a:t>
            </a:r>
          </a:p>
        </p:txBody>
      </p:sp>
      <p:sp>
        <p:nvSpPr>
          <p:cNvPr id="3" name="Content Placeholder 2"/>
          <p:cNvSpPr>
            <a:spLocks noGrp="1"/>
          </p:cNvSpPr>
          <p:nvPr>
            <p:ph idx="1"/>
          </p:nvPr>
        </p:nvSpPr>
        <p:spPr/>
        <p:txBody>
          <a:bodyPr>
            <a:normAutofit/>
          </a:bodyPr>
          <a:lstStyle/>
          <a:p>
            <a:pPr marL="0" indent="0">
              <a:buNone/>
            </a:pPr>
            <a:r>
              <a:rPr lang="en-US" u="sng" dirty="0"/>
              <a:t>Signpost:</a:t>
            </a:r>
          </a:p>
          <a:p>
            <a:pPr marL="0" indent="0">
              <a:buNone/>
            </a:pPr>
            <a:r>
              <a:rPr lang="en-US" dirty="0"/>
              <a:t>Memory Moment: </a:t>
            </a:r>
          </a:p>
          <a:p>
            <a:pPr marL="0" indent="0">
              <a:buNone/>
            </a:pPr>
            <a:r>
              <a:rPr lang="en-US" b="1" dirty="0"/>
              <a:t>Good example: </a:t>
            </a:r>
            <a:r>
              <a:rPr lang="en-US" dirty="0"/>
              <a:t>In paragraphs 4 the narrator says, “I see a few friends– people I used to think were friends…” These words are a part of a memory moment in which the protagonist reflects on friends that have now abandoned her. This memory is important because it allows the reader to understand why she may be so scared about being at school on the first day. </a:t>
            </a:r>
          </a:p>
          <a:p>
            <a:pPr marL="0" indent="0">
              <a:buNone/>
            </a:pPr>
            <a:r>
              <a:rPr lang="en-US" dirty="0"/>
              <a:t>Why is this a good example?</a:t>
            </a:r>
          </a:p>
        </p:txBody>
      </p:sp>
      <p:sp>
        <p:nvSpPr>
          <p:cNvPr id="4" name="Rectangle 3"/>
          <p:cNvSpPr/>
          <p:nvPr/>
        </p:nvSpPr>
        <p:spPr>
          <a:xfrm>
            <a:off x="0" y="-69561"/>
            <a:ext cx="12192000" cy="57510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00"/>
                </a:solidFill>
              </a:rPr>
              <a:t>Connotations, Symbols, and Irony check up Wednesday November 4</a:t>
            </a:r>
          </a:p>
        </p:txBody>
      </p:sp>
      <p:sp>
        <p:nvSpPr>
          <p:cNvPr id="6" name="Rectangle 5"/>
          <p:cNvSpPr/>
          <p:nvPr/>
        </p:nvSpPr>
        <p:spPr>
          <a:xfrm>
            <a:off x="0" y="-34780"/>
            <a:ext cx="4572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1734800" y="0"/>
            <a:ext cx="4572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592282" y="0"/>
            <a:ext cx="3979718" cy="646331"/>
          </a:xfrm>
          <a:prstGeom prst="rect">
            <a:avLst/>
          </a:prstGeom>
          <a:noFill/>
        </p:spPr>
        <p:txBody>
          <a:bodyPr wrap="square" rtlCol="0">
            <a:spAutoFit/>
          </a:bodyPr>
          <a:lstStyle/>
          <a:p>
            <a:r>
              <a:rPr lang="en-US" sz="3600" dirty="0">
                <a:solidFill>
                  <a:schemeClr val="bg1"/>
                </a:solidFill>
                <a:latin typeface="Algerian" panose="04020705040A02060702" pitchFamily="82" charset="0"/>
              </a:rPr>
              <a:t>WE ARE….</a:t>
            </a:r>
          </a:p>
        </p:txBody>
      </p:sp>
      <p:sp>
        <p:nvSpPr>
          <p:cNvPr id="9" name="Rectangle 8"/>
          <p:cNvSpPr/>
          <p:nvPr/>
        </p:nvSpPr>
        <p:spPr>
          <a:xfrm>
            <a:off x="0" y="6328064"/>
            <a:ext cx="12192000" cy="52993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FFFF00"/>
                </a:solidFill>
              </a:rPr>
              <a:t>Connotations, Symbols, and Irony check up Wednesday November 4</a:t>
            </a:r>
          </a:p>
        </p:txBody>
      </p:sp>
      <p:sp>
        <p:nvSpPr>
          <p:cNvPr id="10" name="TextBox 9"/>
          <p:cNvSpPr txBox="1"/>
          <p:nvPr/>
        </p:nvSpPr>
        <p:spPr>
          <a:xfrm>
            <a:off x="8087591" y="6304609"/>
            <a:ext cx="4104409" cy="646331"/>
          </a:xfrm>
          <a:prstGeom prst="rect">
            <a:avLst/>
          </a:prstGeom>
          <a:noFill/>
        </p:spPr>
        <p:txBody>
          <a:bodyPr wrap="square" rtlCol="0">
            <a:spAutoFit/>
          </a:bodyPr>
          <a:lstStyle/>
          <a:p>
            <a:r>
              <a:rPr lang="en-US" sz="3600" dirty="0">
                <a:solidFill>
                  <a:schemeClr val="bg1"/>
                </a:solidFill>
                <a:latin typeface="Algerian" panose="04020705040A02060702" pitchFamily="82" charset="0"/>
              </a:rPr>
              <a:t>Patriot Strong!</a:t>
            </a:r>
          </a:p>
        </p:txBody>
      </p:sp>
    </p:spTree>
    <p:extLst>
      <p:ext uri="{BB962C8B-B14F-4D97-AF65-F5344CB8AC3E}">
        <p14:creationId xmlns:p14="http://schemas.microsoft.com/office/powerpoint/2010/main" val="2537352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57200"/>
            <a:ext cx="12192000" cy="970709"/>
          </a:xfrm>
        </p:spPr>
        <p:txBody>
          <a:bodyPr>
            <a:normAutofit/>
          </a:bodyPr>
          <a:lstStyle/>
          <a:p>
            <a:pPr algn="l"/>
            <a:r>
              <a:rPr lang="en-US" sz="3600" dirty="0"/>
              <a:t>Wednesday October 27, 2020 </a:t>
            </a:r>
          </a:p>
        </p:txBody>
      </p:sp>
      <p:sp>
        <p:nvSpPr>
          <p:cNvPr id="3" name="Subtitle 2"/>
          <p:cNvSpPr>
            <a:spLocks noGrp="1"/>
          </p:cNvSpPr>
          <p:nvPr>
            <p:ph type="subTitle" idx="1"/>
          </p:nvPr>
        </p:nvSpPr>
        <p:spPr>
          <a:xfrm>
            <a:off x="0" y="1463443"/>
            <a:ext cx="12192000" cy="4945669"/>
          </a:xfrm>
        </p:spPr>
        <p:txBody>
          <a:bodyPr>
            <a:normAutofit fontScale="92500" lnSpcReduction="10000"/>
          </a:bodyPr>
          <a:lstStyle/>
          <a:p>
            <a:pPr algn="l"/>
            <a:r>
              <a:rPr lang="en-US" sz="2800" dirty="0"/>
              <a:t>Learning  Target(s)</a:t>
            </a:r>
          </a:p>
          <a:p>
            <a:pPr marL="457200" indent="-457200" algn="l">
              <a:buFont typeface="Arial" panose="020B0604020202020204" pitchFamily="34" charset="0"/>
              <a:buChar char="•"/>
            </a:pPr>
            <a:r>
              <a:rPr lang="en-US" sz="2800" dirty="0"/>
              <a:t>Students will be introduced to the 3 types of irony and connotations.</a:t>
            </a:r>
          </a:p>
          <a:p>
            <a:pPr marL="457200" indent="-457200" algn="l">
              <a:buFont typeface="Arial" panose="020B0604020202020204" pitchFamily="34" charset="0"/>
              <a:buChar char="•"/>
            </a:pPr>
            <a:r>
              <a:rPr lang="en-US" sz="2800" dirty="0"/>
              <a:t>Students will take notes on and practice identifying the 3 types of irony and connotations </a:t>
            </a:r>
          </a:p>
          <a:p>
            <a:pPr algn="l"/>
            <a:r>
              <a:rPr lang="en-US" sz="2800" i="1" dirty="0"/>
              <a:t>Activities:</a:t>
            </a:r>
          </a:p>
          <a:p>
            <a:pPr marL="457200" indent="-457200" algn="l">
              <a:buFont typeface="Arial" panose="020B0604020202020204" pitchFamily="34" charset="0"/>
              <a:buChar char="•"/>
            </a:pPr>
            <a:r>
              <a:rPr lang="en-US" sz="2800" dirty="0"/>
              <a:t>Bell Ringer 26 p.7</a:t>
            </a:r>
          </a:p>
          <a:p>
            <a:pPr marL="457200" indent="-457200" algn="l">
              <a:buFont typeface="Arial" panose="020B0604020202020204" pitchFamily="34" charset="0"/>
              <a:buChar char="•"/>
            </a:pPr>
            <a:r>
              <a:rPr lang="en-US" sz="2800" dirty="0"/>
              <a:t>Book Log 18 p.5</a:t>
            </a:r>
          </a:p>
          <a:p>
            <a:pPr marL="457200" indent="-457200" algn="l">
              <a:buFont typeface="Arial" panose="020B0604020202020204" pitchFamily="34" charset="0"/>
              <a:buChar char="•"/>
            </a:pPr>
            <a:r>
              <a:rPr lang="en-US" sz="2800" dirty="0"/>
              <a:t>Irony and connotation notes Ref. page 24</a:t>
            </a:r>
          </a:p>
          <a:p>
            <a:pPr marL="457200" indent="-457200" algn="l">
              <a:buFont typeface="Arial" panose="020B0604020202020204" pitchFamily="34" charset="0"/>
              <a:buChar char="•"/>
            </a:pPr>
            <a:r>
              <a:rPr lang="en-US" sz="2800" dirty="0"/>
              <a:t>Connotations homework worksheet assignment page 9 due Friday when you come to class</a:t>
            </a:r>
          </a:p>
          <a:p>
            <a:pPr marL="457200" indent="-457200" algn="l">
              <a:buFont typeface="Arial" panose="020B0604020202020204" pitchFamily="34" charset="0"/>
              <a:buChar char="•"/>
            </a:pPr>
            <a:r>
              <a:rPr lang="en-US" sz="2800" dirty="0"/>
              <a:t>Irony homework worksheet assignment page 8 due Friday when you come to class</a:t>
            </a:r>
          </a:p>
          <a:p>
            <a:pPr marL="457200" indent="-457200" algn="l">
              <a:buFont typeface="Arial" panose="020B0604020202020204" pitchFamily="34" charset="0"/>
              <a:buChar char="•"/>
            </a:pPr>
            <a:endParaRPr lang="en-US" sz="2800" dirty="0"/>
          </a:p>
          <a:p>
            <a:pPr algn="l"/>
            <a:endParaRPr lang="en-US" sz="2800" dirty="0"/>
          </a:p>
          <a:p>
            <a:pPr marL="342900" indent="-342900" algn="l">
              <a:buFont typeface="Arial" panose="020B0604020202020204" pitchFamily="34" charset="0"/>
              <a:buChar char="•"/>
            </a:pPr>
            <a:endParaRPr lang="en-US" i="1" dirty="0"/>
          </a:p>
        </p:txBody>
      </p:sp>
      <p:sp>
        <p:nvSpPr>
          <p:cNvPr id="4" name="Rectangle 3"/>
          <p:cNvSpPr/>
          <p:nvPr/>
        </p:nvSpPr>
        <p:spPr>
          <a:xfrm>
            <a:off x="0" y="0"/>
            <a:ext cx="12192000" cy="45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00"/>
                </a:solidFill>
              </a:rPr>
              <a:t>Connotations, Symbols, and Irony check up Wednesday November 4</a:t>
            </a:r>
          </a:p>
        </p:txBody>
      </p:sp>
      <p:sp>
        <p:nvSpPr>
          <p:cNvPr id="5" name="Rectangle 4"/>
          <p:cNvSpPr/>
          <p:nvPr/>
        </p:nvSpPr>
        <p:spPr>
          <a:xfrm>
            <a:off x="0" y="6400800"/>
            <a:ext cx="12192000" cy="45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00"/>
                </a:solidFill>
              </a:rPr>
              <a:t>Connotations, Symbols, and Irony check up Wednesday November 4</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1094" y="6365266"/>
            <a:ext cx="1420906" cy="49273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753035" cy="465512"/>
          </a:xfrm>
          <a:prstGeom prst="rect">
            <a:avLst/>
          </a:prstGeom>
          <a:solidFill>
            <a:schemeClr val="bg1">
              <a:alpha val="0"/>
            </a:schemeClr>
          </a:solidFill>
        </p:spPr>
      </p:pic>
    </p:spTree>
    <p:extLst>
      <p:ext uri="{BB962C8B-B14F-4D97-AF65-F5344CB8AC3E}">
        <p14:creationId xmlns:p14="http://schemas.microsoft.com/office/powerpoint/2010/main" val="13940122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5107"/>
            <a:ext cx="10515600" cy="1115581"/>
          </a:xfrm>
        </p:spPr>
        <p:txBody>
          <a:bodyPr>
            <a:normAutofit/>
          </a:bodyPr>
          <a:lstStyle/>
          <a:p>
            <a:r>
              <a:rPr lang="en-US" dirty="0"/>
              <a:t>Bell Ringer: Parts of a Sentence</a:t>
            </a:r>
          </a:p>
        </p:txBody>
      </p:sp>
      <p:sp>
        <p:nvSpPr>
          <p:cNvPr id="3" name="Content Placeholder 2"/>
          <p:cNvSpPr>
            <a:spLocks noGrp="1"/>
          </p:cNvSpPr>
          <p:nvPr>
            <p:ph idx="1"/>
          </p:nvPr>
        </p:nvSpPr>
        <p:spPr>
          <a:xfrm>
            <a:off x="838200" y="1924477"/>
            <a:ext cx="10515600" cy="4351338"/>
          </a:xfrm>
        </p:spPr>
        <p:txBody>
          <a:bodyPr>
            <a:normAutofit fontScale="77500" lnSpcReduction="20000"/>
          </a:bodyPr>
          <a:lstStyle/>
          <a:p>
            <a:pPr marL="514350" indent="-514350">
              <a:lnSpc>
                <a:spcPct val="120000"/>
              </a:lnSpc>
              <a:buFont typeface="Arial" panose="020B0604020202020204" pitchFamily="34" charset="0"/>
              <a:buAutoNum type="arabicPeriod"/>
            </a:pPr>
            <a:r>
              <a:rPr lang="en-US" dirty="0"/>
              <a:t>Directions:  Parts of speech: Directions: Label the parts of speech in the following sentences. Use the following symbols to identify the Parts of speech: Common noun= n, proper noun = N, verbs = v, Pronouns= Pro, Adjectives= Adj, Adverbs= Adv, Prepositions= prep, Coordinating Conjunctions= cc, Subordinate conjunctions=sc, Articles= art </a:t>
            </a:r>
          </a:p>
          <a:p>
            <a:pPr marL="514350" indent="-514350">
              <a:lnSpc>
                <a:spcPct val="200000"/>
              </a:lnSpc>
              <a:buAutoNum type="arabicPeriod"/>
            </a:pPr>
            <a:r>
              <a:rPr lang="en-US" dirty="0"/>
              <a:t>The trendy fashion designer released her new line on Wednesday.</a:t>
            </a:r>
          </a:p>
          <a:p>
            <a:pPr marL="0" indent="0">
              <a:lnSpc>
                <a:spcPct val="100000"/>
              </a:lnSpc>
              <a:buNone/>
            </a:pPr>
            <a:r>
              <a:rPr lang="en-US" dirty="0"/>
              <a:t>Directions: Label each part of the sentence using the following abbreviations: Subject= S for proper nouns and s for regular nouns, Predicate=p, and Object= O for proper nouns and o for regular nouns.</a:t>
            </a:r>
          </a:p>
          <a:p>
            <a:pPr marL="0" indent="0">
              <a:lnSpc>
                <a:spcPct val="200000"/>
              </a:lnSpc>
              <a:buNone/>
            </a:pPr>
            <a:r>
              <a:rPr lang="en-US" dirty="0"/>
              <a:t>2.  The trendy fashion designer released her new line on Wednesday.</a:t>
            </a:r>
            <a:endParaRPr lang="en-US" u="dbl" dirty="0"/>
          </a:p>
          <a:p>
            <a:endParaRPr lang="en-US" dirty="0"/>
          </a:p>
        </p:txBody>
      </p:sp>
      <p:sp>
        <p:nvSpPr>
          <p:cNvPr id="4" name="Rectangle 3"/>
          <p:cNvSpPr/>
          <p:nvPr/>
        </p:nvSpPr>
        <p:spPr>
          <a:xfrm>
            <a:off x="0" y="-169859"/>
            <a:ext cx="12192000" cy="57510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00"/>
                </a:solidFill>
              </a:rPr>
              <a:t>Connotations, Symbols, and Irony check up Wednesday November 4</a:t>
            </a:r>
          </a:p>
        </p:txBody>
      </p:sp>
      <p:sp>
        <p:nvSpPr>
          <p:cNvPr id="6" name="Rectangle 5"/>
          <p:cNvSpPr/>
          <p:nvPr/>
        </p:nvSpPr>
        <p:spPr>
          <a:xfrm>
            <a:off x="0" y="-34780"/>
            <a:ext cx="4572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1734800" y="0"/>
            <a:ext cx="4572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592282" y="0"/>
            <a:ext cx="3979718" cy="646331"/>
          </a:xfrm>
          <a:prstGeom prst="rect">
            <a:avLst/>
          </a:prstGeom>
          <a:noFill/>
        </p:spPr>
        <p:txBody>
          <a:bodyPr wrap="square" rtlCol="0">
            <a:spAutoFit/>
          </a:bodyPr>
          <a:lstStyle/>
          <a:p>
            <a:r>
              <a:rPr lang="en-US" sz="3600" dirty="0">
                <a:solidFill>
                  <a:schemeClr val="bg1"/>
                </a:solidFill>
                <a:latin typeface="Algerian" panose="04020705040A02060702" pitchFamily="82" charset="0"/>
              </a:rPr>
              <a:t>WE ARE….</a:t>
            </a:r>
          </a:p>
        </p:txBody>
      </p:sp>
      <p:sp>
        <p:nvSpPr>
          <p:cNvPr id="9" name="Rectangle 8"/>
          <p:cNvSpPr/>
          <p:nvPr/>
        </p:nvSpPr>
        <p:spPr>
          <a:xfrm>
            <a:off x="0" y="6328064"/>
            <a:ext cx="12192000" cy="52993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FFFF00"/>
                </a:solidFill>
              </a:rPr>
              <a:t>Connotations, Symbols, and Irony check up Wednesday November 4</a:t>
            </a:r>
          </a:p>
        </p:txBody>
      </p:sp>
      <p:sp>
        <p:nvSpPr>
          <p:cNvPr id="10" name="TextBox 9"/>
          <p:cNvSpPr txBox="1"/>
          <p:nvPr/>
        </p:nvSpPr>
        <p:spPr>
          <a:xfrm>
            <a:off x="8087591" y="6304609"/>
            <a:ext cx="4104409" cy="646331"/>
          </a:xfrm>
          <a:prstGeom prst="rect">
            <a:avLst/>
          </a:prstGeom>
          <a:noFill/>
        </p:spPr>
        <p:txBody>
          <a:bodyPr wrap="square" rtlCol="0">
            <a:spAutoFit/>
          </a:bodyPr>
          <a:lstStyle/>
          <a:p>
            <a:r>
              <a:rPr lang="en-US" sz="3600" dirty="0">
                <a:solidFill>
                  <a:schemeClr val="bg1"/>
                </a:solidFill>
                <a:latin typeface="Algerian" panose="04020705040A02060702" pitchFamily="82" charset="0"/>
              </a:rPr>
              <a:t>Patriot Strong!</a:t>
            </a:r>
          </a:p>
        </p:txBody>
      </p:sp>
    </p:spTree>
    <p:extLst>
      <p:ext uri="{BB962C8B-B14F-4D97-AF65-F5344CB8AC3E}">
        <p14:creationId xmlns:p14="http://schemas.microsoft.com/office/powerpoint/2010/main" val="2057019403"/>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93141" y="484095"/>
            <a:ext cx="50292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00B050"/>
                </a:solidFill>
                <a:effectLst/>
                <a:uLnTx/>
                <a:uFillTx/>
                <a:latin typeface="Calibri" panose="020F0502020204030204"/>
                <a:ea typeface="+mn-ea"/>
                <a:cs typeface="+mn-cs"/>
              </a:rPr>
              <a:t>Reading Time</a:t>
            </a:r>
          </a:p>
        </p:txBody>
      </p:sp>
      <p:pic>
        <p:nvPicPr>
          <p:cNvPr id="6" name="Picture 5">
            <a:extLst>
              <a:ext uri="{FF2B5EF4-FFF2-40B4-BE49-F238E27FC236}">
                <a16:creationId xmlns:a16="http://schemas.microsoft.com/office/drawing/2014/main" id="{C1349602-562C-4604-AF46-A600965811AB}"/>
              </a:ext>
            </a:extLst>
          </p:cNvPr>
          <p:cNvPicPr/>
          <p:nvPr/>
        </p:nvPicPr>
        <p:blipFill rotWithShape="1">
          <a:blip r:embed="rId2"/>
          <a:srcRect l="30804" t="35576" r="12746" b="6571"/>
          <a:stretch/>
        </p:blipFill>
        <p:spPr bwMode="auto">
          <a:xfrm>
            <a:off x="3186954" y="1409221"/>
            <a:ext cx="6131858" cy="3741001"/>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1F313347-2F93-47AD-B7FD-C629B2BC153A}"/>
              </a:ext>
            </a:extLst>
          </p:cNvPr>
          <p:cNvSpPr txBox="1"/>
          <p:nvPr/>
        </p:nvSpPr>
        <p:spPr>
          <a:xfrm>
            <a:off x="3581400" y="5419394"/>
            <a:ext cx="5416826" cy="1200329"/>
          </a:xfrm>
          <a:prstGeom prst="rect">
            <a:avLst/>
          </a:prstGeom>
          <a:noFill/>
        </p:spPr>
        <p:txBody>
          <a:bodyPr wrap="square" rtlCol="0">
            <a:spAutoFit/>
          </a:bodyPr>
          <a:lstStyle/>
          <a:p>
            <a:pPr algn="ctr"/>
            <a:r>
              <a:rPr lang="en-US" sz="2400" b="1" dirty="0">
                <a:ln w="22225">
                  <a:solidFill>
                    <a:schemeClr val="accent1"/>
                  </a:solidFill>
                  <a:prstDash val="solid"/>
                </a:ln>
                <a:solidFill>
                  <a:srgbClr val="00B050"/>
                </a:solidFill>
              </a:rPr>
              <a:t>You may go to the library if you need to check out a book or return a book at this time.</a:t>
            </a:r>
          </a:p>
        </p:txBody>
      </p:sp>
      <p:sp>
        <p:nvSpPr>
          <p:cNvPr id="8" name="TextBox 7">
            <a:extLst>
              <a:ext uri="{FF2B5EF4-FFF2-40B4-BE49-F238E27FC236}">
                <a16:creationId xmlns:a16="http://schemas.microsoft.com/office/drawing/2014/main" id="{D3959321-1E10-4F05-8FB2-251B85440FF1}"/>
              </a:ext>
            </a:extLst>
          </p:cNvPr>
          <p:cNvSpPr txBox="1"/>
          <p:nvPr/>
        </p:nvSpPr>
        <p:spPr>
          <a:xfrm>
            <a:off x="331304" y="1046922"/>
            <a:ext cx="1954696" cy="1200329"/>
          </a:xfrm>
          <a:prstGeom prst="rect">
            <a:avLst/>
          </a:prstGeom>
          <a:noFill/>
        </p:spPr>
        <p:txBody>
          <a:bodyPr wrap="square" rtlCol="0">
            <a:spAutoFit/>
          </a:bodyPr>
          <a:lstStyle/>
          <a:p>
            <a:r>
              <a:rPr lang="en-US" dirty="0"/>
              <a:t>Don’t forget to log your progress in your book log section.</a:t>
            </a:r>
          </a:p>
        </p:txBody>
      </p:sp>
    </p:spTree>
    <p:extLst>
      <p:ext uri="{BB962C8B-B14F-4D97-AF65-F5344CB8AC3E}">
        <p14:creationId xmlns:p14="http://schemas.microsoft.com/office/powerpoint/2010/main" val="1138418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4781"/>
            <a:ext cx="12192000" cy="57510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0"/>
            <a:ext cx="457200"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1734800" y="0"/>
            <a:ext cx="457200"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592282" y="0"/>
            <a:ext cx="3979718" cy="646331"/>
          </a:xfrm>
          <a:prstGeom prst="rect">
            <a:avLst/>
          </a:prstGeom>
          <a:noFill/>
        </p:spPr>
        <p:txBody>
          <a:bodyPr wrap="square" rtlCol="0">
            <a:spAutoFit/>
          </a:bodyPr>
          <a:lstStyle/>
          <a:p>
            <a:r>
              <a:rPr lang="en-US" sz="3600" dirty="0">
                <a:solidFill>
                  <a:schemeClr val="bg1"/>
                </a:solidFill>
                <a:latin typeface="Algerian" panose="04020705040A02060702" pitchFamily="82" charset="0"/>
              </a:rPr>
              <a:t>WE ARE….</a:t>
            </a:r>
          </a:p>
        </p:txBody>
      </p:sp>
      <p:sp>
        <p:nvSpPr>
          <p:cNvPr id="9" name="Rectangle 8"/>
          <p:cNvSpPr/>
          <p:nvPr/>
        </p:nvSpPr>
        <p:spPr>
          <a:xfrm>
            <a:off x="0" y="6362844"/>
            <a:ext cx="12192000" cy="5299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8087591" y="6304609"/>
            <a:ext cx="4104409" cy="646331"/>
          </a:xfrm>
          <a:prstGeom prst="rect">
            <a:avLst/>
          </a:prstGeom>
          <a:noFill/>
        </p:spPr>
        <p:txBody>
          <a:bodyPr wrap="square" rtlCol="0">
            <a:spAutoFit/>
          </a:bodyPr>
          <a:lstStyle/>
          <a:p>
            <a:r>
              <a:rPr lang="en-US" sz="3600" dirty="0">
                <a:solidFill>
                  <a:schemeClr val="bg1"/>
                </a:solidFill>
                <a:latin typeface="Algerian" panose="04020705040A02060702" pitchFamily="82" charset="0"/>
              </a:rPr>
              <a:t>Patriot Strong!</a:t>
            </a:r>
          </a:p>
        </p:txBody>
      </p:sp>
      <p:sp>
        <p:nvSpPr>
          <p:cNvPr id="2" name="Title 1">
            <a:extLst>
              <a:ext uri="{FF2B5EF4-FFF2-40B4-BE49-F238E27FC236}">
                <a16:creationId xmlns:a16="http://schemas.microsoft.com/office/drawing/2014/main" id="{65BDF1B4-4FB7-4ADD-AA50-3D7BBCBC626D}"/>
              </a:ext>
            </a:extLst>
          </p:cNvPr>
          <p:cNvSpPr>
            <a:spLocks noGrp="1"/>
          </p:cNvSpPr>
          <p:nvPr>
            <p:ph type="title"/>
          </p:nvPr>
        </p:nvSpPr>
        <p:spPr/>
        <p:txBody>
          <a:bodyPr/>
          <a:lstStyle/>
          <a:p>
            <a:r>
              <a:rPr lang="en-US" dirty="0"/>
              <a:t>Bell Ringer Answers</a:t>
            </a:r>
          </a:p>
        </p:txBody>
      </p:sp>
      <p:sp>
        <p:nvSpPr>
          <p:cNvPr id="3" name="Content Placeholder 2">
            <a:extLst>
              <a:ext uri="{FF2B5EF4-FFF2-40B4-BE49-F238E27FC236}">
                <a16:creationId xmlns:a16="http://schemas.microsoft.com/office/drawing/2014/main" id="{4880494E-424E-43B6-93B7-ED8F971C9993}"/>
              </a:ext>
            </a:extLst>
          </p:cNvPr>
          <p:cNvSpPr>
            <a:spLocks noGrp="1"/>
          </p:cNvSpPr>
          <p:nvPr>
            <p:ph idx="1"/>
          </p:nvPr>
        </p:nvSpPr>
        <p:spPr/>
        <p:txBody>
          <a:bodyPr>
            <a:normAutofit/>
          </a:bodyPr>
          <a:lstStyle/>
          <a:p>
            <a:pPr marL="0" indent="0">
              <a:lnSpc>
                <a:spcPct val="200000"/>
              </a:lnSpc>
              <a:buNone/>
            </a:pPr>
            <a:endParaRPr lang="en-US" dirty="0"/>
          </a:p>
          <a:p>
            <a:pPr marL="514350" indent="-514350">
              <a:lnSpc>
                <a:spcPct val="200000"/>
              </a:lnSpc>
              <a:buAutoNum type="arabicPeriod"/>
            </a:pPr>
            <a:r>
              <a:rPr lang="en-US" dirty="0"/>
              <a:t>The trendy fashion designer released her new line on Wednesday.</a:t>
            </a:r>
          </a:p>
          <a:p>
            <a:pPr marL="0" indent="0">
              <a:lnSpc>
                <a:spcPct val="200000"/>
              </a:lnSpc>
              <a:buNone/>
            </a:pPr>
            <a:r>
              <a:rPr lang="en-US" dirty="0"/>
              <a:t>2.  </a:t>
            </a:r>
            <a:r>
              <a:rPr lang="en-US" u="sng" dirty="0"/>
              <a:t>The trendy fashion designer </a:t>
            </a:r>
            <a:r>
              <a:rPr lang="en-US" u="dbl" dirty="0"/>
              <a:t>released her new line</a:t>
            </a:r>
            <a:r>
              <a:rPr lang="en-US" dirty="0"/>
              <a:t> on Wednesday.</a:t>
            </a:r>
            <a:endParaRPr lang="en-US" u="dbl" dirty="0"/>
          </a:p>
          <a:p>
            <a:pPr marL="0" indent="0">
              <a:lnSpc>
                <a:spcPct val="200000"/>
              </a:lnSpc>
              <a:buNone/>
            </a:pPr>
            <a:endParaRPr lang="en-US" u="dbl" dirty="0"/>
          </a:p>
          <a:p>
            <a:endParaRPr lang="en-US" dirty="0"/>
          </a:p>
        </p:txBody>
      </p:sp>
      <p:sp>
        <p:nvSpPr>
          <p:cNvPr id="32" name="TextBox 31">
            <a:extLst>
              <a:ext uri="{FF2B5EF4-FFF2-40B4-BE49-F238E27FC236}">
                <a16:creationId xmlns:a16="http://schemas.microsoft.com/office/drawing/2014/main" id="{A4A63656-FB91-4D3A-B33E-C96706F50648}"/>
              </a:ext>
            </a:extLst>
          </p:cNvPr>
          <p:cNvSpPr txBox="1"/>
          <p:nvPr/>
        </p:nvSpPr>
        <p:spPr>
          <a:xfrm>
            <a:off x="4572000" y="3816628"/>
            <a:ext cx="609600" cy="369332"/>
          </a:xfrm>
          <a:prstGeom prst="rect">
            <a:avLst/>
          </a:prstGeom>
          <a:noFill/>
        </p:spPr>
        <p:txBody>
          <a:bodyPr wrap="square" rtlCol="0">
            <a:spAutoFit/>
          </a:bodyPr>
          <a:lstStyle/>
          <a:p>
            <a:r>
              <a:rPr lang="en-US" dirty="0">
                <a:solidFill>
                  <a:srgbClr val="00B050"/>
                </a:solidFill>
              </a:rPr>
              <a:t>s</a:t>
            </a:r>
          </a:p>
        </p:txBody>
      </p:sp>
      <p:sp>
        <p:nvSpPr>
          <p:cNvPr id="33" name="TextBox 32">
            <a:extLst>
              <a:ext uri="{FF2B5EF4-FFF2-40B4-BE49-F238E27FC236}">
                <a16:creationId xmlns:a16="http://schemas.microsoft.com/office/drawing/2014/main" id="{772FB860-B4F1-4DF5-94CF-B5B5C0FBB588}"/>
              </a:ext>
            </a:extLst>
          </p:cNvPr>
          <p:cNvSpPr txBox="1"/>
          <p:nvPr/>
        </p:nvSpPr>
        <p:spPr>
          <a:xfrm>
            <a:off x="8219209" y="3812983"/>
            <a:ext cx="609600" cy="369332"/>
          </a:xfrm>
          <a:prstGeom prst="rect">
            <a:avLst/>
          </a:prstGeom>
          <a:noFill/>
        </p:spPr>
        <p:txBody>
          <a:bodyPr wrap="square" rtlCol="0">
            <a:spAutoFit/>
          </a:bodyPr>
          <a:lstStyle/>
          <a:p>
            <a:r>
              <a:rPr lang="en-US" dirty="0">
                <a:solidFill>
                  <a:schemeClr val="accent1"/>
                </a:solidFill>
              </a:rPr>
              <a:t>o</a:t>
            </a:r>
          </a:p>
        </p:txBody>
      </p:sp>
      <p:sp>
        <p:nvSpPr>
          <p:cNvPr id="34" name="TextBox 33">
            <a:extLst>
              <a:ext uri="{FF2B5EF4-FFF2-40B4-BE49-F238E27FC236}">
                <a16:creationId xmlns:a16="http://schemas.microsoft.com/office/drawing/2014/main" id="{FFBF37FB-2615-4549-BD40-F7D621290941}"/>
              </a:ext>
            </a:extLst>
          </p:cNvPr>
          <p:cNvSpPr txBox="1"/>
          <p:nvPr/>
        </p:nvSpPr>
        <p:spPr>
          <a:xfrm>
            <a:off x="9834995" y="3822592"/>
            <a:ext cx="609600" cy="369332"/>
          </a:xfrm>
          <a:prstGeom prst="rect">
            <a:avLst/>
          </a:prstGeom>
          <a:noFill/>
        </p:spPr>
        <p:txBody>
          <a:bodyPr wrap="square" rtlCol="0">
            <a:spAutoFit/>
          </a:bodyPr>
          <a:lstStyle/>
          <a:p>
            <a:r>
              <a:rPr lang="en-US" dirty="0">
                <a:solidFill>
                  <a:schemeClr val="accent1"/>
                </a:solidFill>
              </a:rPr>
              <a:t>O</a:t>
            </a:r>
          </a:p>
        </p:txBody>
      </p:sp>
      <p:sp>
        <p:nvSpPr>
          <p:cNvPr id="35" name="TextBox 34">
            <a:extLst>
              <a:ext uri="{FF2B5EF4-FFF2-40B4-BE49-F238E27FC236}">
                <a16:creationId xmlns:a16="http://schemas.microsoft.com/office/drawing/2014/main" id="{CECD7669-8523-4FC7-A8E3-1601B2AD6712}"/>
              </a:ext>
            </a:extLst>
          </p:cNvPr>
          <p:cNvSpPr txBox="1"/>
          <p:nvPr/>
        </p:nvSpPr>
        <p:spPr>
          <a:xfrm>
            <a:off x="5882986" y="3842100"/>
            <a:ext cx="609600" cy="369332"/>
          </a:xfrm>
          <a:prstGeom prst="rect">
            <a:avLst/>
          </a:prstGeom>
          <a:noFill/>
        </p:spPr>
        <p:txBody>
          <a:bodyPr wrap="square" rtlCol="0">
            <a:spAutoFit/>
          </a:bodyPr>
          <a:lstStyle/>
          <a:p>
            <a:r>
              <a:rPr lang="en-US" dirty="0">
                <a:solidFill>
                  <a:srgbClr val="FF0000"/>
                </a:solidFill>
              </a:rPr>
              <a:t>p</a:t>
            </a:r>
          </a:p>
        </p:txBody>
      </p:sp>
      <p:sp>
        <p:nvSpPr>
          <p:cNvPr id="36" name="TextBox 35">
            <a:extLst>
              <a:ext uri="{FF2B5EF4-FFF2-40B4-BE49-F238E27FC236}">
                <a16:creationId xmlns:a16="http://schemas.microsoft.com/office/drawing/2014/main" id="{93270060-F0C5-4E08-BCBE-9BE357457D9C}"/>
              </a:ext>
            </a:extLst>
          </p:cNvPr>
          <p:cNvSpPr txBox="1"/>
          <p:nvPr/>
        </p:nvSpPr>
        <p:spPr>
          <a:xfrm>
            <a:off x="1509017" y="2824958"/>
            <a:ext cx="492088" cy="369332"/>
          </a:xfrm>
          <a:prstGeom prst="rect">
            <a:avLst/>
          </a:prstGeom>
          <a:noFill/>
        </p:spPr>
        <p:txBody>
          <a:bodyPr wrap="square" rtlCol="0">
            <a:spAutoFit/>
          </a:bodyPr>
          <a:lstStyle/>
          <a:p>
            <a:r>
              <a:rPr lang="en-US" dirty="0">
                <a:solidFill>
                  <a:srgbClr val="CB057B"/>
                </a:solidFill>
              </a:rPr>
              <a:t>art</a:t>
            </a:r>
          </a:p>
        </p:txBody>
      </p:sp>
      <p:sp>
        <p:nvSpPr>
          <p:cNvPr id="37" name="TextBox 36">
            <a:extLst>
              <a:ext uri="{FF2B5EF4-FFF2-40B4-BE49-F238E27FC236}">
                <a16:creationId xmlns:a16="http://schemas.microsoft.com/office/drawing/2014/main" id="{D371EC80-E84E-4439-8053-C6035DCB8012}"/>
              </a:ext>
            </a:extLst>
          </p:cNvPr>
          <p:cNvSpPr txBox="1"/>
          <p:nvPr/>
        </p:nvSpPr>
        <p:spPr>
          <a:xfrm>
            <a:off x="6018452" y="2824958"/>
            <a:ext cx="338667" cy="369332"/>
          </a:xfrm>
          <a:prstGeom prst="rect">
            <a:avLst/>
          </a:prstGeom>
          <a:noFill/>
        </p:spPr>
        <p:txBody>
          <a:bodyPr wrap="square" rtlCol="0">
            <a:spAutoFit/>
          </a:bodyPr>
          <a:lstStyle/>
          <a:p>
            <a:r>
              <a:rPr lang="en-US" dirty="0">
                <a:solidFill>
                  <a:schemeClr val="accent4">
                    <a:lumMod val="50000"/>
                  </a:schemeClr>
                </a:solidFill>
              </a:rPr>
              <a:t>v</a:t>
            </a:r>
          </a:p>
        </p:txBody>
      </p:sp>
      <p:sp>
        <p:nvSpPr>
          <p:cNvPr id="38" name="TextBox 37">
            <a:extLst>
              <a:ext uri="{FF2B5EF4-FFF2-40B4-BE49-F238E27FC236}">
                <a16:creationId xmlns:a16="http://schemas.microsoft.com/office/drawing/2014/main" id="{0BF84A03-070B-4764-B19C-E8A402DB9657}"/>
              </a:ext>
            </a:extLst>
          </p:cNvPr>
          <p:cNvSpPr txBox="1"/>
          <p:nvPr/>
        </p:nvSpPr>
        <p:spPr>
          <a:xfrm>
            <a:off x="8643296" y="2824958"/>
            <a:ext cx="677334" cy="369332"/>
          </a:xfrm>
          <a:prstGeom prst="rect">
            <a:avLst/>
          </a:prstGeom>
          <a:noFill/>
        </p:spPr>
        <p:txBody>
          <a:bodyPr wrap="square" rtlCol="0">
            <a:spAutoFit/>
          </a:bodyPr>
          <a:lstStyle/>
          <a:p>
            <a:r>
              <a:rPr lang="en-US" dirty="0">
                <a:solidFill>
                  <a:srgbClr val="7030A0"/>
                </a:solidFill>
              </a:rPr>
              <a:t>prep</a:t>
            </a:r>
          </a:p>
        </p:txBody>
      </p:sp>
      <p:sp>
        <p:nvSpPr>
          <p:cNvPr id="39" name="TextBox 38">
            <a:extLst>
              <a:ext uri="{FF2B5EF4-FFF2-40B4-BE49-F238E27FC236}">
                <a16:creationId xmlns:a16="http://schemas.microsoft.com/office/drawing/2014/main" id="{490191AF-BB0F-48A2-991E-D7319EC8B03B}"/>
              </a:ext>
            </a:extLst>
          </p:cNvPr>
          <p:cNvSpPr txBox="1"/>
          <p:nvPr/>
        </p:nvSpPr>
        <p:spPr>
          <a:xfrm>
            <a:off x="4719204" y="2824958"/>
            <a:ext cx="315191" cy="369332"/>
          </a:xfrm>
          <a:prstGeom prst="rect">
            <a:avLst/>
          </a:prstGeom>
          <a:noFill/>
        </p:spPr>
        <p:txBody>
          <a:bodyPr wrap="square" rtlCol="0">
            <a:spAutoFit/>
          </a:bodyPr>
          <a:lstStyle/>
          <a:p>
            <a:r>
              <a:rPr lang="en-US" dirty="0">
                <a:solidFill>
                  <a:srgbClr val="FF0000"/>
                </a:solidFill>
              </a:rPr>
              <a:t>n</a:t>
            </a:r>
          </a:p>
        </p:txBody>
      </p:sp>
      <p:sp>
        <p:nvSpPr>
          <p:cNvPr id="40" name="TextBox 39">
            <a:extLst>
              <a:ext uri="{FF2B5EF4-FFF2-40B4-BE49-F238E27FC236}">
                <a16:creationId xmlns:a16="http://schemas.microsoft.com/office/drawing/2014/main" id="{D7095951-A662-4CBD-A01F-BD574C01560D}"/>
              </a:ext>
            </a:extLst>
          </p:cNvPr>
          <p:cNvSpPr txBox="1"/>
          <p:nvPr/>
        </p:nvSpPr>
        <p:spPr>
          <a:xfrm>
            <a:off x="8137605" y="2839352"/>
            <a:ext cx="315191" cy="369332"/>
          </a:xfrm>
          <a:prstGeom prst="rect">
            <a:avLst/>
          </a:prstGeom>
          <a:noFill/>
        </p:spPr>
        <p:txBody>
          <a:bodyPr wrap="square" rtlCol="0">
            <a:spAutoFit/>
          </a:bodyPr>
          <a:lstStyle/>
          <a:p>
            <a:r>
              <a:rPr lang="en-US" dirty="0">
                <a:solidFill>
                  <a:srgbClr val="FF0000"/>
                </a:solidFill>
              </a:rPr>
              <a:t>n</a:t>
            </a:r>
          </a:p>
        </p:txBody>
      </p:sp>
      <p:sp>
        <p:nvSpPr>
          <p:cNvPr id="41" name="TextBox 40">
            <a:extLst>
              <a:ext uri="{FF2B5EF4-FFF2-40B4-BE49-F238E27FC236}">
                <a16:creationId xmlns:a16="http://schemas.microsoft.com/office/drawing/2014/main" id="{CB8A30FA-FDE6-4BFD-B23A-69A1E29D14CB}"/>
              </a:ext>
            </a:extLst>
          </p:cNvPr>
          <p:cNvSpPr txBox="1"/>
          <p:nvPr/>
        </p:nvSpPr>
        <p:spPr>
          <a:xfrm>
            <a:off x="9846732" y="2824958"/>
            <a:ext cx="315191" cy="369332"/>
          </a:xfrm>
          <a:prstGeom prst="rect">
            <a:avLst/>
          </a:prstGeom>
          <a:noFill/>
        </p:spPr>
        <p:txBody>
          <a:bodyPr wrap="square" rtlCol="0">
            <a:spAutoFit/>
          </a:bodyPr>
          <a:lstStyle/>
          <a:p>
            <a:r>
              <a:rPr lang="en-US" dirty="0">
                <a:solidFill>
                  <a:srgbClr val="FF0000"/>
                </a:solidFill>
              </a:rPr>
              <a:t>N</a:t>
            </a:r>
          </a:p>
        </p:txBody>
      </p:sp>
      <p:sp>
        <p:nvSpPr>
          <p:cNvPr id="42" name="TextBox 41">
            <a:extLst>
              <a:ext uri="{FF2B5EF4-FFF2-40B4-BE49-F238E27FC236}">
                <a16:creationId xmlns:a16="http://schemas.microsoft.com/office/drawing/2014/main" id="{9757E971-5BFC-4B50-898C-11D705858A01}"/>
              </a:ext>
            </a:extLst>
          </p:cNvPr>
          <p:cNvSpPr txBox="1"/>
          <p:nvPr/>
        </p:nvSpPr>
        <p:spPr>
          <a:xfrm>
            <a:off x="6908695" y="2839352"/>
            <a:ext cx="677334" cy="369332"/>
          </a:xfrm>
          <a:prstGeom prst="rect">
            <a:avLst/>
          </a:prstGeom>
          <a:noFill/>
        </p:spPr>
        <p:txBody>
          <a:bodyPr wrap="square" rtlCol="0">
            <a:spAutoFit/>
          </a:bodyPr>
          <a:lstStyle/>
          <a:p>
            <a:r>
              <a:rPr lang="en-US" dirty="0">
                <a:solidFill>
                  <a:srgbClr val="00B0F0"/>
                </a:solidFill>
              </a:rPr>
              <a:t>Pro</a:t>
            </a:r>
          </a:p>
        </p:txBody>
      </p:sp>
      <p:sp>
        <p:nvSpPr>
          <p:cNvPr id="43" name="TextBox 42">
            <a:extLst>
              <a:ext uri="{FF2B5EF4-FFF2-40B4-BE49-F238E27FC236}">
                <a16:creationId xmlns:a16="http://schemas.microsoft.com/office/drawing/2014/main" id="{461762A6-4525-4E4A-B650-8E86B28371D0}"/>
              </a:ext>
            </a:extLst>
          </p:cNvPr>
          <p:cNvSpPr txBox="1"/>
          <p:nvPr/>
        </p:nvSpPr>
        <p:spPr>
          <a:xfrm>
            <a:off x="2298681" y="2823063"/>
            <a:ext cx="508000" cy="369332"/>
          </a:xfrm>
          <a:prstGeom prst="rect">
            <a:avLst/>
          </a:prstGeom>
          <a:noFill/>
        </p:spPr>
        <p:txBody>
          <a:bodyPr wrap="square" rtlCol="0">
            <a:spAutoFit/>
          </a:bodyPr>
          <a:lstStyle/>
          <a:p>
            <a:r>
              <a:rPr lang="en-US" dirty="0">
                <a:solidFill>
                  <a:srgbClr val="00B050"/>
                </a:solidFill>
              </a:rPr>
              <a:t>adj</a:t>
            </a:r>
          </a:p>
        </p:txBody>
      </p:sp>
      <p:sp>
        <p:nvSpPr>
          <p:cNvPr id="44" name="TextBox 43">
            <a:extLst>
              <a:ext uri="{FF2B5EF4-FFF2-40B4-BE49-F238E27FC236}">
                <a16:creationId xmlns:a16="http://schemas.microsoft.com/office/drawing/2014/main" id="{614AB489-142C-4842-8AD0-34BA831FCC18}"/>
              </a:ext>
            </a:extLst>
          </p:cNvPr>
          <p:cNvSpPr txBox="1"/>
          <p:nvPr/>
        </p:nvSpPr>
        <p:spPr>
          <a:xfrm>
            <a:off x="3310657" y="2823063"/>
            <a:ext cx="508000" cy="369332"/>
          </a:xfrm>
          <a:prstGeom prst="rect">
            <a:avLst/>
          </a:prstGeom>
          <a:noFill/>
        </p:spPr>
        <p:txBody>
          <a:bodyPr wrap="square" rtlCol="0">
            <a:spAutoFit/>
          </a:bodyPr>
          <a:lstStyle/>
          <a:p>
            <a:r>
              <a:rPr lang="en-US" dirty="0">
                <a:solidFill>
                  <a:srgbClr val="00B050"/>
                </a:solidFill>
              </a:rPr>
              <a:t>adj</a:t>
            </a:r>
          </a:p>
        </p:txBody>
      </p:sp>
      <p:sp>
        <p:nvSpPr>
          <p:cNvPr id="45" name="TextBox 44">
            <a:extLst>
              <a:ext uri="{FF2B5EF4-FFF2-40B4-BE49-F238E27FC236}">
                <a16:creationId xmlns:a16="http://schemas.microsoft.com/office/drawing/2014/main" id="{D5BF206F-1BEF-483D-95A7-4EE6E0FE935D}"/>
              </a:ext>
            </a:extLst>
          </p:cNvPr>
          <p:cNvSpPr txBox="1"/>
          <p:nvPr/>
        </p:nvSpPr>
        <p:spPr>
          <a:xfrm>
            <a:off x="7465866" y="2839352"/>
            <a:ext cx="508000" cy="369332"/>
          </a:xfrm>
          <a:prstGeom prst="rect">
            <a:avLst/>
          </a:prstGeom>
          <a:noFill/>
        </p:spPr>
        <p:txBody>
          <a:bodyPr wrap="square" rtlCol="0">
            <a:spAutoFit/>
          </a:bodyPr>
          <a:lstStyle/>
          <a:p>
            <a:r>
              <a:rPr lang="en-US" dirty="0">
                <a:solidFill>
                  <a:srgbClr val="00B050"/>
                </a:solidFill>
              </a:rPr>
              <a:t>adj</a:t>
            </a:r>
          </a:p>
        </p:txBody>
      </p:sp>
    </p:spTree>
    <p:extLst>
      <p:ext uri="{BB962C8B-B14F-4D97-AF65-F5344CB8AC3E}">
        <p14:creationId xmlns:p14="http://schemas.microsoft.com/office/powerpoint/2010/main" val="11996190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Content Placeholder 3">
            <a:extLst>
              <a:ext uri="{FF2B5EF4-FFF2-40B4-BE49-F238E27FC236}">
                <a16:creationId xmlns:a16="http://schemas.microsoft.com/office/drawing/2014/main" id="{9FB9C55F-B8EC-463B-8619-AD77C5C04A02}"/>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676401" y="152401"/>
            <a:ext cx="8721725" cy="7523163"/>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83F2188B-F951-4EA1-9C47-0149899DCE9E}"/>
              </a:ext>
            </a:extLst>
          </p:cNvPr>
          <p:cNvSpPr>
            <a:spLocks noGrp="1"/>
          </p:cNvSpPr>
          <p:nvPr>
            <p:ph type="title"/>
          </p:nvPr>
        </p:nvSpPr>
        <p:spPr/>
        <p:txBody>
          <a:bodyPr/>
          <a:lstStyle/>
          <a:p>
            <a:r>
              <a:rPr lang="en-US" altLang="en-US" dirty="0"/>
              <a:t>An escalator leading to a fitness center.</a:t>
            </a:r>
          </a:p>
        </p:txBody>
      </p:sp>
      <p:pic>
        <p:nvPicPr>
          <p:cNvPr id="6147" name="Content Placeholder 3">
            <a:extLst>
              <a:ext uri="{FF2B5EF4-FFF2-40B4-BE49-F238E27FC236}">
                <a16:creationId xmlns:a16="http://schemas.microsoft.com/office/drawing/2014/main" id="{7EE879C5-DED9-4E4B-A824-644C75A700A5}"/>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722564" y="1600201"/>
            <a:ext cx="6746875" cy="4525963"/>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3CE7DE2C-D03A-4853-9010-D4ADB4E0212E}"/>
              </a:ext>
            </a:extLst>
          </p:cNvPr>
          <p:cNvSpPr>
            <a:spLocks noGrp="1"/>
          </p:cNvSpPr>
          <p:nvPr>
            <p:ph type="title"/>
          </p:nvPr>
        </p:nvSpPr>
        <p:spPr/>
        <p:txBody>
          <a:bodyPr/>
          <a:lstStyle/>
          <a:p>
            <a:r>
              <a:rPr lang="en-US" altLang="en-US" dirty="0"/>
              <a:t>A wrecked car belonging to an "easy" driving school.</a:t>
            </a:r>
          </a:p>
        </p:txBody>
      </p:sp>
      <p:pic>
        <p:nvPicPr>
          <p:cNvPr id="8195" name="Content Placeholder 3">
            <a:extLst>
              <a:ext uri="{FF2B5EF4-FFF2-40B4-BE49-F238E27FC236}">
                <a16:creationId xmlns:a16="http://schemas.microsoft.com/office/drawing/2014/main" id="{C8958711-641C-468E-9F6B-8308ACA48558}"/>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514600" y="1690688"/>
            <a:ext cx="7137400" cy="4329112"/>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CC4A9-8877-43FD-8E97-72FBA6461183}"/>
              </a:ext>
            </a:extLst>
          </p:cNvPr>
          <p:cNvSpPr>
            <a:spLocks noGrp="1"/>
          </p:cNvSpPr>
          <p:nvPr>
            <p:ph type="title"/>
          </p:nvPr>
        </p:nvSpPr>
        <p:spPr>
          <a:xfrm>
            <a:off x="1981200" y="990600"/>
            <a:ext cx="8229600" cy="1828800"/>
          </a:xfrm>
        </p:spPr>
        <p:txBody>
          <a:bodyPr>
            <a:normAutofit fontScale="90000"/>
          </a:bodyPr>
          <a:lstStyle/>
          <a:p>
            <a:r>
              <a:rPr lang="en-US" altLang="en-US" dirty="0"/>
              <a:t>We know that the IRS is not a subscription and will not leave Snoopy alone, but he does     </a:t>
            </a:r>
            <a:br>
              <a:rPr lang="en-US" altLang="en-US" dirty="0"/>
            </a:br>
            <a:r>
              <a:rPr lang="en-US" altLang="en-US" dirty="0"/>
              <a:t>        not.</a:t>
            </a:r>
            <a:br>
              <a:rPr lang="en-US" altLang="en-US" dirty="0"/>
            </a:br>
            <a:endParaRPr lang="en-US" altLang="en-US" dirty="0"/>
          </a:p>
        </p:txBody>
      </p:sp>
      <p:pic>
        <p:nvPicPr>
          <p:cNvPr id="10243" name="Content Placeholder 3">
            <a:extLst>
              <a:ext uri="{FF2B5EF4-FFF2-40B4-BE49-F238E27FC236}">
                <a16:creationId xmlns:a16="http://schemas.microsoft.com/office/drawing/2014/main" id="{AAF0F0A5-DA73-4425-9FF8-1BDC8599150A}"/>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133600" y="3352800"/>
            <a:ext cx="8248650" cy="2528888"/>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Content Placeholder 5">
            <a:extLst>
              <a:ext uri="{FF2B5EF4-FFF2-40B4-BE49-F238E27FC236}">
                <a16:creationId xmlns:a16="http://schemas.microsoft.com/office/drawing/2014/main" id="{BC2C684E-168B-4AB6-9C05-B8243AB7EEEE}"/>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828800" y="228601"/>
            <a:ext cx="8610600" cy="7350125"/>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Content Placeholder 3">
            <a:extLst>
              <a:ext uri="{FF2B5EF4-FFF2-40B4-BE49-F238E27FC236}">
                <a16:creationId xmlns:a16="http://schemas.microsoft.com/office/drawing/2014/main" id="{682CCEBB-28B4-4FCD-855B-184FB5ED8F58}"/>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905000" y="228600"/>
            <a:ext cx="8388350" cy="5715000"/>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Content Placeholder 3">
            <a:extLst>
              <a:ext uri="{FF2B5EF4-FFF2-40B4-BE49-F238E27FC236}">
                <a16:creationId xmlns:a16="http://schemas.microsoft.com/office/drawing/2014/main" id="{3AF0350B-9AD3-4187-AF4A-F767D9139D57}"/>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133600" y="996951"/>
            <a:ext cx="7467600" cy="5402263"/>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Content Placeholder 3">
            <a:extLst>
              <a:ext uri="{FF2B5EF4-FFF2-40B4-BE49-F238E27FC236}">
                <a16:creationId xmlns:a16="http://schemas.microsoft.com/office/drawing/2014/main" id="{A32A3485-ED15-4CF1-8D18-E227DFB89AE7}"/>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819400" y="-609600"/>
            <a:ext cx="6934200" cy="7567613"/>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Content Placeholder 3">
            <a:extLst>
              <a:ext uri="{FF2B5EF4-FFF2-40B4-BE49-F238E27FC236}">
                <a16:creationId xmlns:a16="http://schemas.microsoft.com/office/drawing/2014/main" id="{319F3DEF-1935-47FE-911C-C47B4ABDE7C9}"/>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727200" y="533400"/>
            <a:ext cx="7721600" cy="57912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5107"/>
            <a:ext cx="10515600" cy="1115581"/>
          </a:xfrm>
        </p:spPr>
        <p:txBody>
          <a:bodyPr>
            <a:normAutofit/>
          </a:bodyPr>
          <a:lstStyle/>
          <a:p>
            <a:r>
              <a:rPr lang="en-US" dirty="0"/>
              <a:t>1</a:t>
            </a:r>
            <a:r>
              <a:rPr lang="en-US" baseline="30000" dirty="0"/>
              <a:t>st</a:t>
            </a:r>
            <a:r>
              <a:rPr lang="en-US" dirty="0"/>
              <a:t> 9 weeks survey</a:t>
            </a:r>
          </a:p>
        </p:txBody>
      </p:sp>
      <p:sp>
        <p:nvSpPr>
          <p:cNvPr id="3" name="Content Placeholder 2"/>
          <p:cNvSpPr>
            <a:spLocks noGrp="1"/>
          </p:cNvSpPr>
          <p:nvPr>
            <p:ph idx="1"/>
          </p:nvPr>
        </p:nvSpPr>
        <p:spPr>
          <a:xfrm>
            <a:off x="838200" y="1924477"/>
            <a:ext cx="10515600" cy="4351338"/>
          </a:xfrm>
        </p:spPr>
        <p:txBody>
          <a:bodyPr>
            <a:normAutofit fontScale="92500" lnSpcReduction="10000"/>
          </a:bodyPr>
          <a:lstStyle/>
          <a:p>
            <a:r>
              <a:rPr lang="en-US" dirty="0"/>
              <a:t>In Teams under the post is a survey that I want you to take. Once you have taken it, log out of your computer and place it back in the COW container in its proper spot.</a:t>
            </a:r>
          </a:p>
          <a:p>
            <a:r>
              <a:rPr lang="en-US" dirty="0"/>
              <a:t>After you have put your computer back, take out your notebook so that we can make sure it is organized</a:t>
            </a:r>
          </a:p>
          <a:p>
            <a:r>
              <a:rPr lang="en-US" dirty="0"/>
              <a:t>Turn to page 20 of your notes where you have the signpost answer frames. We are going to add a missing piece to the words of the wiser answer frame. Add the following at the end below the answer frame: This may affect the character by ______________. </a:t>
            </a:r>
          </a:p>
          <a:p>
            <a:r>
              <a:rPr lang="en-US" dirty="0"/>
              <a:t>Once you have added that, continue organizing your folder. </a:t>
            </a:r>
          </a:p>
          <a:p>
            <a:r>
              <a:rPr lang="en-US" dirty="0"/>
              <a:t>When you finish organizing your folder go back to reading your book. </a:t>
            </a:r>
          </a:p>
          <a:p>
            <a:endParaRPr lang="en-US" dirty="0"/>
          </a:p>
        </p:txBody>
      </p:sp>
      <p:sp>
        <p:nvSpPr>
          <p:cNvPr id="4" name="Rectangle 3"/>
          <p:cNvSpPr/>
          <p:nvPr/>
        </p:nvSpPr>
        <p:spPr>
          <a:xfrm>
            <a:off x="0" y="-169859"/>
            <a:ext cx="12192000" cy="57510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34780"/>
            <a:ext cx="4572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1734800" y="0"/>
            <a:ext cx="4572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592282" y="0"/>
            <a:ext cx="3979718" cy="646331"/>
          </a:xfrm>
          <a:prstGeom prst="rect">
            <a:avLst/>
          </a:prstGeom>
          <a:noFill/>
        </p:spPr>
        <p:txBody>
          <a:bodyPr wrap="square" rtlCol="0">
            <a:spAutoFit/>
          </a:bodyPr>
          <a:lstStyle/>
          <a:p>
            <a:r>
              <a:rPr lang="en-US" sz="3600" dirty="0">
                <a:solidFill>
                  <a:schemeClr val="bg1"/>
                </a:solidFill>
                <a:latin typeface="Algerian" panose="04020705040A02060702" pitchFamily="82" charset="0"/>
              </a:rPr>
              <a:t>WE ARE….</a:t>
            </a:r>
          </a:p>
        </p:txBody>
      </p:sp>
      <p:sp>
        <p:nvSpPr>
          <p:cNvPr id="9" name="Rectangle 8"/>
          <p:cNvSpPr/>
          <p:nvPr/>
        </p:nvSpPr>
        <p:spPr>
          <a:xfrm>
            <a:off x="0" y="6328064"/>
            <a:ext cx="12192000" cy="52993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8087591" y="6304609"/>
            <a:ext cx="4104409" cy="646331"/>
          </a:xfrm>
          <a:prstGeom prst="rect">
            <a:avLst/>
          </a:prstGeom>
          <a:noFill/>
        </p:spPr>
        <p:txBody>
          <a:bodyPr wrap="square" rtlCol="0">
            <a:spAutoFit/>
          </a:bodyPr>
          <a:lstStyle/>
          <a:p>
            <a:r>
              <a:rPr lang="en-US" sz="3600" dirty="0">
                <a:solidFill>
                  <a:schemeClr val="bg1"/>
                </a:solidFill>
                <a:latin typeface="Algerian" panose="04020705040A02060702" pitchFamily="82" charset="0"/>
              </a:rPr>
              <a:t>Patriot Strong!</a:t>
            </a:r>
          </a:p>
        </p:txBody>
      </p:sp>
    </p:spTree>
    <p:extLst>
      <p:ext uri="{BB962C8B-B14F-4D97-AF65-F5344CB8AC3E}">
        <p14:creationId xmlns:p14="http://schemas.microsoft.com/office/powerpoint/2010/main" val="4216278191"/>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0A1CFB3A-4D87-4B0C-9FB8-FF61F4BB5085}"/>
              </a:ext>
            </a:extLst>
          </p:cNvPr>
          <p:cNvSpPr>
            <a:spLocks noGrp="1" noChangeArrowheads="1"/>
          </p:cNvSpPr>
          <p:nvPr>
            <p:ph type="ctrTitle"/>
          </p:nvPr>
        </p:nvSpPr>
        <p:spPr>
          <a:xfrm>
            <a:off x="2209800" y="1219200"/>
            <a:ext cx="4495800" cy="1447800"/>
          </a:xfrm>
        </p:spPr>
        <p:txBody>
          <a:bodyPr/>
          <a:lstStyle/>
          <a:p>
            <a:pPr algn="l" eaLnBrk="1" hangingPunct="1"/>
            <a:r>
              <a:rPr lang="en-US" altLang="en-US" sz="5400" b="1" dirty="0"/>
              <a:t>Irony</a:t>
            </a:r>
          </a:p>
        </p:txBody>
      </p:sp>
      <p:sp>
        <p:nvSpPr>
          <p:cNvPr id="22531" name="Rectangle 3">
            <a:extLst>
              <a:ext uri="{FF2B5EF4-FFF2-40B4-BE49-F238E27FC236}">
                <a16:creationId xmlns:a16="http://schemas.microsoft.com/office/drawing/2014/main" id="{E52A59F8-D43C-46DF-9481-6DB2492ED37C}"/>
              </a:ext>
            </a:extLst>
          </p:cNvPr>
          <p:cNvSpPr>
            <a:spLocks noGrp="1" noChangeArrowheads="1"/>
          </p:cNvSpPr>
          <p:nvPr>
            <p:ph type="subTitle" idx="1"/>
          </p:nvPr>
        </p:nvSpPr>
        <p:spPr>
          <a:xfrm>
            <a:off x="2209800" y="2895600"/>
            <a:ext cx="6400800" cy="1752600"/>
          </a:xfrm>
        </p:spPr>
        <p:txBody>
          <a:bodyPr/>
          <a:lstStyle/>
          <a:p>
            <a:pPr algn="l" eaLnBrk="1" hangingPunct="1"/>
            <a:r>
              <a:rPr lang="en-US" altLang="en-US" sz="3600" b="1" dirty="0"/>
              <a:t>3 </a:t>
            </a:r>
            <a:r>
              <a:rPr lang="en-US" altLang="en-US" sz="3600" b="1" dirty="0">
                <a:solidFill>
                  <a:srgbClr val="B2B2B2"/>
                </a:solidFill>
              </a:rPr>
              <a:t>Kinds</a:t>
            </a:r>
            <a:r>
              <a:rPr lang="en-US" altLang="en-US" sz="3600" b="1" dirty="0"/>
              <a:t> of </a:t>
            </a:r>
            <a:r>
              <a:rPr lang="en-US" altLang="en-US" sz="3600" b="1" dirty="0">
                <a:solidFill>
                  <a:srgbClr val="FF0000"/>
                </a:solidFill>
              </a:rPr>
              <a:t>Irony</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72C5CA8A-9CB1-4779-8692-559CF2172FBB}"/>
              </a:ext>
            </a:extLst>
          </p:cNvPr>
          <p:cNvSpPr>
            <a:spLocks noGrp="1" noChangeArrowheads="1"/>
          </p:cNvSpPr>
          <p:nvPr>
            <p:ph type="title"/>
          </p:nvPr>
        </p:nvSpPr>
        <p:spPr/>
        <p:txBody>
          <a:bodyPr/>
          <a:lstStyle/>
          <a:p>
            <a:pPr algn="l" eaLnBrk="1" hangingPunct="1"/>
            <a:r>
              <a:rPr lang="en-US" altLang="en-US" b="1" dirty="0"/>
              <a:t>What is </a:t>
            </a:r>
            <a:r>
              <a:rPr lang="en-US" altLang="en-US" b="1" dirty="0">
                <a:solidFill>
                  <a:srgbClr val="FF0000"/>
                </a:solidFill>
              </a:rPr>
              <a:t>Irony</a:t>
            </a:r>
            <a:r>
              <a:rPr lang="en-US" altLang="en-US" b="1" dirty="0"/>
              <a:t>?</a:t>
            </a:r>
          </a:p>
        </p:txBody>
      </p:sp>
      <p:sp>
        <p:nvSpPr>
          <p:cNvPr id="23555" name="Rectangle 3">
            <a:extLst>
              <a:ext uri="{FF2B5EF4-FFF2-40B4-BE49-F238E27FC236}">
                <a16:creationId xmlns:a16="http://schemas.microsoft.com/office/drawing/2014/main" id="{1DD34C5C-7CA2-4CBC-AFA0-6190117BFD8B}"/>
              </a:ext>
            </a:extLst>
          </p:cNvPr>
          <p:cNvSpPr>
            <a:spLocks noGrp="1" noChangeArrowheads="1"/>
          </p:cNvSpPr>
          <p:nvPr>
            <p:ph type="body" idx="1"/>
          </p:nvPr>
        </p:nvSpPr>
        <p:spPr>
          <a:xfrm>
            <a:off x="1981200" y="1600200"/>
            <a:ext cx="8229600" cy="4953000"/>
          </a:xfrm>
        </p:spPr>
        <p:txBody>
          <a:bodyPr/>
          <a:lstStyle/>
          <a:p>
            <a:pPr eaLnBrk="1" hangingPunct="1">
              <a:buFontTx/>
              <a:buNone/>
            </a:pPr>
            <a:r>
              <a:rPr lang="en-US" altLang="en-US" b="1" dirty="0">
                <a:solidFill>
                  <a:srgbClr val="FF0000"/>
                </a:solidFill>
              </a:rPr>
              <a:t>Irony</a:t>
            </a:r>
            <a:r>
              <a:rPr lang="en-US" altLang="en-US" b="1" dirty="0"/>
              <a:t> </a:t>
            </a:r>
            <a:r>
              <a:rPr lang="en-US" altLang="en-US" dirty="0"/>
              <a:t>is about </a:t>
            </a:r>
            <a:r>
              <a:rPr lang="en-US" altLang="en-US" b="1" dirty="0">
                <a:solidFill>
                  <a:schemeClr val="bg2"/>
                </a:solidFill>
              </a:rPr>
              <a:t>expectations</a:t>
            </a:r>
            <a:r>
              <a:rPr lang="en-US" altLang="en-US" dirty="0"/>
              <a:t>.</a:t>
            </a:r>
          </a:p>
          <a:p>
            <a:pPr eaLnBrk="1" hangingPunct="1">
              <a:buFontTx/>
              <a:buNone/>
            </a:pPr>
            <a:r>
              <a:rPr lang="en-US" altLang="en-US" b="1" dirty="0"/>
              <a:t>Irony:</a:t>
            </a:r>
            <a:r>
              <a:rPr lang="en-US" altLang="en-US" dirty="0"/>
              <a:t> the opposite of what is </a:t>
            </a:r>
            <a:r>
              <a:rPr lang="en-US" altLang="en-US" b="1" dirty="0"/>
              <a:t>expected</a:t>
            </a:r>
            <a:r>
              <a:rPr lang="en-US" altLang="en-US" dirty="0"/>
              <a:t>. </a:t>
            </a:r>
          </a:p>
          <a:p>
            <a:pPr eaLnBrk="1" hangingPunct="1">
              <a:buFontTx/>
              <a:buNone/>
            </a:pPr>
            <a:endParaRPr lang="en-US" altLang="en-US" dirty="0"/>
          </a:p>
          <a:p>
            <a:pPr eaLnBrk="1" hangingPunct="1">
              <a:buFontTx/>
              <a:buNone/>
            </a:pPr>
            <a:r>
              <a:rPr lang="en-US" altLang="en-US" dirty="0"/>
              <a:t>3 kinds of </a:t>
            </a:r>
            <a:r>
              <a:rPr lang="en-US" altLang="en-US" b="1" dirty="0">
                <a:solidFill>
                  <a:srgbClr val="FF0000"/>
                </a:solidFill>
              </a:rPr>
              <a:t>irony</a:t>
            </a:r>
            <a:r>
              <a:rPr lang="en-US" altLang="en-US" b="1" dirty="0"/>
              <a:t> </a:t>
            </a:r>
            <a:endParaRPr lang="en-US" altLang="en-US" dirty="0"/>
          </a:p>
          <a:p>
            <a:pPr eaLnBrk="1" hangingPunct="1"/>
            <a:r>
              <a:rPr lang="en-US" altLang="en-US" b="1" dirty="0"/>
              <a:t>Verbal</a:t>
            </a:r>
          </a:p>
          <a:p>
            <a:pPr eaLnBrk="1" hangingPunct="1"/>
            <a:r>
              <a:rPr lang="en-US" altLang="en-US" b="1" dirty="0"/>
              <a:t>Dramatic</a:t>
            </a:r>
          </a:p>
          <a:p>
            <a:pPr eaLnBrk="1" hangingPunct="1"/>
            <a:r>
              <a:rPr lang="en-US" altLang="en-US" b="1" dirty="0"/>
              <a:t>Situational</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3C69963-1ED3-4E6A-9068-80ADAC2D330F}"/>
              </a:ext>
            </a:extLst>
          </p:cNvPr>
          <p:cNvSpPr>
            <a:spLocks noGrp="1" noChangeArrowheads="1"/>
          </p:cNvSpPr>
          <p:nvPr>
            <p:ph type="title"/>
          </p:nvPr>
        </p:nvSpPr>
        <p:spPr/>
        <p:txBody>
          <a:bodyPr/>
          <a:lstStyle/>
          <a:p>
            <a:pPr algn="l" eaLnBrk="1" hangingPunct="1"/>
            <a:r>
              <a:rPr lang="en-US" altLang="en-US" b="1" dirty="0">
                <a:solidFill>
                  <a:srgbClr val="808080"/>
                </a:solidFill>
              </a:rPr>
              <a:t>Verbal</a:t>
            </a:r>
            <a:r>
              <a:rPr lang="en-US" altLang="en-US" b="1" dirty="0"/>
              <a:t> </a:t>
            </a:r>
            <a:r>
              <a:rPr lang="en-US" altLang="en-US" b="1" dirty="0">
                <a:solidFill>
                  <a:srgbClr val="FF0000"/>
                </a:solidFill>
              </a:rPr>
              <a:t>Irony</a:t>
            </a:r>
          </a:p>
        </p:txBody>
      </p:sp>
      <p:sp>
        <p:nvSpPr>
          <p:cNvPr id="24579" name="Rectangle 3">
            <a:extLst>
              <a:ext uri="{FF2B5EF4-FFF2-40B4-BE49-F238E27FC236}">
                <a16:creationId xmlns:a16="http://schemas.microsoft.com/office/drawing/2014/main" id="{90DDB276-4429-4A24-A437-89A979F2EC43}"/>
              </a:ext>
            </a:extLst>
          </p:cNvPr>
          <p:cNvSpPr>
            <a:spLocks noGrp="1" noChangeArrowheads="1"/>
          </p:cNvSpPr>
          <p:nvPr>
            <p:ph type="body" idx="1"/>
          </p:nvPr>
        </p:nvSpPr>
        <p:spPr/>
        <p:txBody>
          <a:bodyPr/>
          <a:lstStyle/>
          <a:p>
            <a:pPr eaLnBrk="1" hangingPunct="1">
              <a:lnSpc>
                <a:spcPct val="90000"/>
              </a:lnSpc>
              <a:buFontTx/>
              <a:buNone/>
            </a:pPr>
            <a:r>
              <a:rPr lang="en-US" altLang="en-US" b="1" dirty="0"/>
              <a:t>A character says one thing but means the opposite</a:t>
            </a:r>
          </a:p>
          <a:p>
            <a:pPr eaLnBrk="1" hangingPunct="1">
              <a:lnSpc>
                <a:spcPct val="90000"/>
              </a:lnSpc>
              <a:buFontTx/>
              <a:buNone/>
            </a:pPr>
            <a:endParaRPr lang="en-US" altLang="en-US" b="1" dirty="0"/>
          </a:p>
          <a:p>
            <a:pPr eaLnBrk="1" hangingPunct="1">
              <a:lnSpc>
                <a:spcPct val="90000"/>
              </a:lnSpc>
              <a:buFontTx/>
              <a:buNone/>
            </a:pPr>
            <a:r>
              <a:rPr lang="en-US" altLang="en-US" dirty="0"/>
              <a:t>Also called</a:t>
            </a:r>
            <a:r>
              <a:rPr lang="en-US" altLang="en-US" b="1" dirty="0"/>
              <a:t> </a:t>
            </a:r>
            <a:r>
              <a:rPr lang="en-US" altLang="en-US" b="1" i="1" dirty="0">
                <a:solidFill>
                  <a:srgbClr val="B2B2B2"/>
                </a:solidFill>
              </a:rPr>
              <a:t>sarcasm</a:t>
            </a:r>
            <a:r>
              <a:rPr lang="en-US" altLang="en-US" b="1" dirty="0"/>
              <a:t> </a:t>
            </a:r>
            <a:r>
              <a:rPr lang="en-US" altLang="en-US" dirty="0"/>
              <a:t>or being</a:t>
            </a:r>
            <a:r>
              <a:rPr lang="en-US" altLang="en-US" b="1" dirty="0"/>
              <a:t> </a:t>
            </a:r>
            <a:r>
              <a:rPr lang="en-US" altLang="en-US" b="1" i="1" dirty="0">
                <a:solidFill>
                  <a:srgbClr val="B2B2B2"/>
                </a:solidFill>
              </a:rPr>
              <a:t>sarcastic</a:t>
            </a:r>
            <a:r>
              <a:rPr lang="en-US" altLang="en-US" b="1" dirty="0"/>
              <a:t>.</a:t>
            </a:r>
          </a:p>
          <a:p>
            <a:pPr eaLnBrk="1" hangingPunct="1">
              <a:lnSpc>
                <a:spcPct val="90000"/>
              </a:lnSpc>
              <a:buFontTx/>
              <a:buNone/>
            </a:pPr>
            <a:endParaRPr lang="en-US" altLang="en-US" b="1" dirty="0"/>
          </a:p>
          <a:p>
            <a:pPr algn="ctr" eaLnBrk="1" hangingPunct="1">
              <a:lnSpc>
                <a:spcPct val="90000"/>
              </a:lnSpc>
              <a:buFontTx/>
              <a:buNone/>
            </a:pPr>
            <a:r>
              <a:rPr lang="en-US" altLang="en-US" b="1" dirty="0"/>
              <a:t>Examples</a:t>
            </a:r>
          </a:p>
          <a:p>
            <a:pPr eaLnBrk="1" hangingPunct="1">
              <a:lnSpc>
                <a:spcPct val="90000"/>
              </a:lnSpc>
              <a:buFontTx/>
              <a:buNone/>
            </a:pPr>
            <a:r>
              <a:rPr lang="en-US" altLang="en-US" i="1" dirty="0"/>
              <a:t>The locker room smells really good.</a:t>
            </a:r>
          </a:p>
          <a:p>
            <a:pPr eaLnBrk="1" hangingPunct="1">
              <a:lnSpc>
                <a:spcPct val="90000"/>
              </a:lnSpc>
              <a:buFontTx/>
              <a:buNone/>
            </a:pPr>
            <a:r>
              <a:rPr lang="en-US" altLang="en-US" i="1" dirty="0"/>
              <a:t>Awesome!  Another homework packet!</a:t>
            </a:r>
          </a:p>
          <a:p>
            <a:pPr eaLnBrk="1" hangingPunct="1">
              <a:lnSpc>
                <a:spcPct val="90000"/>
              </a:lnSpc>
              <a:buFontTx/>
              <a:buNone/>
            </a:pPr>
            <a:endParaRPr lang="en-US" altLang="en-US" b="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08853D32-8F3A-49AB-B7CC-66BD0319B0EA}"/>
              </a:ext>
            </a:extLst>
          </p:cNvPr>
          <p:cNvSpPr>
            <a:spLocks noGrp="1" noChangeArrowheads="1"/>
          </p:cNvSpPr>
          <p:nvPr>
            <p:ph type="title"/>
          </p:nvPr>
        </p:nvSpPr>
        <p:spPr>
          <a:xfrm>
            <a:off x="1828800" y="304801"/>
            <a:ext cx="8229600" cy="868363"/>
          </a:xfrm>
        </p:spPr>
        <p:txBody>
          <a:bodyPr/>
          <a:lstStyle/>
          <a:p>
            <a:pPr algn="l" eaLnBrk="1" hangingPunct="1"/>
            <a:r>
              <a:rPr lang="en-US" altLang="en-US" b="1" dirty="0">
                <a:solidFill>
                  <a:srgbClr val="B2B2B2"/>
                </a:solidFill>
              </a:rPr>
              <a:t>Dramatic</a:t>
            </a:r>
            <a:r>
              <a:rPr lang="en-US" altLang="en-US" b="1" dirty="0"/>
              <a:t> </a:t>
            </a:r>
            <a:r>
              <a:rPr lang="en-US" altLang="en-US" b="1" dirty="0">
                <a:solidFill>
                  <a:srgbClr val="FF0000"/>
                </a:solidFill>
              </a:rPr>
              <a:t>Irony</a:t>
            </a:r>
          </a:p>
        </p:txBody>
      </p:sp>
      <p:sp>
        <p:nvSpPr>
          <p:cNvPr id="25603" name="Rectangle 3">
            <a:extLst>
              <a:ext uri="{FF2B5EF4-FFF2-40B4-BE49-F238E27FC236}">
                <a16:creationId xmlns:a16="http://schemas.microsoft.com/office/drawing/2014/main" id="{A7D3F329-2177-4B5D-8E00-1895E2F5A6BF}"/>
              </a:ext>
            </a:extLst>
          </p:cNvPr>
          <p:cNvSpPr>
            <a:spLocks noGrp="1" noChangeArrowheads="1"/>
          </p:cNvSpPr>
          <p:nvPr>
            <p:ph type="body" idx="1"/>
          </p:nvPr>
        </p:nvSpPr>
        <p:spPr>
          <a:xfrm>
            <a:off x="1524000" y="1219200"/>
            <a:ext cx="8686800" cy="5638800"/>
          </a:xfrm>
        </p:spPr>
        <p:txBody>
          <a:bodyPr/>
          <a:lstStyle/>
          <a:p>
            <a:pPr eaLnBrk="1" hangingPunct="1">
              <a:buFontTx/>
              <a:buNone/>
            </a:pPr>
            <a:r>
              <a:rPr lang="en-US" altLang="en-US" b="1" dirty="0"/>
              <a:t>	When the reader understands more about the events of a story than a character.</a:t>
            </a:r>
          </a:p>
          <a:p>
            <a:pPr eaLnBrk="1" hangingPunct="1">
              <a:buFontTx/>
              <a:buNone/>
            </a:pPr>
            <a:endParaRPr lang="en-US" altLang="en-US" sz="1200" b="1" dirty="0"/>
          </a:p>
          <a:p>
            <a:pPr eaLnBrk="1" hangingPunct="1">
              <a:buFontTx/>
              <a:buNone/>
            </a:pPr>
            <a:r>
              <a:rPr lang="en-US" altLang="en-US" i="1" dirty="0"/>
              <a:t>	You know something that a character doesn’t.</a:t>
            </a:r>
            <a:endParaRPr lang="en-US" altLang="en-US" sz="2000" dirty="0"/>
          </a:p>
          <a:p>
            <a:pPr eaLnBrk="1" hangingPunct="1">
              <a:buFontTx/>
              <a:buNone/>
            </a:pPr>
            <a:endParaRPr lang="en-US" altLang="en-US" sz="400" dirty="0"/>
          </a:p>
          <a:p>
            <a:pPr algn="ctr" eaLnBrk="1" hangingPunct="1">
              <a:buFontTx/>
              <a:buNone/>
            </a:pPr>
            <a:r>
              <a:rPr lang="en-US" altLang="en-US" b="1" dirty="0"/>
              <a:t>Example</a:t>
            </a:r>
          </a:p>
          <a:p>
            <a:pPr eaLnBrk="1" hangingPunct="1">
              <a:buFontTx/>
              <a:buNone/>
            </a:pPr>
            <a:r>
              <a:rPr lang="en-US" altLang="en-US" dirty="0"/>
              <a:t>	Tim’s parents are proud of the “A” he got on the test, but we know he cheated.</a:t>
            </a:r>
          </a:p>
          <a:p>
            <a:pPr eaLnBrk="1" hangingPunct="1">
              <a:buFontTx/>
              <a:buNone/>
            </a:pPr>
            <a:endParaRPr lang="en-US" altLang="en-US" sz="500" dirty="0"/>
          </a:p>
          <a:p>
            <a:pPr eaLnBrk="1" hangingPunct="1">
              <a:buFontTx/>
              <a:buNone/>
            </a:pPr>
            <a:r>
              <a:rPr lang="en-US" altLang="en-US" dirty="0"/>
              <a:t>	Alex writes a love poem to Judy but we know that Judy loves Devin.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3E40DA31-3A04-4EBA-9096-2AC3C139E8E0}"/>
              </a:ext>
            </a:extLst>
          </p:cNvPr>
          <p:cNvSpPr>
            <a:spLocks noGrp="1" noChangeArrowheads="1"/>
          </p:cNvSpPr>
          <p:nvPr>
            <p:ph type="title"/>
          </p:nvPr>
        </p:nvSpPr>
        <p:spPr>
          <a:xfrm>
            <a:off x="1828800" y="304801"/>
            <a:ext cx="8229600" cy="868363"/>
          </a:xfrm>
        </p:spPr>
        <p:txBody>
          <a:bodyPr/>
          <a:lstStyle/>
          <a:p>
            <a:pPr algn="l" eaLnBrk="1" hangingPunct="1"/>
            <a:r>
              <a:rPr lang="en-US" altLang="en-US" b="1" dirty="0">
                <a:solidFill>
                  <a:srgbClr val="777777"/>
                </a:solidFill>
              </a:rPr>
              <a:t>Situational</a:t>
            </a:r>
            <a:r>
              <a:rPr lang="en-US" altLang="en-US" b="1" dirty="0"/>
              <a:t> </a:t>
            </a:r>
            <a:r>
              <a:rPr lang="en-US" altLang="en-US" b="1" dirty="0">
                <a:solidFill>
                  <a:srgbClr val="FF0000"/>
                </a:solidFill>
              </a:rPr>
              <a:t>Irony</a:t>
            </a:r>
          </a:p>
        </p:txBody>
      </p:sp>
      <p:sp>
        <p:nvSpPr>
          <p:cNvPr id="26627" name="Rectangle 3">
            <a:extLst>
              <a:ext uri="{FF2B5EF4-FFF2-40B4-BE49-F238E27FC236}">
                <a16:creationId xmlns:a16="http://schemas.microsoft.com/office/drawing/2014/main" id="{CF58C587-9C64-4333-83D2-C20AB8EB6BC2}"/>
              </a:ext>
            </a:extLst>
          </p:cNvPr>
          <p:cNvSpPr>
            <a:spLocks noGrp="1" noChangeArrowheads="1"/>
          </p:cNvSpPr>
          <p:nvPr>
            <p:ph type="body" idx="1"/>
          </p:nvPr>
        </p:nvSpPr>
        <p:spPr>
          <a:xfrm>
            <a:off x="1524000" y="1219200"/>
            <a:ext cx="8686800" cy="5638800"/>
          </a:xfrm>
        </p:spPr>
        <p:txBody>
          <a:bodyPr/>
          <a:lstStyle/>
          <a:p>
            <a:pPr eaLnBrk="1" hangingPunct="1">
              <a:buFontTx/>
              <a:buNone/>
            </a:pPr>
            <a:r>
              <a:rPr lang="en-US" altLang="en-US" b="1" dirty="0"/>
              <a:t>	When what actually happens is the opposite of what is expected.</a:t>
            </a:r>
          </a:p>
          <a:p>
            <a:pPr eaLnBrk="1" hangingPunct="1">
              <a:buFontTx/>
              <a:buNone/>
            </a:pPr>
            <a:endParaRPr lang="en-US" altLang="en-US" sz="1600" b="1" dirty="0"/>
          </a:p>
          <a:p>
            <a:pPr eaLnBrk="1" hangingPunct="1">
              <a:buFontTx/>
              <a:buNone/>
            </a:pPr>
            <a:r>
              <a:rPr lang="en-US" altLang="en-US" i="1" dirty="0"/>
              <a:t>	Something about the situation is completely unexpected.</a:t>
            </a:r>
            <a:endParaRPr lang="en-US" altLang="en-US" sz="2000" dirty="0"/>
          </a:p>
          <a:p>
            <a:pPr eaLnBrk="1" hangingPunct="1">
              <a:buFontTx/>
              <a:buNone/>
            </a:pPr>
            <a:endParaRPr lang="en-US" altLang="en-US" sz="400" dirty="0"/>
          </a:p>
          <a:p>
            <a:pPr algn="ctr" eaLnBrk="1" hangingPunct="1">
              <a:buFontTx/>
              <a:buNone/>
            </a:pPr>
            <a:r>
              <a:rPr lang="en-US" altLang="en-US" b="1" dirty="0"/>
              <a:t>Example</a:t>
            </a:r>
          </a:p>
          <a:p>
            <a:pPr eaLnBrk="1" hangingPunct="1">
              <a:buFontTx/>
              <a:buNone/>
            </a:pPr>
            <a:r>
              <a:rPr lang="en-US" altLang="en-US" dirty="0"/>
              <a:t>	General Sedgwick’s last words were, “They couldn’t hit an elephant at this distance.”</a:t>
            </a:r>
          </a:p>
          <a:p>
            <a:pPr eaLnBrk="1" hangingPunct="1">
              <a:buFontTx/>
              <a:buNone/>
            </a:pPr>
            <a:endParaRPr lang="en-US" altLang="en-US" sz="500" dirty="0"/>
          </a:p>
          <a:p>
            <a:pPr eaLnBrk="1" hangingPunct="1">
              <a:buFontTx/>
              <a:buNone/>
            </a:pPr>
            <a:r>
              <a:rPr lang="en-US" altLang="en-US" dirty="0"/>
              <a:t>	Bill Gates uses an Apple computer.</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5BE0F054-04E2-451D-ABF8-BCD395D775A3}"/>
              </a:ext>
            </a:extLst>
          </p:cNvPr>
          <p:cNvSpPr>
            <a:spLocks noGrp="1" noChangeArrowheads="1"/>
          </p:cNvSpPr>
          <p:nvPr>
            <p:ph type="title"/>
          </p:nvPr>
        </p:nvSpPr>
        <p:spPr/>
        <p:txBody>
          <a:bodyPr/>
          <a:lstStyle/>
          <a:p>
            <a:pPr eaLnBrk="1" hangingPunct="1"/>
            <a:r>
              <a:rPr lang="en-US" altLang="en-US" b="1" dirty="0"/>
              <a:t>Review</a:t>
            </a:r>
          </a:p>
        </p:txBody>
      </p:sp>
      <p:sp>
        <p:nvSpPr>
          <p:cNvPr id="27651" name="Rectangle 3">
            <a:extLst>
              <a:ext uri="{FF2B5EF4-FFF2-40B4-BE49-F238E27FC236}">
                <a16:creationId xmlns:a16="http://schemas.microsoft.com/office/drawing/2014/main" id="{F7F687F9-D797-4F40-8D87-C51C49558B4B}"/>
              </a:ext>
            </a:extLst>
          </p:cNvPr>
          <p:cNvSpPr>
            <a:spLocks noGrp="1" noChangeArrowheads="1"/>
          </p:cNvSpPr>
          <p:nvPr>
            <p:ph type="body" idx="1"/>
          </p:nvPr>
        </p:nvSpPr>
        <p:spPr/>
        <p:txBody>
          <a:bodyPr/>
          <a:lstStyle/>
          <a:p>
            <a:pPr algn="ctr" eaLnBrk="1" hangingPunct="1">
              <a:buFontTx/>
              <a:buNone/>
            </a:pPr>
            <a:r>
              <a:rPr lang="en-US" altLang="en-US" b="1" dirty="0"/>
              <a:t>Something that is </a:t>
            </a:r>
            <a:r>
              <a:rPr lang="en-US" altLang="en-US" b="1" dirty="0">
                <a:solidFill>
                  <a:srgbClr val="FF0000"/>
                </a:solidFill>
              </a:rPr>
              <a:t>ironic</a:t>
            </a:r>
            <a:r>
              <a:rPr lang="en-US" altLang="en-US" b="1" dirty="0"/>
              <a:t> is unexpected.</a:t>
            </a:r>
          </a:p>
          <a:p>
            <a:pPr algn="ctr" eaLnBrk="1" hangingPunct="1">
              <a:buFontTx/>
              <a:buNone/>
            </a:pPr>
            <a:endParaRPr lang="en-US" altLang="en-US" b="1" dirty="0"/>
          </a:p>
          <a:p>
            <a:pPr eaLnBrk="1" hangingPunct="1">
              <a:buFontTx/>
              <a:buNone/>
            </a:pPr>
            <a:r>
              <a:rPr lang="en-US" altLang="en-US" dirty="0"/>
              <a:t>If unexpected by a </a:t>
            </a:r>
            <a:r>
              <a:rPr lang="en-US" altLang="en-US" b="1" dirty="0"/>
              <a:t>character</a:t>
            </a:r>
            <a:r>
              <a:rPr lang="en-US" altLang="en-US" dirty="0"/>
              <a:t>, it’s </a:t>
            </a:r>
            <a:r>
              <a:rPr lang="en-US" altLang="en-US" b="1" dirty="0">
                <a:solidFill>
                  <a:srgbClr val="777777"/>
                </a:solidFill>
              </a:rPr>
              <a:t>dramatic</a:t>
            </a:r>
            <a:r>
              <a:rPr lang="en-US" altLang="en-US" dirty="0"/>
              <a:t>.</a:t>
            </a:r>
          </a:p>
          <a:p>
            <a:pPr eaLnBrk="1" hangingPunct="1">
              <a:buFontTx/>
              <a:buNone/>
            </a:pPr>
            <a:r>
              <a:rPr lang="en-US" altLang="en-US" dirty="0"/>
              <a:t>If unexpected by </a:t>
            </a:r>
            <a:r>
              <a:rPr lang="en-US" altLang="en-US" b="1" dirty="0"/>
              <a:t>everyone</a:t>
            </a:r>
            <a:r>
              <a:rPr lang="en-US" altLang="en-US" dirty="0"/>
              <a:t>, it’s </a:t>
            </a:r>
            <a:r>
              <a:rPr lang="en-US" altLang="en-US" b="1" dirty="0">
                <a:solidFill>
                  <a:srgbClr val="969696"/>
                </a:solidFill>
              </a:rPr>
              <a:t>situational</a:t>
            </a:r>
            <a:r>
              <a:rPr lang="en-US" altLang="en-US" dirty="0"/>
              <a:t>.</a:t>
            </a:r>
          </a:p>
          <a:p>
            <a:pPr eaLnBrk="1" hangingPunct="1">
              <a:buFontTx/>
              <a:buNone/>
            </a:pPr>
            <a:r>
              <a:rPr lang="en-US" altLang="en-US" dirty="0"/>
              <a:t>If it’s </a:t>
            </a:r>
            <a:r>
              <a:rPr lang="en-US" altLang="en-US" b="1" dirty="0"/>
              <a:t>sarcasm</a:t>
            </a:r>
            <a:r>
              <a:rPr lang="en-US" altLang="en-US" dirty="0"/>
              <a:t>, it’s </a:t>
            </a:r>
            <a:r>
              <a:rPr lang="en-US" altLang="en-US" b="1" dirty="0">
                <a:solidFill>
                  <a:srgbClr val="B2B2B2"/>
                </a:solidFill>
              </a:rPr>
              <a:t>verbal</a:t>
            </a:r>
            <a:r>
              <a:rPr lang="en-US" altLang="en-US" dirty="0"/>
              <a: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BB933CC4-8BB7-4115-B923-A5CF51BB2999}"/>
              </a:ext>
            </a:extLst>
          </p:cNvPr>
          <p:cNvSpPr>
            <a:spLocks noGrp="1"/>
          </p:cNvSpPr>
          <p:nvPr>
            <p:ph type="title"/>
          </p:nvPr>
        </p:nvSpPr>
        <p:spPr/>
        <p:txBody>
          <a:bodyPr/>
          <a:lstStyle/>
          <a:p>
            <a:r>
              <a:rPr lang="en-US" altLang="en-US" dirty="0"/>
              <a:t>Quiz</a:t>
            </a:r>
          </a:p>
        </p:txBody>
      </p:sp>
      <p:sp>
        <p:nvSpPr>
          <p:cNvPr id="28675" name="Content Placeholder 2">
            <a:extLst>
              <a:ext uri="{FF2B5EF4-FFF2-40B4-BE49-F238E27FC236}">
                <a16:creationId xmlns:a16="http://schemas.microsoft.com/office/drawing/2014/main" id="{3A2BBD8B-58F4-4BE7-ABA8-A6590E38214F}"/>
              </a:ext>
            </a:extLst>
          </p:cNvPr>
          <p:cNvSpPr>
            <a:spLocks noGrp="1"/>
          </p:cNvSpPr>
          <p:nvPr>
            <p:ph idx="1"/>
          </p:nvPr>
        </p:nvSpPr>
        <p:spPr/>
        <p:txBody>
          <a:bodyPr/>
          <a:lstStyle/>
          <a:p>
            <a:r>
              <a:rPr lang="en-US" altLang="en-US" dirty="0"/>
              <a:t>Read the following examples of irony.  Determine which of the three types of irony are being used.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8BF564-8378-4C66-BAC1-B239423A4901}"/>
              </a:ext>
            </a:extLst>
          </p:cNvPr>
          <p:cNvSpPr>
            <a:spLocks noGrp="1"/>
          </p:cNvSpPr>
          <p:nvPr>
            <p:ph idx="1"/>
          </p:nvPr>
        </p:nvSpPr>
        <p:spPr>
          <a:xfrm>
            <a:off x="1981200" y="381001"/>
            <a:ext cx="8229600" cy="5745163"/>
          </a:xfrm>
        </p:spPr>
        <p:txBody>
          <a:bodyPr/>
          <a:lstStyle/>
          <a:p>
            <a:pPr marL="0" indent="0">
              <a:buNone/>
              <a:defRPr/>
            </a:pPr>
            <a:r>
              <a:rPr lang="en-US" sz="2700" dirty="0"/>
              <a:t>1.  When Mr. Goodenwell saw his baby boy Vince for the first time, he swore that he'd do anything to protect the little guy.  This was easy at first, when all Vince did was lie in a pillow and drink milk.  But as little Vince grew bigger, he started walking.  And once he started walking, he got into everything.  He was becoming a serious threat to himself when Mr. Goodenwell, making good on his vow to protect his son, went to the store and bought $150 worth of equipment to childproof his home.  He put covers on the outlets, bumpers on the table corners, and a sliding lock on the toilet lid.  But right as Mr. Goodenwell was adjusting the covers on the door knobs, Vince pulled the cap off an outlet and choked on it.  Mr. Goodenwell found him just in time.</a:t>
            </a:r>
          </a:p>
          <a:p>
            <a:pPr>
              <a:defRPr/>
            </a:pPr>
            <a:endParaRPr lang="en-US" sz="27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a:extLst>
              <a:ext uri="{FF2B5EF4-FFF2-40B4-BE49-F238E27FC236}">
                <a16:creationId xmlns:a16="http://schemas.microsoft.com/office/drawing/2014/main" id="{C918C9C5-C0BC-488F-9656-087583D81B92}"/>
              </a:ext>
            </a:extLst>
          </p:cNvPr>
          <p:cNvSpPr>
            <a:spLocks noGrp="1"/>
          </p:cNvSpPr>
          <p:nvPr>
            <p:ph idx="1"/>
          </p:nvPr>
        </p:nvSpPr>
        <p:spPr>
          <a:xfrm>
            <a:off x="1752600" y="381001"/>
            <a:ext cx="8534400" cy="5745163"/>
          </a:xfrm>
        </p:spPr>
        <p:txBody>
          <a:bodyPr/>
          <a:lstStyle/>
          <a:p>
            <a:pPr marL="0" indent="0">
              <a:buNone/>
            </a:pPr>
            <a:r>
              <a:rPr lang="en-US" altLang="en-US" dirty="0"/>
              <a:t>2.  One bright and warm Easter morning, Timmy Holloway woke up to the smell of eggs, but not breakfast eggs, Easter eggs.  That's right Timmy had a craving for Easter eggs, and today was the day to get them boy howdy.  There was only one thing standing in his way, well two really: the Solomon brothers.  The Solomon brothers got more eggs than Timmy every year because there were two of them and they counted their eggs as one. Timmy suspected that this was cheating but he couldn't articulate the notion.  When Timmy got to the fair grounds, he clutched his Easter egg sack behind his back and approached the Solomon brothers. </a:t>
            </a:r>
          </a:p>
        </p:txBody>
      </p:sp>
      <p:sp>
        <p:nvSpPr>
          <p:cNvPr id="4" name="Right Arrow 3">
            <a:extLst>
              <a:ext uri="{FF2B5EF4-FFF2-40B4-BE49-F238E27FC236}">
                <a16:creationId xmlns:a16="http://schemas.microsoft.com/office/drawing/2014/main" id="{B5D6CB86-61D8-4367-BEC7-89899538246C}"/>
              </a:ext>
            </a:extLst>
          </p:cNvPr>
          <p:cNvSpPr/>
          <p:nvPr/>
        </p:nvSpPr>
        <p:spPr>
          <a:xfrm>
            <a:off x="8382000" y="6148389"/>
            <a:ext cx="1524000" cy="5222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a:extLst>
              <a:ext uri="{FF2B5EF4-FFF2-40B4-BE49-F238E27FC236}">
                <a16:creationId xmlns:a16="http://schemas.microsoft.com/office/drawing/2014/main" id="{1A46880D-C922-4F02-9365-53A3A51265CC}"/>
              </a:ext>
            </a:extLst>
          </p:cNvPr>
          <p:cNvSpPr>
            <a:spLocks noGrp="1"/>
          </p:cNvSpPr>
          <p:nvPr>
            <p:ph idx="1"/>
          </p:nvPr>
        </p:nvSpPr>
        <p:spPr>
          <a:xfrm>
            <a:off x="1752600" y="381001"/>
            <a:ext cx="8534400" cy="5745163"/>
          </a:xfrm>
        </p:spPr>
        <p:txBody>
          <a:bodyPr/>
          <a:lstStyle/>
          <a:p>
            <a:pPr marL="0" indent="0">
              <a:buNone/>
            </a:pPr>
            <a:r>
              <a:rPr lang="en-US" altLang="en-US" dirty="0"/>
              <a:t>The taller one distracted Timmy while the shorter one snuck behind him, clipping the corner of Timmy's egg sack and making quite a big hole.  Unfortunately, Timmy failed to notice this.  When the whistle blew, Timmy was off.  He was surprised to see the Solomon brothers behind him, since he was much faster than they, but he didn't mind.  Timmy beat them to every egg, and raced on to the next, never noticing that his sack wasn't getting heavier.  As he approached the end of the course, Timmy was elated that he was the first to finish.  The Solomon brothers were right behind him.  "Maybe next year, loser twins," Timmy chuckled, right before he noticed that his sack was empty.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57200"/>
            <a:ext cx="12192000" cy="970709"/>
          </a:xfrm>
        </p:spPr>
        <p:txBody>
          <a:bodyPr>
            <a:normAutofit/>
          </a:bodyPr>
          <a:lstStyle/>
          <a:p>
            <a:pPr algn="l"/>
            <a:r>
              <a:rPr lang="en-US" sz="3600" dirty="0"/>
              <a:t>Tuesday October 27, 2020</a:t>
            </a:r>
          </a:p>
        </p:txBody>
      </p:sp>
      <p:sp>
        <p:nvSpPr>
          <p:cNvPr id="3" name="Subtitle 2"/>
          <p:cNvSpPr>
            <a:spLocks noGrp="1"/>
          </p:cNvSpPr>
          <p:nvPr>
            <p:ph type="subTitle" idx="1"/>
          </p:nvPr>
        </p:nvSpPr>
        <p:spPr>
          <a:xfrm>
            <a:off x="0" y="1463443"/>
            <a:ext cx="12192000" cy="4945669"/>
          </a:xfrm>
        </p:spPr>
        <p:txBody>
          <a:bodyPr/>
          <a:lstStyle/>
          <a:p>
            <a:pPr algn="l"/>
            <a:r>
              <a:rPr lang="en-US" sz="2800" dirty="0"/>
              <a:t>Learning  Target(s)</a:t>
            </a:r>
          </a:p>
          <a:p>
            <a:pPr marL="457200" indent="-457200" algn="l">
              <a:buFont typeface="Arial" panose="020B0604020202020204" pitchFamily="34" charset="0"/>
              <a:buChar char="•"/>
            </a:pPr>
            <a:r>
              <a:rPr lang="en-US" sz="2800" dirty="0"/>
              <a:t>Students will be introduces to sentence structure element identification and labeling.</a:t>
            </a:r>
          </a:p>
          <a:p>
            <a:pPr marL="457200" indent="-457200" algn="l">
              <a:buFont typeface="Arial" panose="020B0604020202020204" pitchFamily="34" charset="0"/>
              <a:buChar char="•"/>
            </a:pPr>
            <a:r>
              <a:rPr lang="en-US" sz="2800" dirty="0"/>
              <a:t>Students will analyze choices made concerning signposts, comprehension answers, and story elements in “Spotlight.”</a:t>
            </a:r>
          </a:p>
          <a:p>
            <a:pPr algn="l"/>
            <a:r>
              <a:rPr lang="en-US" i="1" dirty="0"/>
              <a:t>Activities:</a:t>
            </a:r>
          </a:p>
          <a:p>
            <a:pPr marL="342900" indent="-342900" algn="l">
              <a:buFont typeface="Arial" panose="020B0604020202020204" pitchFamily="34" charset="0"/>
              <a:buChar char="•"/>
            </a:pPr>
            <a:r>
              <a:rPr lang="en-US" i="1" dirty="0"/>
              <a:t>Book project presentations</a:t>
            </a:r>
          </a:p>
          <a:p>
            <a:pPr marL="457200" indent="-457200" algn="l">
              <a:buFont typeface="Arial" panose="020B0604020202020204" pitchFamily="34" charset="0"/>
              <a:buChar char="•"/>
            </a:pPr>
            <a:r>
              <a:rPr lang="en-US" dirty="0"/>
              <a:t>Bell Ringer 25 p.7</a:t>
            </a:r>
          </a:p>
          <a:p>
            <a:pPr marL="457200" indent="-457200" algn="l">
              <a:buFont typeface="Arial" panose="020B0604020202020204" pitchFamily="34" charset="0"/>
              <a:buChar char="•"/>
            </a:pPr>
            <a:r>
              <a:rPr lang="en-US" dirty="0"/>
              <a:t>Book Log 17p.5</a:t>
            </a:r>
          </a:p>
          <a:p>
            <a:pPr marL="457200" indent="-457200" algn="l">
              <a:buFont typeface="Arial" panose="020B0604020202020204" pitchFamily="34" charset="0"/>
              <a:buChar char="•"/>
            </a:pPr>
            <a:r>
              <a:rPr lang="en-US" dirty="0"/>
              <a:t>Review of “Spotlight” work over the elements of short stories and signposts</a:t>
            </a:r>
          </a:p>
          <a:p>
            <a:pPr marL="457200" indent="-457200" algn="l">
              <a:buFont typeface="Arial" panose="020B0604020202020204" pitchFamily="34" charset="0"/>
              <a:buChar char="•"/>
            </a:pPr>
            <a:endParaRPr lang="en-US" dirty="0"/>
          </a:p>
          <a:p>
            <a:pPr algn="l"/>
            <a:endParaRPr lang="en-US" i="1" dirty="0"/>
          </a:p>
        </p:txBody>
      </p:sp>
      <p:sp>
        <p:nvSpPr>
          <p:cNvPr id="4" name="Rectangle 3"/>
          <p:cNvSpPr/>
          <p:nvPr/>
        </p:nvSpPr>
        <p:spPr>
          <a:xfrm>
            <a:off x="0" y="0"/>
            <a:ext cx="12192000" cy="45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00"/>
                </a:solidFill>
              </a:rPr>
              <a:t>Connotations, Symbols, and Irony check up Wednesday November 4</a:t>
            </a:r>
          </a:p>
        </p:txBody>
      </p:sp>
      <p:sp>
        <p:nvSpPr>
          <p:cNvPr id="5" name="Rectangle 4"/>
          <p:cNvSpPr/>
          <p:nvPr/>
        </p:nvSpPr>
        <p:spPr>
          <a:xfrm>
            <a:off x="0" y="6400800"/>
            <a:ext cx="12192000" cy="45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00"/>
                </a:solidFill>
              </a:rPr>
              <a:t>Connotations, Symbols, and Irony check up Wednesday November 4</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1094" y="6365266"/>
            <a:ext cx="1420906" cy="49273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753035" cy="465512"/>
          </a:xfrm>
          <a:prstGeom prst="rect">
            <a:avLst/>
          </a:prstGeom>
          <a:solidFill>
            <a:schemeClr val="bg1">
              <a:alpha val="0"/>
            </a:schemeClr>
          </a:solidFill>
        </p:spPr>
      </p:pic>
    </p:spTree>
    <p:extLst>
      <p:ext uri="{BB962C8B-B14F-4D97-AF65-F5344CB8AC3E}">
        <p14:creationId xmlns:p14="http://schemas.microsoft.com/office/powerpoint/2010/main" val="6848227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a:extLst>
              <a:ext uri="{FF2B5EF4-FFF2-40B4-BE49-F238E27FC236}">
                <a16:creationId xmlns:a16="http://schemas.microsoft.com/office/drawing/2014/main" id="{56D362AC-AED3-4CB9-B889-435D1F68AECD}"/>
              </a:ext>
            </a:extLst>
          </p:cNvPr>
          <p:cNvSpPr>
            <a:spLocks noGrp="1"/>
          </p:cNvSpPr>
          <p:nvPr>
            <p:ph idx="1"/>
          </p:nvPr>
        </p:nvSpPr>
        <p:spPr>
          <a:xfrm>
            <a:off x="2057400" y="457201"/>
            <a:ext cx="8229600" cy="5745163"/>
          </a:xfrm>
        </p:spPr>
        <p:txBody>
          <a:bodyPr/>
          <a:lstStyle/>
          <a:p>
            <a:pPr marL="0" indent="0">
              <a:buNone/>
            </a:pPr>
            <a:r>
              <a:rPr lang="en-US" altLang="en-US" dirty="0"/>
              <a:t>3.  Making friends isn't easy.  Ask Juan Guerrero, who moved to New Middle School three months ago but still eats lunch by himself.  Nobody picks on him really, but they pretty much ignore him completely, at least since the incident.  You see, Juan had his chance.  We almost adopted him into our crew, the skaters, after Juan said he could skate.  "Oh yeah?" asked my boy Romeo, "well, where's your board?"  Juan replied shakily, "Uh, my mom ran over it with her car, but I do flips and grinds and all that stuff."</a:t>
            </a:r>
          </a:p>
        </p:txBody>
      </p:sp>
      <p:sp>
        <p:nvSpPr>
          <p:cNvPr id="4" name="Right Arrow 3">
            <a:extLst>
              <a:ext uri="{FF2B5EF4-FFF2-40B4-BE49-F238E27FC236}">
                <a16:creationId xmlns:a16="http://schemas.microsoft.com/office/drawing/2014/main" id="{EDE99EA5-8B9C-4C2E-BCE7-8E507E7D7518}"/>
              </a:ext>
            </a:extLst>
          </p:cNvPr>
          <p:cNvSpPr/>
          <p:nvPr/>
        </p:nvSpPr>
        <p:spPr>
          <a:xfrm>
            <a:off x="8839200" y="6311901"/>
            <a:ext cx="1524000" cy="523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a:extLst>
              <a:ext uri="{FF2B5EF4-FFF2-40B4-BE49-F238E27FC236}">
                <a16:creationId xmlns:a16="http://schemas.microsoft.com/office/drawing/2014/main" id="{35ABD3B8-6B10-4E37-B58C-EE1A2258BE11}"/>
              </a:ext>
            </a:extLst>
          </p:cNvPr>
          <p:cNvSpPr>
            <a:spLocks noGrp="1"/>
          </p:cNvSpPr>
          <p:nvPr>
            <p:ph idx="1"/>
          </p:nvPr>
        </p:nvSpPr>
        <p:spPr>
          <a:xfrm>
            <a:off x="1981200" y="381001"/>
            <a:ext cx="8229600" cy="5745163"/>
          </a:xfrm>
        </p:spPr>
        <p:txBody>
          <a:bodyPr/>
          <a:lstStyle/>
          <a:p>
            <a:pPr marL="0" indent="0">
              <a:buNone/>
            </a:pPr>
            <a:r>
              <a:rPr lang="en-US" altLang="en-US" sz="3000" dirty="0"/>
              <a:t>Romeo didn't believe him.  "Why don't you use my board?  Show me one of those flips," Romeo challenged.  Juan gulped and grabbed the board.  "Uh… Ok," he replied.  When you see a good skater on TV or in a video game, skateboarding may look easy, but just moving properly, let alone doing any tricks, takes a lot of practice.  Because of this, I was not the least bit surprised when Juan landed flat on his can before he even made it across a single sidewalk square.  "Wow!  What an awesome flip, Tony Hawk.  You'll have to teach me that," Romeo sneered.  Now Juan eats lunch alone.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5107"/>
            <a:ext cx="10515600" cy="1115581"/>
          </a:xfrm>
        </p:spPr>
        <p:txBody>
          <a:bodyPr>
            <a:normAutofit/>
          </a:bodyPr>
          <a:lstStyle/>
          <a:p>
            <a:r>
              <a:rPr lang="en-US" b="1" dirty="0"/>
              <a:t>Write down the underlined section</a:t>
            </a:r>
          </a:p>
        </p:txBody>
      </p:sp>
      <p:sp>
        <p:nvSpPr>
          <p:cNvPr id="3" name="Content Placeholder 2"/>
          <p:cNvSpPr>
            <a:spLocks noGrp="1"/>
          </p:cNvSpPr>
          <p:nvPr>
            <p:ph idx="1"/>
          </p:nvPr>
        </p:nvSpPr>
        <p:spPr>
          <a:xfrm>
            <a:off x="838200" y="1924477"/>
            <a:ext cx="10515600" cy="4351338"/>
          </a:xfrm>
        </p:spPr>
        <p:txBody>
          <a:bodyPr>
            <a:normAutofit/>
          </a:bodyPr>
          <a:lstStyle/>
          <a:p>
            <a:r>
              <a:rPr lang="en-US" dirty="0"/>
              <a:t>Writers choose words both for their literal meanings (their dictionary definitions, or </a:t>
            </a:r>
            <a:r>
              <a:rPr lang="en-US" b="1" dirty="0"/>
              <a:t>denotations</a:t>
            </a:r>
            <a:r>
              <a:rPr lang="en-US" dirty="0"/>
              <a:t>) and for their implied meanings (their emotional associations, or </a:t>
            </a:r>
            <a:r>
              <a:rPr lang="en-US" b="1" dirty="0"/>
              <a:t>connotations</a:t>
            </a:r>
            <a:r>
              <a:rPr lang="en-US" dirty="0"/>
              <a:t>). Writers create their intended effects through particular </a:t>
            </a:r>
            <a:r>
              <a:rPr lang="en-US" u="sng" dirty="0"/>
              <a:t>connotations—the associations or images readers connect with certain words. Some words provoke strong positive or negative associations.</a:t>
            </a:r>
            <a:r>
              <a:rPr lang="en-US" dirty="0"/>
              <a:t> These reactions are central to how we, as readers, draw inferences about the tone, the characters, and the meaning of a text.</a:t>
            </a:r>
          </a:p>
        </p:txBody>
      </p:sp>
      <p:sp>
        <p:nvSpPr>
          <p:cNvPr id="4" name="Rectangle 3"/>
          <p:cNvSpPr/>
          <p:nvPr/>
        </p:nvSpPr>
        <p:spPr>
          <a:xfrm>
            <a:off x="0" y="-169859"/>
            <a:ext cx="12192000" cy="57510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00"/>
                </a:solidFill>
              </a:rPr>
              <a:t>Connotations, Symbols, and Irony check up Wednesday November 4</a:t>
            </a:r>
          </a:p>
        </p:txBody>
      </p:sp>
      <p:sp>
        <p:nvSpPr>
          <p:cNvPr id="6" name="Rectangle 5"/>
          <p:cNvSpPr/>
          <p:nvPr/>
        </p:nvSpPr>
        <p:spPr>
          <a:xfrm>
            <a:off x="0" y="-34780"/>
            <a:ext cx="4572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1734800" y="0"/>
            <a:ext cx="4572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592282" y="0"/>
            <a:ext cx="3979718" cy="646331"/>
          </a:xfrm>
          <a:prstGeom prst="rect">
            <a:avLst/>
          </a:prstGeom>
          <a:noFill/>
        </p:spPr>
        <p:txBody>
          <a:bodyPr wrap="square" rtlCol="0">
            <a:spAutoFit/>
          </a:bodyPr>
          <a:lstStyle/>
          <a:p>
            <a:r>
              <a:rPr lang="en-US" sz="3600" dirty="0">
                <a:solidFill>
                  <a:schemeClr val="bg1"/>
                </a:solidFill>
                <a:latin typeface="Algerian" panose="04020705040A02060702" pitchFamily="82" charset="0"/>
              </a:rPr>
              <a:t>WE ARE….</a:t>
            </a:r>
          </a:p>
        </p:txBody>
      </p:sp>
      <p:sp>
        <p:nvSpPr>
          <p:cNvPr id="9" name="Rectangle 8"/>
          <p:cNvSpPr/>
          <p:nvPr/>
        </p:nvSpPr>
        <p:spPr>
          <a:xfrm>
            <a:off x="0" y="6328064"/>
            <a:ext cx="12192000" cy="52993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FFFF00"/>
                </a:solidFill>
              </a:rPr>
              <a:t>Connotations, Symbols, and Irony check up Wednesday November 4</a:t>
            </a:r>
          </a:p>
        </p:txBody>
      </p:sp>
      <p:sp>
        <p:nvSpPr>
          <p:cNvPr id="10" name="TextBox 9"/>
          <p:cNvSpPr txBox="1"/>
          <p:nvPr/>
        </p:nvSpPr>
        <p:spPr>
          <a:xfrm>
            <a:off x="8087591" y="6304609"/>
            <a:ext cx="4104409" cy="646331"/>
          </a:xfrm>
          <a:prstGeom prst="rect">
            <a:avLst/>
          </a:prstGeom>
          <a:noFill/>
        </p:spPr>
        <p:txBody>
          <a:bodyPr wrap="square" rtlCol="0">
            <a:spAutoFit/>
          </a:bodyPr>
          <a:lstStyle/>
          <a:p>
            <a:r>
              <a:rPr lang="en-US" sz="3600" dirty="0">
                <a:solidFill>
                  <a:schemeClr val="bg1"/>
                </a:solidFill>
                <a:latin typeface="Algerian" panose="04020705040A02060702" pitchFamily="82" charset="0"/>
              </a:rPr>
              <a:t>Patriot Strong!</a:t>
            </a:r>
          </a:p>
        </p:txBody>
      </p:sp>
    </p:spTree>
    <p:extLst>
      <p:ext uri="{BB962C8B-B14F-4D97-AF65-F5344CB8AC3E}">
        <p14:creationId xmlns:p14="http://schemas.microsoft.com/office/powerpoint/2010/main" val="102909679"/>
      </p:ext>
    </p:extLst>
  </p:cSld>
  <p:clrMapOvr>
    <a:masterClrMapping/>
  </p:clrMapOvr>
  <p:transition spd="slow">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Connotations continued- Practice using the list of words on the board. </a:t>
            </a:r>
            <a:r>
              <a:rPr lang="en-US" sz="1300" dirty="0">
                <a:hlinkClick r:id="rId6" action="ppaction://hlinkfile"/>
              </a:rPr>
              <a:t>Materials\Connotations 4 practice.docx</a:t>
            </a:r>
            <a:endParaRPr lang="en-US" sz="1300" dirty="0"/>
          </a:p>
        </p:txBody>
      </p:sp>
      <p:sp>
        <p:nvSpPr>
          <p:cNvPr id="5" name="Text Placeholder 4">
            <a:extLst>
              <a:ext uri="{FF2B5EF4-FFF2-40B4-BE49-F238E27FC236}">
                <a16:creationId xmlns:a16="http://schemas.microsoft.com/office/drawing/2014/main" id="{2B2F29BD-0CDF-4A67-9F16-02E9A5ECA4D8}"/>
              </a:ext>
            </a:extLst>
          </p:cNvPr>
          <p:cNvSpPr>
            <a:spLocks noGrp="1"/>
          </p:cNvSpPr>
          <p:nvPr>
            <p:ph type="body" idx="1"/>
          </p:nvPr>
        </p:nvSpPr>
        <p:spPr>
          <a:xfrm>
            <a:off x="839789" y="1681163"/>
            <a:ext cx="2513012" cy="823912"/>
          </a:xfrm>
        </p:spPr>
        <p:txBody>
          <a:bodyPr>
            <a:normAutofit fontScale="92500"/>
          </a:bodyPr>
          <a:lstStyle/>
          <a:p>
            <a:r>
              <a:rPr lang="en-US" dirty="0"/>
              <a:t>Positive Connotative Words</a:t>
            </a:r>
          </a:p>
        </p:txBody>
      </p:sp>
      <p:sp>
        <p:nvSpPr>
          <p:cNvPr id="12" name="Text Placeholder 11">
            <a:extLst>
              <a:ext uri="{FF2B5EF4-FFF2-40B4-BE49-F238E27FC236}">
                <a16:creationId xmlns:a16="http://schemas.microsoft.com/office/drawing/2014/main" id="{1B70AA8F-7AB0-4B57-BB5A-FD5F15F06EDE}"/>
              </a:ext>
            </a:extLst>
          </p:cNvPr>
          <p:cNvSpPr>
            <a:spLocks noGrp="1"/>
          </p:cNvSpPr>
          <p:nvPr>
            <p:ph type="body" sz="quarter" idx="3"/>
          </p:nvPr>
        </p:nvSpPr>
        <p:spPr>
          <a:xfrm>
            <a:off x="7810276" y="1817034"/>
            <a:ext cx="2705326" cy="823912"/>
          </a:xfrm>
        </p:spPr>
        <p:txBody>
          <a:bodyPr>
            <a:normAutofit fontScale="92500"/>
          </a:bodyPr>
          <a:lstStyle/>
          <a:p>
            <a:r>
              <a:rPr lang="en-US" dirty="0"/>
              <a:t>Negative Connotative Words</a:t>
            </a:r>
          </a:p>
        </p:txBody>
      </p:sp>
      <p:sp>
        <p:nvSpPr>
          <p:cNvPr id="4" name="Rectangle 3"/>
          <p:cNvSpPr/>
          <p:nvPr/>
        </p:nvSpPr>
        <p:spPr>
          <a:xfrm>
            <a:off x="0" y="-34781"/>
            <a:ext cx="12192000" cy="57510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00"/>
                </a:solidFill>
              </a:rPr>
              <a:t>Connotations, Symbols, and Irony check up Wednesday November 4</a:t>
            </a:r>
          </a:p>
        </p:txBody>
      </p:sp>
      <p:sp>
        <p:nvSpPr>
          <p:cNvPr id="6" name="Rectangle 5"/>
          <p:cNvSpPr/>
          <p:nvPr/>
        </p:nvSpPr>
        <p:spPr>
          <a:xfrm>
            <a:off x="0" y="0"/>
            <a:ext cx="457200"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1734800" y="0"/>
            <a:ext cx="457200"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592282" y="0"/>
            <a:ext cx="3979718" cy="646331"/>
          </a:xfrm>
          <a:prstGeom prst="rect">
            <a:avLst/>
          </a:prstGeom>
          <a:noFill/>
        </p:spPr>
        <p:txBody>
          <a:bodyPr wrap="square" rtlCol="0">
            <a:spAutoFit/>
          </a:bodyPr>
          <a:lstStyle/>
          <a:p>
            <a:r>
              <a:rPr lang="en-US" sz="3600" dirty="0">
                <a:solidFill>
                  <a:schemeClr val="bg1"/>
                </a:solidFill>
                <a:latin typeface="Algerian" panose="04020705040A02060702" pitchFamily="82" charset="0"/>
              </a:rPr>
              <a:t>WE ARE….</a:t>
            </a:r>
          </a:p>
        </p:txBody>
      </p:sp>
      <p:sp>
        <p:nvSpPr>
          <p:cNvPr id="9" name="Rectangle 8"/>
          <p:cNvSpPr/>
          <p:nvPr/>
        </p:nvSpPr>
        <p:spPr>
          <a:xfrm>
            <a:off x="0" y="6362844"/>
            <a:ext cx="12192000" cy="5299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FFFF00"/>
                </a:solidFill>
              </a:rPr>
              <a:t>Connotations, Symbols, and Irony check up Wednesday November 4</a:t>
            </a:r>
          </a:p>
        </p:txBody>
      </p:sp>
      <p:sp>
        <p:nvSpPr>
          <p:cNvPr id="10" name="TextBox 9"/>
          <p:cNvSpPr txBox="1"/>
          <p:nvPr/>
        </p:nvSpPr>
        <p:spPr>
          <a:xfrm>
            <a:off x="8087591" y="6304609"/>
            <a:ext cx="4104409" cy="646331"/>
          </a:xfrm>
          <a:prstGeom prst="rect">
            <a:avLst/>
          </a:prstGeom>
          <a:noFill/>
        </p:spPr>
        <p:txBody>
          <a:bodyPr wrap="square" rtlCol="0">
            <a:spAutoFit/>
          </a:bodyPr>
          <a:lstStyle/>
          <a:p>
            <a:r>
              <a:rPr lang="en-US" sz="3600" dirty="0">
                <a:solidFill>
                  <a:schemeClr val="bg1"/>
                </a:solidFill>
                <a:latin typeface="Algerian" panose="04020705040A02060702" pitchFamily="82" charset="0"/>
              </a:rPr>
              <a:t>Patriot Strong!</a:t>
            </a:r>
          </a:p>
        </p:txBody>
      </p:sp>
      <p:sp>
        <p:nvSpPr>
          <p:cNvPr id="17" name="Text Placeholder 11">
            <a:extLst>
              <a:ext uri="{FF2B5EF4-FFF2-40B4-BE49-F238E27FC236}">
                <a16:creationId xmlns:a16="http://schemas.microsoft.com/office/drawing/2014/main" id="{45635C1B-5CFF-465C-9FA5-BE1039C9D214}"/>
              </a:ext>
            </a:extLst>
          </p:cNvPr>
          <p:cNvSpPr txBox="1">
            <a:spLocks/>
          </p:cNvSpPr>
          <p:nvPr/>
        </p:nvSpPr>
        <p:spPr>
          <a:xfrm>
            <a:off x="4037806" y="1799644"/>
            <a:ext cx="2628037"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Denotive (Neutral) Words</a:t>
            </a:r>
          </a:p>
        </p:txBody>
      </p:sp>
    </p:spTree>
    <p:controls>
      <mc:AlternateContent xmlns:mc="http://schemas.openxmlformats.org/markup-compatibility/2006">
        <mc:Choice xmlns:v="urn:schemas-microsoft-com:vml" Requires="v">
          <p:control spid="1184" name="TextBox1" r:id="rId2" imgW="2057400" imgH="3324240"/>
        </mc:Choice>
        <mc:Fallback>
          <p:control name="TextBox1" r:id="rId2" imgW="2057400" imgH="3324240">
            <p:pic>
              <p:nvPicPr>
                <p:cNvPr id="15" name="TextBox1">
                  <a:extLst>
                    <a:ext uri="{FF2B5EF4-FFF2-40B4-BE49-F238E27FC236}">
                      <a16:creationId xmlns:a16="http://schemas.microsoft.com/office/drawing/2014/main" id="{8FB7DBD0-F4A7-4061-B687-861E33B4052B}"/>
                    </a:ext>
                  </a:extLst>
                </p:cNvPr>
                <p:cNvPicPr>
                  <a:picLocks/>
                </p:cNvPicPr>
                <p:nvPr/>
              </p:nvPicPr>
              <p:blipFill>
                <a:blip r:embed="rId7"/>
                <a:stretch>
                  <a:fillRect/>
                </a:stretch>
              </p:blipFill>
              <p:spPr>
                <a:xfrm>
                  <a:off x="839789" y="2663825"/>
                  <a:ext cx="2062438" cy="3325813"/>
                </a:xfrm>
                <a:prstGeom prst="rect">
                  <a:avLst/>
                </a:prstGeom>
              </p:spPr>
            </p:pic>
          </p:control>
        </mc:Fallback>
      </mc:AlternateContent>
      <mc:AlternateContent xmlns:mc="http://schemas.openxmlformats.org/markup-compatibility/2006">
        <mc:Choice xmlns:v="urn:schemas-microsoft-com:vml" Requires="v">
          <p:control spid="1185" name="TextBox2" r:id="rId3" imgW="2333520" imgH="3324240"/>
        </mc:Choice>
        <mc:Fallback>
          <p:control name="TextBox2" r:id="rId3" imgW="2333520" imgH="3324240">
            <p:pic>
              <p:nvPicPr>
                <p:cNvPr id="16" name="TextBox2">
                  <a:extLst>
                    <a:ext uri="{FF2B5EF4-FFF2-40B4-BE49-F238E27FC236}">
                      <a16:creationId xmlns:a16="http://schemas.microsoft.com/office/drawing/2014/main" id="{4DB6F853-EB9B-4570-AA7D-3CCA5C7DD60D}"/>
                    </a:ext>
                  </a:extLst>
                </p:cNvPr>
                <p:cNvPicPr>
                  <a:picLocks/>
                </p:cNvPicPr>
                <p:nvPr/>
              </p:nvPicPr>
              <p:blipFill>
                <a:blip r:embed="rId8"/>
                <a:stretch>
                  <a:fillRect/>
                </a:stretch>
              </p:blipFill>
              <p:spPr>
                <a:xfrm>
                  <a:off x="4037806" y="2676953"/>
                  <a:ext cx="2336490" cy="3325813"/>
                </a:xfrm>
                <a:prstGeom prst="rect">
                  <a:avLst/>
                </a:prstGeom>
              </p:spPr>
            </p:pic>
          </p:control>
        </mc:Fallback>
      </mc:AlternateContent>
      <mc:AlternateContent xmlns:mc="http://schemas.openxmlformats.org/markup-compatibility/2006">
        <mc:Choice xmlns:v="urn:schemas-microsoft-com:vml" Requires="v">
          <p:control spid="1186" name="TextBox3" r:id="rId4" imgW="2333520" imgH="3314880"/>
        </mc:Choice>
        <mc:Fallback>
          <p:control name="TextBox3" r:id="rId4" imgW="2333520" imgH="3314880">
            <p:pic>
              <p:nvPicPr>
                <p:cNvPr id="18" name="TextBox3">
                  <a:extLst>
                    <a:ext uri="{FF2B5EF4-FFF2-40B4-BE49-F238E27FC236}">
                      <a16:creationId xmlns:a16="http://schemas.microsoft.com/office/drawing/2014/main" id="{912F4545-192A-493D-B747-3D936C21BF84}"/>
                    </a:ext>
                  </a:extLst>
                </p:cNvPr>
                <p:cNvPicPr>
                  <a:picLocks/>
                </p:cNvPicPr>
                <p:nvPr/>
              </p:nvPicPr>
              <p:blipFill>
                <a:blip r:embed="rId9"/>
                <a:stretch>
                  <a:fillRect/>
                </a:stretch>
              </p:blipFill>
              <p:spPr>
                <a:xfrm>
                  <a:off x="7888288" y="2676953"/>
                  <a:ext cx="2335212" cy="3312685"/>
                </a:xfrm>
                <a:prstGeom prst="rect">
                  <a:avLst/>
                </a:prstGeom>
              </p:spPr>
            </p:pic>
          </p:control>
        </mc:Fallback>
      </mc:AlternateContent>
    </p:controls>
    <p:extLst>
      <p:ext uri="{BB962C8B-B14F-4D97-AF65-F5344CB8AC3E}">
        <p14:creationId xmlns:p14="http://schemas.microsoft.com/office/powerpoint/2010/main" val="40481105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EB1AEEB-789F-4B55-96A1-5E88423E90D3}"/>
              </a:ext>
            </a:extLst>
          </p:cNvPr>
          <p:cNvSpPr>
            <a:spLocks noGrp="1"/>
          </p:cNvSpPr>
          <p:nvPr>
            <p:ph type="title"/>
          </p:nvPr>
        </p:nvSpPr>
        <p:spPr/>
        <p:txBody>
          <a:bodyPr/>
          <a:lstStyle/>
          <a:p>
            <a:r>
              <a:rPr lang="en-US" dirty="0"/>
              <a:t>Now you practice- The handout is due at the start of class Friday.</a:t>
            </a:r>
          </a:p>
        </p:txBody>
      </p:sp>
      <p:sp>
        <p:nvSpPr>
          <p:cNvPr id="4" name="Rectangle 3"/>
          <p:cNvSpPr/>
          <p:nvPr/>
        </p:nvSpPr>
        <p:spPr>
          <a:xfrm>
            <a:off x="0" y="-69561"/>
            <a:ext cx="12192000" cy="57510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00"/>
                </a:solidFill>
              </a:rPr>
              <a:t>Connotations, Symbols, and Irony check up Wednesday November 4</a:t>
            </a:r>
          </a:p>
        </p:txBody>
      </p:sp>
      <p:sp>
        <p:nvSpPr>
          <p:cNvPr id="6" name="Rectangle 5"/>
          <p:cNvSpPr/>
          <p:nvPr/>
        </p:nvSpPr>
        <p:spPr>
          <a:xfrm>
            <a:off x="0" y="-34780"/>
            <a:ext cx="4572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1734800" y="0"/>
            <a:ext cx="4572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592282" y="0"/>
            <a:ext cx="3979718" cy="646331"/>
          </a:xfrm>
          <a:prstGeom prst="rect">
            <a:avLst/>
          </a:prstGeom>
          <a:noFill/>
        </p:spPr>
        <p:txBody>
          <a:bodyPr wrap="square" rtlCol="0">
            <a:spAutoFit/>
          </a:bodyPr>
          <a:lstStyle/>
          <a:p>
            <a:r>
              <a:rPr lang="en-US" sz="3600" dirty="0">
                <a:solidFill>
                  <a:schemeClr val="bg1"/>
                </a:solidFill>
                <a:latin typeface="Algerian" panose="04020705040A02060702" pitchFamily="82" charset="0"/>
              </a:rPr>
              <a:t>WE ARE….</a:t>
            </a:r>
          </a:p>
        </p:txBody>
      </p:sp>
      <p:sp>
        <p:nvSpPr>
          <p:cNvPr id="9" name="Rectangle 8"/>
          <p:cNvSpPr/>
          <p:nvPr/>
        </p:nvSpPr>
        <p:spPr>
          <a:xfrm>
            <a:off x="0" y="6328064"/>
            <a:ext cx="12192000" cy="52993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FFFF00"/>
                </a:solidFill>
              </a:rPr>
              <a:t>Connotations, Symbols, and Irony check up Wednesday November 4</a:t>
            </a:r>
          </a:p>
        </p:txBody>
      </p:sp>
      <p:sp>
        <p:nvSpPr>
          <p:cNvPr id="10" name="TextBox 9"/>
          <p:cNvSpPr txBox="1"/>
          <p:nvPr/>
        </p:nvSpPr>
        <p:spPr>
          <a:xfrm>
            <a:off x="8087591" y="6304609"/>
            <a:ext cx="4104409" cy="646331"/>
          </a:xfrm>
          <a:prstGeom prst="rect">
            <a:avLst/>
          </a:prstGeom>
          <a:noFill/>
        </p:spPr>
        <p:txBody>
          <a:bodyPr wrap="square" rtlCol="0">
            <a:spAutoFit/>
          </a:bodyPr>
          <a:lstStyle/>
          <a:p>
            <a:r>
              <a:rPr lang="en-US" sz="3600" dirty="0">
                <a:solidFill>
                  <a:schemeClr val="bg1"/>
                </a:solidFill>
                <a:latin typeface="Algerian" panose="04020705040A02060702" pitchFamily="82" charset="0"/>
              </a:rPr>
              <a:t>Patriot Strong!</a:t>
            </a:r>
          </a:p>
        </p:txBody>
      </p:sp>
    </p:spTree>
    <p:extLst>
      <p:ext uri="{BB962C8B-B14F-4D97-AF65-F5344CB8AC3E}">
        <p14:creationId xmlns:p14="http://schemas.microsoft.com/office/powerpoint/2010/main" val="4738616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57200"/>
            <a:ext cx="12192000" cy="970709"/>
          </a:xfrm>
        </p:spPr>
        <p:txBody>
          <a:bodyPr>
            <a:normAutofit/>
          </a:bodyPr>
          <a:lstStyle/>
          <a:p>
            <a:pPr algn="l"/>
            <a:r>
              <a:rPr lang="en-US" sz="3600" dirty="0"/>
              <a:t>Thursday October 29, 2020</a:t>
            </a:r>
          </a:p>
        </p:txBody>
      </p:sp>
      <p:sp>
        <p:nvSpPr>
          <p:cNvPr id="3" name="Subtitle 2"/>
          <p:cNvSpPr>
            <a:spLocks noGrp="1"/>
          </p:cNvSpPr>
          <p:nvPr>
            <p:ph type="subTitle" idx="1"/>
          </p:nvPr>
        </p:nvSpPr>
        <p:spPr>
          <a:xfrm>
            <a:off x="0" y="1463443"/>
            <a:ext cx="12192000" cy="4945669"/>
          </a:xfrm>
        </p:spPr>
        <p:txBody>
          <a:bodyPr>
            <a:normAutofit lnSpcReduction="10000"/>
          </a:bodyPr>
          <a:lstStyle/>
          <a:p>
            <a:pPr algn="l"/>
            <a:r>
              <a:rPr lang="en-US" sz="2800" dirty="0"/>
              <a:t>Learning  Target(s)</a:t>
            </a:r>
          </a:p>
          <a:p>
            <a:pPr marL="457200" indent="-457200" algn="l">
              <a:buFont typeface="Arial" panose="020B0604020202020204" pitchFamily="34" charset="0"/>
              <a:buChar char="•"/>
            </a:pPr>
            <a:r>
              <a:rPr lang="en-US" sz="2800" dirty="0"/>
              <a:t>Students will annotating “Marigolds” looking for signposts.</a:t>
            </a:r>
          </a:p>
          <a:p>
            <a:pPr marL="457200" indent="-457200" algn="l">
              <a:buFont typeface="Arial" panose="020B0604020202020204" pitchFamily="34" charset="0"/>
              <a:buChar char="•"/>
            </a:pPr>
            <a:r>
              <a:rPr lang="en-US" sz="2800" dirty="0"/>
              <a:t>Students will also annotate the passage for imagery and words that show the narrators voice. </a:t>
            </a:r>
          </a:p>
          <a:p>
            <a:pPr algn="l"/>
            <a:r>
              <a:rPr lang="en-US" i="1" dirty="0"/>
              <a:t>Activities:</a:t>
            </a:r>
          </a:p>
          <a:p>
            <a:pPr marL="342900" indent="-342900" algn="l">
              <a:buFont typeface="Arial" panose="020B0604020202020204" pitchFamily="34" charset="0"/>
              <a:buChar char="•"/>
            </a:pPr>
            <a:r>
              <a:rPr lang="en-US" i="1" dirty="0"/>
              <a:t>Book project presentations</a:t>
            </a:r>
          </a:p>
          <a:p>
            <a:pPr marL="342900" indent="-342900" algn="l">
              <a:buFont typeface="Arial" panose="020B0604020202020204" pitchFamily="34" charset="0"/>
              <a:buChar char="•"/>
            </a:pPr>
            <a:r>
              <a:rPr lang="en-US" dirty="0"/>
              <a:t>Bell Ringer 27 p.7</a:t>
            </a:r>
          </a:p>
          <a:p>
            <a:pPr marL="342900" indent="-342900" algn="l">
              <a:buFont typeface="Arial" panose="020B0604020202020204" pitchFamily="34" charset="0"/>
              <a:buChar char="•"/>
            </a:pPr>
            <a:r>
              <a:rPr lang="en-US" dirty="0"/>
              <a:t>Book Log 19 p.5</a:t>
            </a:r>
            <a:endParaRPr lang="en-US" i="1" dirty="0"/>
          </a:p>
          <a:p>
            <a:pPr marL="457200" indent="-457200" algn="l">
              <a:buFont typeface="Arial" panose="020B0604020202020204" pitchFamily="34" charset="0"/>
              <a:buChar char="•"/>
            </a:pPr>
            <a:r>
              <a:rPr lang="en-US" dirty="0"/>
              <a:t>Irony and connotation notes Ref. page 24</a:t>
            </a:r>
          </a:p>
          <a:p>
            <a:pPr marL="457200" indent="-457200" algn="l">
              <a:buFont typeface="Arial" panose="020B0604020202020204" pitchFamily="34" charset="0"/>
              <a:buChar char="•"/>
            </a:pPr>
            <a:r>
              <a:rPr lang="en-US" dirty="0"/>
              <a:t>Connotations homework worksheet assignment page 9 due Friday when you come to class</a:t>
            </a:r>
          </a:p>
          <a:p>
            <a:pPr marL="457200" indent="-457200" algn="l">
              <a:buFont typeface="Arial" panose="020B0604020202020204" pitchFamily="34" charset="0"/>
              <a:buChar char="•"/>
            </a:pPr>
            <a:r>
              <a:rPr lang="en-US" dirty="0"/>
              <a:t>Irony homework worksheet assignment page 8 due Friday when you come to class</a:t>
            </a:r>
          </a:p>
          <a:p>
            <a:pPr marL="457200" indent="-457200" algn="l">
              <a:buFont typeface="Arial" panose="020B0604020202020204" pitchFamily="34" charset="0"/>
              <a:buChar char="•"/>
            </a:pPr>
            <a:endParaRPr lang="en-US" dirty="0"/>
          </a:p>
          <a:p>
            <a:pPr algn="l"/>
            <a:endParaRPr lang="en-US" i="1" dirty="0"/>
          </a:p>
        </p:txBody>
      </p:sp>
      <p:sp>
        <p:nvSpPr>
          <p:cNvPr id="4" name="Rectangle 3"/>
          <p:cNvSpPr/>
          <p:nvPr/>
        </p:nvSpPr>
        <p:spPr>
          <a:xfrm>
            <a:off x="0" y="0"/>
            <a:ext cx="12192000" cy="45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FF00"/>
                </a:solidFill>
              </a:rPr>
              <a:t>Connotations, Symbols, and Irony check up Wednesday November 4</a:t>
            </a:r>
          </a:p>
        </p:txBody>
      </p:sp>
      <p:sp>
        <p:nvSpPr>
          <p:cNvPr id="5" name="Rectangle 4"/>
          <p:cNvSpPr/>
          <p:nvPr/>
        </p:nvSpPr>
        <p:spPr>
          <a:xfrm>
            <a:off x="0" y="6400800"/>
            <a:ext cx="12192000" cy="45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00"/>
                </a:solidFill>
              </a:rPr>
              <a:t>Connotations, Symbols, and Irony check up Wednesday November 4</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1094" y="6365266"/>
            <a:ext cx="1420906" cy="49273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753035" cy="465512"/>
          </a:xfrm>
          <a:prstGeom prst="rect">
            <a:avLst/>
          </a:prstGeom>
          <a:solidFill>
            <a:schemeClr val="bg1">
              <a:alpha val="0"/>
            </a:schemeClr>
          </a:solidFill>
        </p:spPr>
      </p:pic>
    </p:spTree>
    <p:extLst>
      <p:ext uri="{BB962C8B-B14F-4D97-AF65-F5344CB8AC3E}">
        <p14:creationId xmlns:p14="http://schemas.microsoft.com/office/powerpoint/2010/main" val="42176343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93141" y="484095"/>
            <a:ext cx="50292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00B050"/>
                </a:solidFill>
                <a:effectLst/>
                <a:uLnTx/>
                <a:uFillTx/>
                <a:latin typeface="Calibri" panose="020F0502020204030204"/>
                <a:ea typeface="+mn-ea"/>
                <a:cs typeface="+mn-cs"/>
              </a:rPr>
              <a:t>Reading Time</a:t>
            </a:r>
          </a:p>
        </p:txBody>
      </p:sp>
      <p:pic>
        <p:nvPicPr>
          <p:cNvPr id="6" name="Picture 5">
            <a:extLst>
              <a:ext uri="{FF2B5EF4-FFF2-40B4-BE49-F238E27FC236}">
                <a16:creationId xmlns:a16="http://schemas.microsoft.com/office/drawing/2014/main" id="{C1349602-562C-4604-AF46-A600965811AB}"/>
              </a:ext>
            </a:extLst>
          </p:cNvPr>
          <p:cNvPicPr/>
          <p:nvPr/>
        </p:nvPicPr>
        <p:blipFill rotWithShape="1">
          <a:blip r:embed="rId2"/>
          <a:srcRect l="30804" t="35576" r="12746" b="6571"/>
          <a:stretch/>
        </p:blipFill>
        <p:spPr bwMode="auto">
          <a:xfrm>
            <a:off x="3186954" y="1409221"/>
            <a:ext cx="6131858" cy="3741001"/>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A370E607-C1DA-4856-AC4A-A544A6B0FAA0}"/>
              </a:ext>
            </a:extLst>
          </p:cNvPr>
          <p:cNvSpPr txBox="1"/>
          <p:nvPr/>
        </p:nvSpPr>
        <p:spPr>
          <a:xfrm>
            <a:off x="3581400" y="5419394"/>
            <a:ext cx="5416826" cy="1200329"/>
          </a:xfrm>
          <a:prstGeom prst="rect">
            <a:avLst/>
          </a:prstGeom>
          <a:noFill/>
        </p:spPr>
        <p:txBody>
          <a:bodyPr wrap="square" rtlCol="0">
            <a:spAutoFit/>
          </a:bodyPr>
          <a:lstStyle/>
          <a:p>
            <a:pPr algn="ctr"/>
            <a:r>
              <a:rPr lang="en-US" sz="2400" b="1" dirty="0">
                <a:ln w="22225">
                  <a:solidFill>
                    <a:schemeClr val="accent1"/>
                  </a:solidFill>
                  <a:prstDash val="solid"/>
                </a:ln>
                <a:solidFill>
                  <a:srgbClr val="00B050"/>
                </a:solidFill>
              </a:rPr>
              <a:t>You may go to the library if you need to check out a book or return a book at this time.</a:t>
            </a:r>
          </a:p>
        </p:txBody>
      </p:sp>
      <p:sp>
        <p:nvSpPr>
          <p:cNvPr id="7" name="TextBox 6">
            <a:extLst>
              <a:ext uri="{FF2B5EF4-FFF2-40B4-BE49-F238E27FC236}">
                <a16:creationId xmlns:a16="http://schemas.microsoft.com/office/drawing/2014/main" id="{0A6CF234-7E40-4AB8-8F89-0449F2F9E0C7}"/>
              </a:ext>
            </a:extLst>
          </p:cNvPr>
          <p:cNvSpPr txBox="1"/>
          <p:nvPr/>
        </p:nvSpPr>
        <p:spPr>
          <a:xfrm>
            <a:off x="331304" y="1046922"/>
            <a:ext cx="1954696" cy="1200329"/>
          </a:xfrm>
          <a:prstGeom prst="rect">
            <a:avLst/>
          </a:prstGeom>
          <a:noFill/>
        </p:spPr>
        <p:txBody>
          <a:bodyPr wrap="square" rtlCol="0">
            <a:spAutoFit/>
          </a:bodyPr>
          <a:lstStyle/>
          <a:p>
            <a:r>
              <a:rPr lang="en-US" dirty="0"/>
              <a:t>Don’t forget to log your progress in your book log section.</a:t>
            </a:r>
          </a:p>
        </p:txBody>
      </p:sp>
    </p:spTree>
    <p:extLst>
      <p:ext uri="{BB962C8B-B14F-4D97-AF65-F5344CB8AC3E}">
        <p14:creationId xmlns:p14="http://schemas.microsoft.com/office/powerpoint/2010/main" val="5809115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5107"/>
            <a:ext cx="10515600" cy="1115581"/>
          </a:xfrm>
        </p:spPr>
        <p:txBody>
          <a:bodyPr>
            <a:normAutofit/>
          </a:bodyPr>
          <a:lstStyle/>
          <a:p>
            <a:r>
              <a:rPr lang="en-US" dirty="0"/>
              <a:t>Bell Ringer: Parts of a Sentence</a:t>
            </a:r>
          </a:p>
        </p:txBody>
      </p:sp>
      <p:sp>
        <p:nvSpPr>
          <p:cNvPr id="3" name="Content Placeholder 2"/>
          <p:cNvSpPr>
            <a:spLocks noGrp="1"/>
          </p:cNvSpPr>
          <p:nvPr>
            <p:ph idx="1"/>
          </p:nvPr>
        </p:nvSpPr>
        <p:spPr>
          <a:xfrm>
            <a:off x="838200" y="1924477"/>
            <a:ext cx="10515600" cy="4351338"/>
          </a:xfrm>
        </p:spPr>
        <p:txBody>
          <a:bodyPr>
            <a:normAutofit fontScale="92500" lnSpcReduction="20000"/>
          </a:bodyPr>
          <a:lstStyle/>
          <a:p>
            <a:pPr marL="0" indent="0">
              <a:buNone/>
            </a:pPr>
            <a:r>
              <a:rPr lang="en-US" dirty="0"/>
              <a:t>Directions:  Parts of speech: Directions: Label the parts of speech in the following sentences. Use the following symbols to identify the Parts of speech: Common noun= n, proper noun = N, verbs = v, Pronouns= Pro, Adjectives= Adj, Adverbs= Adv, Prepositions= prep, Coordinating Conjunctions= cc, Subordinate conjunctions=sc, Articles= art </a:t>
            </a:r>
          </a:p>
          <a:p>
            <a:pPr marL="0" indent="0">
              <a:buNone/>
            </a:pPr>
            <a:r>
              <a:rPr lang="en-US" dirty="0"/>
              <a:t>1. The student wiped the white board that was filthy with last week’s notes.</a:t>
            </a:r>
          </a:p>
          <a:p>
            <a:pPr marL="0" indent="0">
              <a:buNone/>
            </a:pPr>
            <a:endParaRPr lang="en-US" dirty="0"/>
          </a:p>
          <a:p>
            <a:pPr marL="0" indent="0">
              <a:buNone/>
            </a:pPr>
            <a:r>
              <a:rPr lang="en-US" dirty="0"/>
              <a:t>Directions: Label each part of the sentence using the following abbreviations: Subject= S for proper nouns and s for regular nouns, Predicate=p, and Object= O for proper nouns and o for regular nouns.</a:t>
            </a:r>
          </a:p>
          <a:p>
            <a:pPr marL="0" indent="0">
              <a:buNone/>
            </a:pPr>
            <a:endParaRPr lang="en-US" dirty="0"/>
          </a:p>
          <a:p>
            <a:r>
              <a:rPr lang="en-US" dirty="0"/>
              <a:t>1. The student wiped the white board that was filthy with last week’s notes.</a:t>
            </a:r>
          </a:p>
          <a:p>
            <a:endParaRPr lang="en-US" dirty="0"/>
          </a:p>
        </p:txBody>
      </p:sp>
      <p:sp>
        <p:nvSpPr>
          <p:cNvPr id="4" name="Rectangle 3"/>
          <p:cNvSpPr/>
          <p:nvPr/>
        </p:nvSpPr>
        <p:spPr>
          <a:xfrm>
            <a:off x="0" y="-169859"/>
            <a:ext cx="12192000" cy="57510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00"/>
                </a:solidFill>
              </a:rPr>
              <a:t>Connotations, Symbols, and Irony check up Wednesday November 4</a:t>
            </a:r>
          </a:p>
        </p:txBody>
      </p:sp>
      <p:sp>
        <p:nvSpPr>
          <p:cNvPr id="6" name="Rectangle 5"/>
          <p:cNvSpPr/>
          <p:nvPr/>
        </p:nvSpPr>
        <p:spPr>
          <a:xfrm>
            <a:off x="0" y="-34780"/>
            <a:ext cx="4572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1734800" y="0"/>
            <a:ext cx="4572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592282" y="0"/>
            <a:ext cx="3979718" cy="646331"/>
          </a:xfrm>
          <a:prstGeom prst="rect">
            <a:avLst/>
          </a:prstGeom>
          <a:noFill/>
        </p:spPr>
        <p:txBody>
          <a:bodyPr wrap="square" rtlCol="0">
            <a:spAutoFit/>
          </a:bodyPr>
          <a:lstStyle/>
          <a:p>
            <a:r>
              <a:rPr lang="en-US" sz="3600" dirty="0">
                <a:solidFill>
                  <a:schemeClr val="bg1"/>
                </a:solidFill>
                <a:latin typeface="Algerian" panose="04020705040A02060702" pitchFamily="82" charset="0"/>
              </a:rPr>
              <a:t>WE ARE….</a:t>
            </a:r>
          </a:p>
        </p:txBody>
      </p:sp>
      <p:sp>
        <p:nvSpPr>
          <p:cNvPr id="9" name="Rectangle 8"/>
          <p:cNvSpPr/>
          <p:nvPr/>
        </p:nvSpPr>
        <p:spPr>
          <a:xfrm>
            <a:off x="0" y="6328064"/>
            <a:ext cx="12192000" cy="52993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FFFF00"/>
                </a:solidFill>
              </a:rPr>
              <a:t>Connotations, Symbols, and Irony check up Wednesday November 4</a:t>
            </a:r>
          </a:p>
        </p:txBody>
      </p:sp>
      <p:sp>
        <p:nvSpPr>
          <p:cNvPr id="10" name="TextBox 9"/>
          <p:cNvSpPr txBox="1"/>
          <p:nvPr/>
        </p:nvSpPr>
        <p:spPr>
          <a:xfrm>
            <a:off x="8087591" y="6304609"/>
            <a:ext cx="4104409" cy="646331"/>
          </a:xfrm>
          <a:prstGeom prst="rect">
            <a:avLst/>
          </a:prstGeom>
          <a:noFill/>
        </p:spPr>
        <p:txBody>
          <a:bodyPr wrap="square" rtlCol="0">
            <a:spAutoFit/>
          </a:bodyPr>
          <a:lstStyle/>
          <a:p>
            <a:r>
              <a:rPr lang="en-US" sz="3600" dirty="0">
                <a:solidFill>
                  <a:schemeClr val="bg1"/>
                </a:solidFill>
                <a:latin typeface="Algerian" panose="04020705040A02060702" pitchFamily="82" charset="0"/>
              </a:rPr>
              <a:t>Patriot Strong!</a:t>
            </a:r>
          </a:p>
        </p:txBody>
      </p:sp>
    </p:spTree>
    <p:extLst>
      <p:ext uri="{BB962C8B-B14F-4D97-AF65-F5344CB8AC3E}">
        <p14:creationId xmlns:p14="http://schemas.microsoft.com/office/powerpoint/2010/main" val="4125047440"/>
      </p:ext>
    </p:extLst>
  </p:cSld>
  <p:clrMapOvr>
    <a:masterClrMapping/>
  </p:clrMapOvr>
  <p:transition spd="slow">
    <p:wip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4781"/>
            <a:ext cx="12192000" cy="57510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00"/>
                </a:solidFill>
              </a:rPr>
              <a:t>Connotations, Symbols, and Irony check up Wednesday November 4</a:t>
            </a:r>
          </a:p>
        </p:txBody>
      </p:sp>
      <p:sp>
        <p:nvSpPr>
          <p:cNvPr id="6" name="Rectangle 5"/>
          <p:cNvSpPr/>
          <p:nvPr/>
        </p:nvSpPr>
        <p:spPr>
          <a:xfrm>
            <a:off x="0" y="0"/>
            <a:ext cx="457200"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1734800" y="0"/>
            <a:ext cx="457200"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592282" y="0"/>
            <a:ext cx="3979718" cy="646331"/>
          </a:xfrm>
          <a:prstGeom prst="rect">
            <a:avLst/>
          </a:prstGeom>
          <a:noFill/>
        </p:spPr>
        <p:txBody>
          <a:bodyPr wrap="square" rtlCol="0">
            <a:spAutoFit/>
          </a:bodyPr>
          <a:lstStyle/>
          <a:p>
            <a:r>
              <a:rPr lang="en-US" sz="3600" dirty="0">
                <a:solidFill>
                  <a:schemeClr val="bg1"/>
                </a:solidFill>
                <a:latin typeface="Algerian" panose="04020705040A02060702" pitchFamily="82" charset="0"/>
              </a:rPr>
              <a:t>WE ARE….</a:t>
            </a:r>
          </a:p>
        </p:txBody>
      </p:sp>
      <p:sp>
        <p:nvSpPr>
          <p:cNvPr id="9" name="Rectangle 8"/>
          <p:cNvSpPr/>
          <p:nvPr/>
        </p:nvSpPr>
        <p:spPr>
          <a:xfrm>
            <a:off x="0" y="6362844"/>
            <a:ext cx="12192000" cy="5299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FFFF00"/>
                </a:solidFill>
              </a:rPr>
              <a:t>Connotations, Symbols, and Irony check up Wednesday November 4</a:t>
            </a:r>
          </a:p>
        </p:txBody>
      </p:sp>
      <p:sp>
        <p:nvSpPr>
          <p:cNvPr id="10" name="TextBox 9"/>
          <p:cNvSpPr txBox="1"/>
          <p:nvPr/>
        </p:nvSpPr>
        <p:spPr>
          <a:xfrm>
            <a:off x="8087591" y="6304609"/>
            <a:ext cx="4104409" cy="646331"/>
          </a:xfrm>
          <a:prstGeom prst="rect">
            <a:avLst/>
          </a:prstGeom>
          <a:noFill/>
        </p:spPr>
        <p:txBody>
          <a:bodyPr wrap="square" rtlCol="0">
            <a:spAutoFit/>
          </a:bodyPr>
          <a:lstStyle/>
          <a:p>
            <a:r>
              <a:rPr lang="en-US" sz="3600" dirty="0">
                <a:solidFill>
                  <a:schemeClr val="bg1"/>
                </a:solidFill>
                <a:latin typeface="Algerian" panose="04020705040A02060702" pitchFamily="82" charset="0"/>
              </a:rPr>
              <a:t>Patriot Strong!</a:t>
            </a:r>
          </a:p>
        </p:txBody>
      </p:sp>
      <p:sp>
        <p:nvSpPr>
          <p:cNvPr id="2" name="Title 1">
            <a:extLst>
              <a:ext uri="{FF2B5EF4-FFF2-40B4-BE49-F238E27FC236}">
                <a16:creationId xmlns:a16="http://schemas.microsoft.com/office/drawing/2014/main" id="{65BDF1B4-4FB7-4ADD-AA50-3D7BBCBC626D}"/>
              </a:ext>
            </a:extLst>
          </p:cNvPr>
          <p:cNvSpPr>
            <a:spLocks noGrp="1"/>
          </p:cNvSpPr>
          <p:nvPr>
            <p:ph type="title"/>
          </p:nvPr>
        </p:nvSpPr>
        <p:spPr/>
        <p:txBody>
          <a:bodyPr/>
          <a:lstStyle/>
          <a:p>
            <a:r>
              <a:rPr lang="en-US" dirty="0"/>
              <a:t>Bell Ringer answers</a:t>
            </a:r>
          </a:p>
        </p:txBody>
      </p:sp>
      <p:sp>
        <p:nvSpPr>
          <p:cNvPr id="3" name="Content Placeholder 2">
            <a:extLst>
              <a:ext uri="{FF2B5EF4-FFF2-40B4-BE49-F238E27FC236}">
                <a16:creationId xmlns:a16="http://schemas.microsoft.com/office/drawing/2014/main" id="{4880494E-424E-43B6-93B7-ED8F971C9993}"/>
              </a:ext>
            </a:extLst>
          </p:cNvPr>
          <p:cNvSpPr>
            <a:spLocks noGrp="1"/>
          </p:cNvSpPr>
          <p:nvPr>
            <p:ph idx="1"/>
          </p:nvPr>
        </p:nvSpPr>
        <p:spPr/>
        <p:txBody>
          <a:bodyPr/>
          <a:lstStyle/>
          <a:p>
            <a:pPr marL="0" indent="0">
              <a:buNone/>
            </a:pPr>
            <a:endParaRPr lang="en-US" dirty="0"/>
          </a:p>
          <a:p>
            <a:pPr marL="0" indent="0">
              <a:buNone/>
            </a:pPr>
            <a:r>
              <a:rPr lang="en-US" dirty="0"/>
              <a:t>1. The student wiped the white board that was filthy with last week’s</a:t>
            </a:r>
          </a:p>
          <a:p>
            <a:pPr marL="0" indent="0">
              <a:buNone/>
            </a:pPr>
            <a:r>
              <a:rPr lang="en-US" dirty="0"/>
              <a:t> notes.</a:t>
            </a:r>
          </a:p>
          <a:p>
            <a:pPr marL="0" indent="0">
              <a:buNone/>
            </a:pPr>
            <a:endParaRPr lang="en-US" dirty="0"/>
          </a:p>
          <a:p>
            <a:pPr marL="0" indent="0">
              <a:buNone/>
            </a:pPr>
            <a:r>
              <a:rPr lang="en-US" dirty="0"/>
              <a:t>2. </a:t>
            </a:r>
            <a:r>
              <a:rPr lang="en-US" u="sng" dirty="0"/>
              <a:t>The student</a:t>
            </a:r>
            <a:r>
              <a:rPr lang="en-US" dirty="0"/>
              <a:t> </a:t>
            </a:r>
            <a:r>
              <a:rPr lang="en-US" u="dbl" dirty="0"/>
              <a:t>wiped the white board </a:t>
            </a:r>
            <a:r>
              <a:rPr lang="en-US" dirty="0"/>
              <a:t>that was filthy with last week’s</a:t>
            </a:r>
          </a:p>
          <a:p>
            <a:pPr marL="0" indent="0">
              <a:buNone/>
            </a:pPr>
            <a:r>
              <a:rPr lang="en-US" dirty="0"/>
              <a:t> </a:t>
            </a:r>
          </a:p>
          <a:p>
            <a:pPr marL="0" indent="0">
              <a:buNone/>
            </a:pPr>
            <a:r>
              <a:rPr lang="en-US" dirty="0"/>
              <a:t>notes.</a:t>
            </a:r>
          </a:p>
          <a:p>
            <a:endParaRPr lang="en-US" dirty="0"/>
          </a:p>
        </p:txBody>
      </p:sp>
      <p:sp>
        <p:nvSpPr>
          <p:cNvPr id="11" name="TextBox 10">
            <a:extLst>
              <a:ext uri="{FF2B5EF4-FFF2-40B4-BE49-F238E27FC236}">
                <a16:creationId xmlns:a16="http://schemas.microsoft.com/office/drawing/2014/main" id="{504D2C0E-2B16-4571-9D38-9EC02C81104C}"/>
              </a:ext>
            </a:extLst>
          </p:cNvPr>
          <p:cNvSpPr txBox="1"/>
          <p:nvPr/>
        </p:nvSpPr>
        <p:spPr>
          <a:xfrm>
            <a:off x="2267779" y="3631962"/>
            <a:ext cx="609600" cy="369332"/>
          </a:xfrm>
          <a:prstGeom prst="rect">
            <a:avLst/>
          </a:prstGeom>
          <a:noFill/>
        </p:spPr>
        <p:txBody>
          <a:bodyPr wrap="square" rtlCol="0">
            <a:spAutoFit/>
          </a:bodyPr>
          <a:lstStyle/>
          <a:p>
            <a:r>
              <a:rPr lang="en-US" dirty="0">
                <a:solidFill>
                  <a:srgbClr val="00B050"/>
                </a:solidFill>
              </a:rPr>
              <a:t>S</a:t>
            </a:r>
          </a:p>
        </p:txBody>
      </p:sp>
      <p:sp>
        <p:nvSpPr>
          <p:cNvPr id="12" name="TextBox 11">
            <a:extLst>
              <a:ext uri="{FF2B5EF4-FFF2-40B4-BE49-F238E27FC236}">
                <a16:creationId xmlns:a16="http://schemas.microsoft.com/office/drawing/2014/main" id="{BC3C5E73-84EA-44D8-A75A-B8066B90E3B2}"/>
              </a:ext>
            </a:extLst>
          </p:cNvPr>
          <p:cNvSpPr txBox="1"/>
          <p:nvPr/>
        </p:nvSpPr>
        <p:spPr>
          <a:xfrm>
            <a:off x="1251756" y="4706976"/>
            <a:ext cx="609600" cy="369332"/>
          </a:xfrm>
          <a:prstGeom prst="rect">
            <a:avLst/>
          </a:prstGeom>
          <a:noFill/>
        </p:spPr>
        <p:txBody>
          <a:bodyPr wrap="square" rtlCol="0">
            <a:spAutoFit/>
          </a:bodyPr>
          <a:lstStyle/>
          <a:p>
            <a:r>
              <a:rPr lang="en-US" dirty="0">
                <a:solidFill>
                  <a:schemeClr val="accent1"/>
                </a:solidFill>
              </a:rPr>
              <a:t>o</a:t>
            </a:r>
          </a:p>
        </p:txBody>
      </p:sp>
      <p:sp>
        <p:nvSpPr>
          <p:cNvPr id="14" name="TextBox 13">
            <a:extLst>
              <a:ext uri="{FF2B5EF4-FFF2-40B4-BE49-F238E27FC236}">
                <a16:creationId xmlns:a16="http://schemas.microsoft.com/office/drawing/2014/main" id="{A418C57A-35F8-4530-8A2D-EC9BBE5AA7C5}"/>
              </a:ext>
            </a:extLst>
          </p:cNvPr>
          <p:cNvSpPr txBox="1"/>
          <p:nvPr/>
        </p:nvSpPr>
        <p:spPr>
          <a:xfrm>
            <a:off x="3482747" y="3586877"/>
            <a:ext cx="609600" cy="369332"/>
          </a:xfrm>
          <a:prstGeom prst="rect">
            <a:avLst/>
          </a:prstGeom>
          <a:noFill/>
        </p:spPr>
        <p:txBody>
          <a:bodyPr wrap="square" rtlCol="0">
            <a:spAutoFit/>
          </a:bodyPr>
          <a:lstStyle/>
          <a:p>
            <a:r>
              <a:rPr lang="en-US" dirty="0">
                <a:solidFill>
                  <a:srgbClr val="FF0000"/>
                </a:solidFill>
              </a:rPr>
              <a:t>p</a:t>
            </a:r>
          </a:p>
        </p:txBody>
      </p:sp>
      <p:sp>
        <p:nvSpPr>
          <p:cNvPr id="26" name="TextBox 25">
            <a:extLst>
              <a:ext uri="{FF2B5EF4-FFF2-40B4-BE49-F238E27FC236}">
                <a16:creationId xmlns:a16="http://schemas.microsoft.com/office/drawing/2014/main" id="{AD036E92-7E0E-4566-BE25-6BC169B97110}"/>
              </a:ext>
            </a:extLst>
          </p:cNvPr>
          <p:cNvSpPr txBox="1"/>
          <p:nvPr/>
        </p:nvSpPr>
        <p:spPr>
          <a:xfrm>
            <a:off x="5670457" y="3598403"/>
            <a:ext cx="609600" cy="369332"/>
          </a:xfrm>
          <a:prstGeom prst="rect">
            <a:avLst/>
          </a:prstGeom>
          <a:noFill/>
        </p:spPr>
        <p:txBody>
          <a:bodyPr wrap="square" rtlCol="0">
            <a:spAutoFit/>
          </a:bodyPr>
          <a:lstStyle/>
          <a:p>
            <a:r>
              <a:rPr lang="en-US" dirty="0">
                <a:solidFill>
                  <a:schemeClr val="accent1"/>
                </a:solidFill>
              </a:rPr>
              <a:t>o</a:t>
            </a:r>
          </a:p>
        </p:txBody>
      </p:sp>
      <p:sp>
        <p:nvSpPr>
          <p:cNvPr id="27" name="TextBox 26">
            <a:extLst>
              <a:ext uri="{FF2B5EF4-FFF2-40B4-BE49-F238E27FC236}">
                <a16:creationId xmlns:a16="http://schemas.microsoft.com/office/drawing/2014/main" id="{F8319827-F760-4C3F-93F2-EC2576BD4D21}"/>
              </a:ext>
            </a:extLst>
          </p:cNvPr>
          <p:cNvSpPr txBox="1"/>
          <p:nvPr/>
        </p:nvSpPr>
        <p:spPr>
          <a:xfrm>
            <a:off x="7978547" y="3430239"/>
            <a:ext cx="609600" cy="369332"/>
          </a:xfrm>
          <a:prstGeom prst="rect">
            <a:avLst/>
          </a:prstGeom>
          <a:noFill/>
        </p:spPr>
        <p:txBody>
          <a:bodyPr wrap="square" rtlCol="0">
            <a:spAutoFit/>
          </a:bodyPr>
          <a:lstStyle/>
          <a:p>
            <a:r>
              <a:rPr lang="en-US" dirty="0">
                <a:solidFill>
                  <a:srgbClr val="FF0000"/>
                </a:solidFill>
              </a:rPr>
              <a:t>p</a:t>
            </a:r>
          </a:p>
        </p:txBody>
      </p:sp>
      <p:sp>
        <p:nvSpPr>
          <p:cNvPr id="28" name="TextBox 27">
            <a:extLst>
              <a:ext uri="{FF2B5EF4-FFF2-40B4-BE49-F238E27FC236}">
                <a16:creationId xmlns:a16="http://schemas.microsoft.com/office/drawing/2014/main" id="{FA7B1374-9D34-49D5-881A-9C8D30E45824}"/>
              </a:ext>
            </a:extLst>
          </p:cNvPr>
          <p:cNvSpPr txBox="1"/>
          <p:nvPr/>
        </p:nvSpPr>
        <p:spPr>
          <a:xfrm>
            <a:off x="4791604" y="1905928"/>
            <a:ext cx="508000" cy="369332"/>
          </a:xfrm>
          <a:prstGeom prst="rect">
            <a:avLst/>
          </a:prstGeom>
          <a:noFill/>
        </p:spPr>
        <p:txBody>
          <a:bodyPr wrap="square" rtlCol="0">
            <a:spAutoFit/>
          </a:bodyPr>
          <a:lstStyle/>
          <a:p>
            <a:r>
              <a:rPr lang="en-US" dirty="0">
                <a:solidFill>
                  <a:srgbClr val="00B050"/>
                </a:solidFill>
              </a:rPr>
              <a:t>adj</a:t>
            </a:r>
          </a:p>
        </p:txBody>
      </p:sp>
      <p:sp>
        <p:nvSpPr>
          <p:cNvPr id="29" name="TextBox 28">
            <a:extLst>
              <a:ext uri="{FF2B5EF4-FFF2-40B4-BE49-F238E27FC236}">
                <a16:creationId xmlns:a16="http://schemas.microsoft.com/office/drawing/2014/main" id="{F7292B73-696F-4C3A-8784-F53D8287FC42}"/>
              </a:ext>
            </a:extLst>
          </p:cNvPr>
          <p:cNvSpPr txBox="1"/>
          <p:nvPr/>
        </p:nvSpPr>
        <p:spPr>
          <a:xfrm>
            <a:off x="1369268" y="1923451"/>
            <a:ext cx="492088" cy="369332"/>
          </a:xfrm>
          <a:prstGeom prst="rect">
            <a:avLst/>
          </a:prstGeom>
          <a:noFill/>
        </p:spPr>
        <p:txBody>
          <a:bodyPr wrap="square" rtlCol="0">
            <a:spAutoFit/>
          </a:bodyPr>
          <a:lstStyle/>
          <a:p>
            <a:r>
              <a:rPr lang="en-US" dirty="0">
                <a:solidFill>
                  <a:srgbClr val="CB057B"/>
                </a:solidFill>
              </a:rPr>
              <a:t>art</a:t>
            </a:r>
          </a:p>
        </p:txBody>
      </p:sp>
      <p:sp>
        <p:nvSpPr>
          <p:cNvPr id="30" name="TextBox 29">
            <a:extLst>
              <a:ext uri="{FF2B5EF4-FFF2-40B4-BE49-F238E27FC236}">
                <a16:creationId xmlns:a16="http://schemas.microsoft.com/office/drawing/2014/main" id="{8EDDE1B6-BA19-4960-BA91-4B78B98FCFCF}"/>
              </a:ext>
            </a:extLst>
          </p:cNvPr>
          <p:cNvSpPr txBox="1"/>
          <p:nvPr/>
        </p:nvSpPr>
        <p:spPr>
          <a:xfrm>
            <a:off x="3448880" y="2011904"/>
            <a:ext cx="338667" cy="369332"/>
          </a:xfrm>
          <a:prstGeom prst="rect">
            <a:avLst/>
          </a:prstGeom>
          <a:noFill/>
        </p:spPr>
        <p:txBody>
          <a:bodyPr wrap="square" rtlCol="0">
            <a:spAutoFit/>
          </a:bodyPr>
          <a:lstStyle/>
          <a:p>
            <a:r>
              <a:rPr lang="en-US" dirty="0">
                <a:solidFill>
                  <a:schemeClr val="accent4">
                    <a:lumMod val="50000"/>
                  </a:schemeClr>
                </a:solidFill>
              </a:rPr>
              <a:t>v</a:t>
            </a:r>
          </a:p>
        </p:txBody>
      </p:sp>
      <p:sp>
        <p:nvSpPr>
          <p:cNvPr id="31" name="TextBox 30">
            <a:extLst>
              <a:ext uri="{FF2B5EF4-FFF2-40B4-BE49-F238E27FC236}">
                <a16:creationId xmlns:a16="http://schemas.microsoft.com/office/drawing/2014/main" id="{F9C2FCBB-13AC-415E-A9ED-355738FBCFA5}"/>
              </a:ext>
            </a:extLst>
          </p:cNvPr>
          <p:cNvSpPr txBox="1"/>
          <p:nvPr/>
        </p:nvSpPr>
        <p:spPr>
          <a:xfrm>
            <a:off x="7265422" y="2011904"/>
            <a:ext cx="338667" cy="369332"/>
          </a:xfrm>
          <a:prstGeom prst="rect">
            <a:avLst/>
          </a:prstGeom>
          <a:noFill/>
        </p:spPr>
        <p:txBody>
          <a:bodyPr wrap="square" rtlCol="0">
            <a:spAutoFit/>
          </a:bodyPr>
          <a:lstStyle/>
          <a:p>
            <a:r>
              <a:rPr lang="en-US" dirty="0">
                <a:solidFill>
                  <a:schemeClr val="accent4">
                    <a:lumMod val="50000"/>
                  </a:schemeClr>
                </a:solidFill>
              </a:rPr>
              <a:t>v</a:t>
            </a:r>
          </a:p>
        </p:txBody>
      </p:sp>
      <p:sp>
        <p:nvSpPr>
          <p:cNvPr id="32" name="TextBox 31">
            <a:extLst>
              <a:ext uri="{FF2B5EF4-FFF2-40B4-BE49-F238E27FC236}">
                <a16:creationId xmlns:a16="http://schemas.microsoft.com/office/drawing/2014/main" id="{C147D940-E168-4FC7-B1AE-0094153ADF85}"/>
              </a:ext>
            </a:extLst>
          </p:cNvPr>
          <p:cNvSpPr txBox="1"/>
          <p:nvPr/>
        </p:nvSpPr>
        <p:spPr>
          <a:xfrm>
            <a:off x="6537689" y="1959052"/>
            <a:ext cx="488614" cy="369332"/>
          </a:xfrm>
          <a:prstGeom prst="rect">
            <a:avLst/>
          </a:prstGeom>
          <a:noFill/>
        </p:spPr>
        <p:txBody>
          <a:bodyPr wrap="square" rtlCol="0">
            <a:spAutoFit/>
          </a:bodyPr>
          <a:lstStyle/>
          <a:p>
            <a:r>
              <a:rPr lang="en-US" dirty="0">
                <a:solidFill>
                  <a:schemeClr val="accent4">
                    <a:lumMod val="75000"/>
                  </a:schemeClr>
                </a:solidFill>
              </a:rPr>
              <a:t>sc</a:t>
            </a:r>
          </a:p>
        </p:txBody>
      </p:sp>
      <p:sp>
        <p:nvSpPr>
          <p:cNvPr id="33" name="TextBox 32">
            <a:extLst>
              <a:ext uri="{FF2B5EF4-FFF2-40B4-BE49-F238E27FC236}">
                <a16:creationId xmlns:a16="http://schemas.microsoft.com/office/drawing/2014/main" id="{8B0B5339-4E5E-40B4-9123-6B1D05031254}"/>
              </a:ext>
            </a:extLst>
          </p:cNvPr>
          <p:cNvSpPr txBox="1"/>
          <p:nvPr/>
        </p:nvSpPr>
        <p:spPr>
          <a:xfrm>
            <a:off x="2392424" y="1977331"/>
            <a:ext cx="315191" cy="369332"/>
          </a:xfrm>
          <a:prstGeom prst="rect">
            <a:avLst/>
          </a:prstGeom>
          <a:noFill/>
        </p:spPr>
        <p:txBody>
          <a:bodyPr wrap="square" rtlCol="0">
            <a:spAutoFit/>
          </a:bodyPr>
          <a:lstStyle/>
          <a:p>
            <a:r>
              <a:rPr lang="en-US" dirty="0">
                <a:solidFill>
                  <a:srgbClr val="FF0000"/>
                </a:solidFill>
              </a:rPr>
              <a:t>n</a:t>
            </a:r>
          </a:p>
        </p:txBody>
      </p:sp>
      <p:sp>
        <p:nvSpPr>
          <p:cNvPr id="34" name="TextBox 33">
            <a:extLst>
              <a:ext uri="{FF2B5EF4-FFF2-40B4-BE49-F238E27FC236}">
                <a16:creationId xmlns:a16="http://schemas.microsoft.com/office/drawing/2014/main" id="{853FBF2E-E2F8-461E-AE31-1989C413BE77}"/>
              </a:ext>
            </a:extLst>
          </p:cNvPr>
          <p:cNvSpPr txBox="1"/>
          <p:nvPr/>
        </p:nvSpPr>
        <p:spPr>
          <a:xfrm>
            <a:off x="5761051" y="1977331"/>
            <a:ext cx="315191" cy="369332"/>
          </a:xfrm>
          <a:prstGeom prst="rect">
            <a:avLst/>
          </a:prstGeom>
          <a:noFill/>
        </p:spPr>
        <p:txBody>
          <a:bodyPr wrap="square" rtlCol="0">
            <a:spAutoFit/>
          </a:bodyPr>
          <a:lstStyle/>
          <a:p>
            <a:r>
              <a:rPr lang="en-US" dirty="0">
                <a:solidFill>
                  <a:srgbClr val="FF0000"/>
                </a:solidFill>
              </a:rPr>
              <a:t>n</a:t>
            </a:r>
          </a:p>
        </p:txBody>
      </p:sp>
      <p:sp>
        <p:nvSpPr>
          <p:cNvPr id="35" name="TextBox 34">
            <a:extLst>
              <a:ext uri="{FF2B5EF4-FFF2-40B4-BE49-F238E27FC236}">
                <a16:creationId xmlns:a16="http://schemas.microsoft.com/office/drawing/2014/main" id="{6D6EED31-9012-4FB0-A81F-7BDA897FE401}"/>
              </a:ext>
            </a:extLst>
          </p:cNvPr>
          <p:cNvSpPr txBox="1"/>
          <p:nvPr/>
        </p:nvSpPr>
        <p:spPr>
          <a:xfrm>
            <a:off x="1291163" y="2658444"/>
            <a:ext cx="315191" cy="369332"/>
          </a:xfrm>
          <a:prstGeom prst="rect">
            <a:avLst/>
          </a:prstGeom>
          <a:noFill/>
        </p:spPr>
        <p:txBody>
          <a:bodyPr wrap="square" rtlCol="0">
            <a:spAutoFit/>
          </a:bodyPr>
          <a:lstStyle/>
          <a:p>
            <a:r>
              <a:rPr lang="en-US" dirty="0">
                <a:solidFill>
                  <a:srgbClr val="FF0000"/>
                </a:solidFill>
              </a:rPr>
              <a:t>n</a:t>
            </a:r>
          </a:p>
        </p:txBody>
      </p:sp>
      <p:sp>
        <p:nvSpPr>
          <p:cNvPr id="36" name="TextBox 35">
            <a:extLst>
              <a:ext uri="{FF2B5EF4-FFF2-40B4-BE49-F238E27FC236}">
                <a16:creationId xmlns:a16="http://schemas.microsoft.com/office/drawing/2014/main" id="{8EAA4E68-098F-4F63-8555-132BFE6FD2FC}"/>
              </a:ext>
            </a:extLst>
          </p:cNvPr>
          <p:cNvSpPr txBox="1"/>
          <p:nvPr/>
        </p:nvSpPr>
        <p:spPr>
          <a:xfrm>
            <a:off x="4066488" y="1988672"/>
            <a:ext cx="492088" cy="369332"/>
          </a:xfrm>
          <a:prstGeom prst="rect">
            <a:avLst/>
          </a:prstGeom>
          <a:noFill/>
        </p:spPr>
        <p:txBody>
          <a:bodyPr wrap="square" rtlCol="0">
            <a:spAutoFit/>
          </a:bodyPr>
          <a:lstStyle/>
          <a:p>
            <a:r>
              <a:rPr lang="en-US" dirty="0">
                <a:solidFill>
                  <a:srgbClr val="CB057B"/>
                </a:solidFill>
              </a:rPr>
              <a:t>art</a:t>
            </a:r>
          </a:p>
        </p:txBody>
      </p:sp>
      <p:sp>
        <p:nvSpPr>
          <p:cNvPr id="37" name="TextBox 36">
            <a:extLst>
              <a:ext uri="{FF2B5EF4-FFF2-40B4-BE49-F238E27FC236}">
                <a16:creationId xmlns:a16="http://schemas.microsoft.com/office/drawing/2014/main" id="{0855022D-F87C-4F70-A44F-950F67024D9C}"/>
              </a:ext>
            </a:extLst>
          </p:cNvPr>
          <p:cNvSpPr txBox="1"/>
          <p:nvPr/>
        </p:nvSpPr>
        <p:spPr>
          <a:xfrm>
            <a:off x="7876816" y="2011904"/>
            <a:ext cx="677334" cy="369332"/>
          </a:xfrm>
          <a:prstGeom prst="rect">
            <a:avLst/>
          </a:prstGeom>
          <a:noFill/>
        </p:spPr>
        <p:txBody>
          <a:bodyPr wrap="square" rtlCol="0">
            <a:spAutoFit/>
          </a:bodyPr>
          <a:lstStyle/>
          <a:p>
            <a:r>
              <a:rPr lang="en-US" dirty="0">
                <a:solidFill>
                  <a:srgbClr val="002060"/>
                </a:solidFill>
              </a:rPr>
              <a:t>adv</a:t>
            </a:r>
          </a:p>
        </p:txBody>
      </p:sp>
      <p:sp>
        <p:nvSpPr>
          <p:cNvPr id="38" name="TextBox 37">
            <a:extLst>
              <a:ext uri="{FF2B5EF4-FFF2-40B4-BE49-F238E27FC236}">
                <a16:creationId xmlns:a16="http://schemas.microsoft.com/office/drawing/2014/main" id="{42C513DF-D824-489E-9B3D-F7B77D610677}"/>
              </a:ext>
            </a:extLst>
          </p:cNvPr>
          <p:cNvSpPr txBox="1"/>
          <p:nvPr/>
        </p:nvSpPr>
        <p:spPr>
          <a:xfrm>
            <a:off x="9970042" y="2011904"/>
            <a:ext cx="508000" cy="369332"/>
          </a:xfrm>
          <a:prstGeom prst="rect">
            <a:avLst/>
          </a:prstGeom>
          <a:noFill/>
        </p:spPr>
        <p:txBody>
          <a:bodyPr wrap="square" rtlCol="0">
            <a:spAutoFit/>
          </a:bodyPr>
          <a:lstStyle/>
          <a:p>
            <a:r>
              <a:rPr lang="en-US" dirty="0">
                <a:solidFill>
                  <a:srgbClr val="00B050"/>
                </a:solidFill>
              </a:rPr>
              <a:t>adj</a:t>
            </a:r>
          </a:p>
        </p:txBody>
      </p:sp>
      <p:sp>
        <p:nvSpPr>
          <p:cNvPr id="39" name="TextBox 38">
            <a:extLst>
              <a:ext uri="{FF2B5EF4-FFF2-40B4-BE49-F238E27FC236}">
                <a16:creationId xmlns:a16="http://schemas.microsoft.com/office/drawing/2014/main" id="{72D092AB-3EBE-4EAC-BB6B-4287CF22AC5C}"/>
              </a:ext>
            </a:extLst>
          </p:cNvPr>
          <p:cNvSpPr txBox="1"/>
          <p:nvPr/>
        </p:nvSpPr>
        <p:spPr>
          <a:xfrm>
            <a:off x="9291576" y="2019205"/>
            <a:ext cx="508000" cy="369332"/>
          </a:xfrm>
          <a:prstGeom prst="rect">
            <a:avLst/>
          </a:prstGeom>
          <a:noFill/>
        </p:spPr>
        <p:txBody>
          <a:bodyPr wrap="square" rtlCol="0">
            <a:spAutoFit/>
          </a:bodyPr>
          <a:lstStyle/>
          <a:p>
            <a:r>
              <a:rPr lang="en-US" dirty="0">
                <a:solidFill>
                  <a:srgbClr val="00B050"/>
                </a:solidFill>
              </a:rPr>
              <a:t>adj</a:t>
            </a:r>
          </a:p>
        </p:txBody>
      </p:sp>
      <p:sp>
        <p:nvSpPr>
          <p:cNvPr id="40" name="TextBox 39">
            <a:extLst>
              <a:ext uri="{FF2B5EF4-FFF2-40B4-BE49-F238E27FC236}">
                <a16:creationId xmlns:a16="http://schemas.microsoft.com/office/drawing/2014/main" id="{0D677FDB-934E-430F-8F39-3FDA57232EE9}"/>
              </a:ext>
            </a:extLst>
          </p:cNvPr>
          <p:cNvSpPr txBox="1"/>
          <p:nvPr/>
        </p:nvSpPr>
        <p:spPr>
          <a:xfrm>
            <a:off x="8608146" y="2026278"/>
            <a:ext cx="677334" cy="369332"/>
          </a:xfrm>
          <a:prstGeom prst="rect">
            <a:avLst/>
          </a:prstGeom>
          <a:noFill/>
        </p:spPr>
        <p:txBody>
          <a:bodyPr wrap="square" rtlCol="0">
            <a:spAutoFit/>
          </a:bodyPr>
          <a:lstStyle/>
          <a:p>
            <a:r>
              <a:rPr lang="en-US" dirty="0">
                <a:solidFill>
                  <a:srgbClr val="7030A0"/>
                </a:solidFill>
              </a:rPr>
              <a:t>prep</a:t>
            </a:r>
          </a:p>
        </p:txBody>
      </p:sp>
    </p:spTree>
    <p:extLst>
      <p:ext uri="{BB962C8B-B14F-4D97-AF65-F5344CB8AC3E}">
        <p14:creationId xmlns:p14="http://schemas.microsoft.com/office/powerpoint/2010/main" val="28319345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1371468"/>
            <a:ext cx="7620000" cy="4115064"/>
          </a:xfrm>
          <a:prstGeom prst="rect">
            <a:avLst/>
          </a:prstGeom>
        </p:spPr>
      </p:pic>
      <p:sp>
        <p:nvSpPr>
          <p:cNvPr id="5" name="TextBox 4"/>
          <p:cNvSpPr txBox="1"/>
          <p:nvPr/>
        </p:nvSpPr>
        <p:spPr>
          <a:xfrm>
            <a:off x="3581400" y="498637"/>
            <a:ext cx="50292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00B050"/>
                </a:solidFill>
                <a:effectLst/>
                <a:uLnTx/>
                <a:uFillTx/>
                <a:latin typeface="Calibri" panose="020F0502020204030204"/>
                <a:ea typeface="+mn-ea"/>
                <a:cs typeface="+mn-cs"/>
              </a:rPr>
              <a:t>Reading Time</a:t>
            </a:r>
          </a:p>
        </p:txBody>
      </p:sp>
      <p:sp>
        <p:nvSpPr>
          <p:cNvPr id="6" name="TextBox 5">
            <a:extLst>
              <a:ext uri="{FF2B5EF4-FFF2-40B4-BE49-F238E27FC236}">
                <a16:creationId xmlns:a16="http://schemas.microsoft.com/office/drawing/2014/main" id="{811F9539-CD77-4F9E-815C-AE1EFE87CEE2}"/>
              </a:ext>
            </a:extLst>
          </p:cNvPr>
          <p:cNvSpPr txBox="1"/>
          <p:nvPr/>
        </p:nvSpPr>
        <p:spPr>
          <a:xfrm>
            <a:off x="3581400" y="5419394"/>
            <a:ext cx="5416826" cy="1200329"/>
          </a:xfrm>
          <a:prstGeom prst="rect">
            <a:avLst/>
          </a:prstGeom>
          <a:noFill/>
        </p:spPr>
        <p:txBody>
          <a:bodyPr wrap="square" rtlCol="0">
            <a:spAutoFit/>
          </a:bodyPr>
          <a:lstStyle/>
          <a:p>
            <a:pPr algn="ctr"/>
            <a:r>
              <a:rPr lang="en-US" sz="2400" b="1" dirty="0">
                <a:ln w="22225">
                  <a:solidFill>
                    <a:schemeClr val="accent1"/>
                  </a:solidFill>
                  <a:prstDash val="solid"/>
                </a:ln>
                <a:solidFill>
                  <a:srgbClr val="00B050"/>
                </a:solidFill>
              </a:rPr>
              <a:t>You may go to the library if you need to check out a book or return a book at this time.</a:t>
            </a:r>
          </a:p>
        </p:txBody>
      </p:sp>
      <p:sp>
        <p:nvSpPr>
          <p:cNvPr id="7" name="TextBox 6">
            <a:extLst>
              <a:ext uri="{FF2B5EF4-FFF2-40B4-BE49-F238E27FC236}">
                <a16:creationId xmlns:a16="http://schemas.microsoft.com/office/drawing/2014/main" id="{60A0EEBB-92C5-47D1-BE3D-B66435A0748B}"/>
              </a:ext>
            </a:extLst>
          </p:cNvPr>
          <p:cNvSpPr txBox="1"/>
          <p:nvPr/>
        </p:nvSpPr>
        <p:spPr>
          <a:xfrm>
            <a:off x="331304" y="1046922"/>
            <a:ext cx="1954696" cy="1200329"/>
          </a:xfrm>
          <a:prstGeom prst="rect">
            <a:avLst/>
          </a:prstGeom>
          <a:noFill/>
        </p:spPr>
        <p:txBody>
          <a:bodyPr wrap="square" rtlCol="0">
            <a:spAutoFit/>
          </a:bodyPr>
          <a:lstStyle/>
          <a:p>
            <a:r>
              <a:rPr lang="en-US" dirty="0"/>
              <a:t>Don’t forget to log your progress in your book log section.</a:t>
            </a:r>
          </a:p>
        </p:txBody>
      </p:sp>
    </p:spTree>
    <p:extLst>
      <p:ext uri="{BB962C8B-B14F-4D97-AF65-F5344CB8AC3E}">
        <p14:creationId xmlns:p14="http://schemas.microsoft.com/office/powerpoint/2010/main" val="3424693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Bell Ringer: Parts of a Sentence</a:t>
            </a:r>
          </a:p>
        </p:txBody>
      </p:sp>
      <p:sp>
        <p:nvSpPr>
          <p:cNvPr id="3" name="Content Placeholder 2"/>
          <p:cNvSpPr>
            <a:spLocks noGrp="1"/>
          </p:cNvSpPr>
          <p:nvPr>
            <p:ph idx="1"/>
          </p:nvPr>
        </p:nvSpPr>
        <p:spPr/>
        <p:txBody>
          <a:bodyPr/>
          <a:lstStyle/>
          <a:p>
            <a:pPr marL="0" indent="0">
              <a:buNone/>
            </a:pPr>
            <a:r>
              <a:rPr lang="en-US" dirty="0"/>
              <a:t>Nouns: Persons, places, things, ideas</a:t>
            </a:r>
          </a:p>
          <a:p>
            <a:pPr marL="0" indent="0">
              <a:buNone/>
            </a:pPr>
            <a:r>
              <a:rPr lang="en-US" dirty="0"/>
              <a:t>Verbs: actions!</a:t>
            </a:r>
          </a:p>
          <a:p>
            <a:pPr marL="0" indent="0">
              <a:buNone/>
            </a:pPr>
            <a:r>
              <a:rPr lang="en-US" dirty="0"/>
              <a:t>Find these and you’ve found 3 parts of your sentence</a:t>
            </a:r>
          </a:p>
        </p:txBody>
      </p:sp>
      <p:sp>
        <p:nvSpPr>
          <p:cNvPr id="4" name="Rectangle 3"/>
          <p:cNvSpPr/>
          <p:nvPr/>
        </p:nvSpPr>
        <p:spPr>
          <a:xfrm>
            <a:off x="0" y="-34781"/>
            <a:ext cx="12192000" cy="57510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00"/>
                </a:solidFill>
              </a:rPr>
              <a:t>Connotations, Symbols, and Irony check up Wednesday November 4</a:t>
            </a:r>
          </a:p>
        </p:txBody>
      </p:sp>
      <p:sp>
        <p:nvSpPr>
          <p:cNvPr id="6" name="Rectangle 5"/>
          <p:cNvSpPr/>
          <p:nvPr/>
        </p:nvSpPr>
        <p:spPr>
          <a:xfrm>
            <a:off x="0" y="0"/>
            <a:ext cx="457200"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1734800" y="0"/>
            <a:ext cx="457200"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592282" y="0"/>
            <a:ext cx="3979718" cy="646331"/>
          </a:xfrm>
          <a:prstGeom prst="rect">
            <a:avLst/>
          </a:prstGeom>
          <a:noFill/>
        </p:spPr>
        <p:txBody>
          <a:bodyPr wrap="square" rtlCol="0">
            <a:spAutoFit/>
          </a:bodyPr>
          <a:lstStyle/>
          <a:p>
            <a:r>
              <a:rPr lang="en-US" sz="3600" dirty="0">
                <a:solidFill>
                  <a:schemeClr val="bg1"/>
                </a:solidFill>
                <a:latin typeface="Algerian" panose="04020705040A02060702" pitchFamily="82" charset="0"/>
              </a:rPr>
              <a:t>WE ARE….</a:t>
            </a:r>
          </a:p>
        </p:txBody>
      </p:sp>
      <p:sp>
        <p:nvSpPr>
          <p:cNvPr id="9" name="Rectangle 8"/>
          <p:cNvSpPr/>
          <p:nvPr/>
        </p:nvSpPr>
        <p:spPr>
          <a:xfrm>
            <a:off x="0" y="6362844"/>
            <a:ext cx="12192000" cy="5299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FFFF00"/>
                </a:solidFill>
              </a:rPr>
              <a:t>Connotations, Symbols, and Irony check up Wednesday November 4</a:t>
            </a:r>
          </a:p>
        </p:txBody>
      </p:sp>
      <p:sp>
        <p:nvSpPr>
          <p:cNvPr id="10" name="TextBox 9"/>
          <p:cNvSpPr txBox="1"/>
          <p:nvPr/>
        </p:nvSpPr>
        <p:spPr>
          <a:xfrm>
            <a:off x="8087591" y="6304609"/>
            <a:ext cx="4104409" cy="646331"/>
          </a:xfrm>
          <a:prstGeom prst="rect">
            <a:avLst/>
          </a:prstGeom>
          <a:noFill/>
        </p:spPr>
        <p:txBody>
          <a:bodyPr wrap="square" rtlCol="0">
            <a:spAutoFit/>
          </a:bodyPr>
          <a:lstStyle/>
          <a:p>
            <a:r>
              <a:rPr lang="en-US" sz="3600" dirty="0">
                <a:solidFill>
                  <a:schemeClr val="bg1"/>
                </a:solidFill>
                <a:latin typeface="Algerian" panose="04020705040A02060702" pitchFamily="82" charset="0"/>
              </a:rPr>
              <a:t>Patriot Strong!</a:t>
            </a:r>
          </a:p>
        </p:txBody>
      </p:sp>
    </p:spTree>
    <p:extLst>
      <p:ext uri="{BB962C8B-B14F-4D97-AF65-F5344CB8AC3E}">
        <p14:creationId xmlns:p14="http://schemas.microsoft.com/office/powerpoint/2010/main" val="30421327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dirty="0"/>
              <a:t>Irony and Connotations Work pages</a:t>
            </a:r>
          </a:p>
        </p:txBody>
      </p:sp>
      <p:sp>
        <p:nvSpPr>
          <p:cNvPr id="3" name="Content Placeholder 2"/>
          <p:cNvSpPr>
            <a:spLocks noGrp="1"/>
          </p:cNvSpPr>
          <p:nvPr>
            <p:ph idx="1"/>
          </p:nvPr>
        </p:nvSpPr>
        <p:spPr/>
        <p:txBody>
          <a:bodyPr>
            <a:normAutofit/>
          </a:bodyPr>
          <a:lstStyle/>
          <a:p>
            <a:r>
              <a:rPr lang="en-US" dirty="0"/>
              <a:t>Work on Irony and connotations</a:t>
            </a:r>
          </a:p>
          <a:p>
            <a:pPr marL="0" indent="0">
              <a:buNone/>
            </a:pPr>
            <a:endParaRPr lang="en-US" dirty="0"/>
          </a:p>
        </p:txBody>
      </p:sp>
      <p:sp>
        <p:nvSpPr>
          <p:cNvPr id="4" name="Rectangle 3"/>
          <p:cNvSpPr/>
          <p:nvPr/>
        </p:nvSpPr>
        <p:spPr>
          <a:xfrm>
            <a:off x="0" y="-69561"/>
            <a:ext cx="12192000" cy="57510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00"/>
                </a:solidFill>
              </a:rPr>
              <a:t>Connotations, Symbols, and Irony check up Wednesday November 4</a:t>
            </a:r>
          </a:p>
        </p:txBody>
      </p:sp>
      <p:sp>
        <p:nvSpPr>
          <p:cNvPr id="6" name="Rectangle 5"/>
          <p:cNvSpPr/>
          <p:nvPr/>
        </p:nvSpPr>
        <p:spPr>
          <a:xfrm>
            <a:off x="0" y="-34780"/>
            <a:ext cx="4572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1734800" y="0"/>
            <a:ext cx="4572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592282" y="0"/>
            <a:ext cx="3979718" cy="646331"/>
          </a:xfrm>
          <a:prstGeom prst="rect">
            <a:avLst/>
          </a:prstGeom>
          <a:noFill/>
        </p:spPr>
        <p:txBody>
          <a:bodyPr wrap="square" rtlCol="0">
            <a:spAutoFit/>
          </a:bodyPr>
          <a:lstStyle/>
          <a:p>
            <a:r>
              <a:rPr lang="en-US" sz="3600" dirty="0">
                <a:solidFill>
                  <a:schemeClr val="bg1"/>
                </a:solidFill>
                <a:latin typeface="Algerian" panose="04020705040A02060702" pitchFamily="82" charset="0"/>
              </a:rPr>
              <a:t>WE ARE….</a:t>
            </a:r>
          </a:p>
        </p:txBody>
      </p:sp>
      <p:sp>
        <p:nvSpPr>
          <p:cNvPr id="9" name="Rectangle 8"/>
          <p:cNvSpPr/>
          <p:nvPr/>
        </p:nvSpPr>
        <p:spPr>
          <a:xfrm>
            <a:off x="0" y="6328064"/>
            <a:ext cx="12192000" cy="52993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FFFF00"/>
                </a:solidFill>
              </a:rPr>
              <a:t>Connotations, Symbols, and Irony check up Wednesday November 4</a:t>
            </a:r>
          </a:p>
        </p:txBody>
      </p:sp>
      <p:sp>
        <p:nvSpPr>
          <p:cNvPr id="10" name="TextBox 9"/>
          <p:cNvSpPr txBox="1"/>
          <p:nvPr/>
        </p:nvSpPr>
        <p:spPr>
          <a:xfrm>
            <a:off x="8087591" y="6304609"/>
            <a:ext cx="4104409" cy="646331"/>
          </a:xfrm>
          <a:prstGeom prst="rect">
            <a:avLst/>
          </a:prstGeom>
          <a:noFill/>
        </p:spPr>
        <p:txBody>
          <a:bodyPr wrap="square" rtlCol="0">
            <a:spAutoFit/>
          </a:bodyPr>
          <a:lstStyle/>
          <a:p>
            <a:r>
              <a:rPr lang="en-US" sz="3600" dirty="0">
                <a:solidFill>
                  <a:schemeClr val="bg1"/>
                </a:solidFill>
                <a:latin typeface="Algerian" panose="04020705040A02060702" pitchFamily="82" charset="0"/>
              </a:rPr>
              <a:t>Patriot Strong!</a:t>
            </a:r>
          </a:p>
        </p:txBody>
      </p:sp>
    </p:spTree>
    <p:extLst>
      <p:ext uri="{BB962C8B-B14F-4D97-AF65-F5344CB8AC3E}">
        <p14:creationId xmlns:p14="http://schemas.microsoft.com/office/powerpoint/2010/main" val="4201273753"/>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57200"/>
            <a:ext cx="12192000" cy="970709"/>
          </a:xfrm>
        </p:spPr>
        <p:txBody>
          <a:bodyPr>
            <a:normAutofit/>
          </a:bodyPr>
          <a:lstStyle/>
          <a:p>
            <a:pPr algn="l"/>
            <a:r>
              <a:rPr lang="en-US" sz="3600" dirty="0"/>
              <a:t>Friday September 25, 2020 </a:t>
            </a:r>
          </a:p>
        </p:txBody>
      </p:sp>
      <p:sp>
        <p:nvSpPr>
          <p:cNvPr id="3" name="Subtitle 2"/>
          <p:cNvSpPr>
            <a:spLocks noGrp="1"/>
          </p:cNvSpPr>
          <p:nvPr>
            <p:ph type="subTitle" idx="1"/>
          </p:nvPr>
        </p:nvSpPr>
        <p:spPr>
          <a:xfrm>
            <a:off x="0" y="1463443"/>
            <a:ext cx="12192000" cy="4945669"/>
          </a:xfrm>
        </p:spPr>
        <p:txBody>
          <a:bodyPr/>
          <a:lstStyle/>
          <a:p>
            <a:pPr algn="l"/>
            <a:r>
              <a:rPr lang="en-US" dirty="0"/>
              <a:t>Learning  Target(s)</a:t>
            </a:r>
            <a:endParaRPr lang="en-US" sz="2800" dirty="0"/>
          </a:p>
          <a:p>
            <a:pPr algn="l" fontAlgn="base"/>
            <a:r>
              <a:rPr lang="en-US" dirty="0"/>
              <a:t>Students will complete and discuss the Irony and Connotations work pages</a:t>
            </a:r>
          </a:p>
          <a:p>
            <a:pPr algn="l" fontAlgn="base"/>
            <a:r>
              <a:rPr lang="en-US" dirty="0"/>
              <a:t>Students will take notes on symbolism</a:t>
            </a:r>
          </a:p>
          <a:p>
            <a:pPr algn="l"/>
            <a:r>
              <a:rPr lang="en-US" dirty="0"/>
              <a:t>Assignments</a:t>
            </a:r>
            <a:endParaRPr lang="en-US" sz="2800" dirty="0"/>
          </a:p>
          <a:p>
            <a:pPr algn="l" fontAlgn="base"/>
            <a:r>
              <a:rPr lang="en-US" dirty="0"/>
              <a:t>Bell ringer 28 p.7</a:t>
            </a:r>
          </a:p>
          <a:p>
            <a:pPr algn="l" fontAlgn="base"/>
            <a:r>
              <a:rPr lang="en-US" dirty="0"/>
              <a:t>Book Log 20 p.5</a:t>
            </a:r>
          </a:p>
          <a:p>
            <a:pPr algn="l"/>
            <a:r>
              <a:rPr lang="en-US" i="1" dirty="0"/>
              <a:t>Activities:</a:t>
            </a:r>
            <a:endParaRPr lang="en-US" sz="2800" dirty="0"/>
          </a:p>
          <a:p>
            <a:pPr algn="l" fontAlgn="base"/>
            <a:r>
              <a:rPr lang="en-US" i="1" dirty="0"/>
              <a:t>Symbolism notes</a:t>
            </a:r>
            <a:endParaRPr lang="en-US" dirty="0"/>
          </a:p>
          <a:p>
            <a:br>
              <a:rPr lang="en-US" sz="2800" dirty="0"/>
            </a:br>
            <a:endParaRPr lang="en-US" i="1" dirty="0"/>
          </a:p>
        </p:txBody>
      </p:sp>
      <p:sp>
        <p:nvSpPr>
          <p:cNvPr id="4" name="Rectangle 3"/>
          <p:cNvSpPr/>
          <p:nvPr/>
        </p:nvSpPr>
        <p:spPr>
          <a:xfrm>
            <a:off x="0" y="0"/>
            <a:ext cx="12192000" cy="45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00"/>
                </a:solidFill>
              </a:rPr>
              <a:t>Connotations, Symbols, and Irony check up Wednesday November 4</a:t>
            </a:r>
          </a:p>
        </p:txBody>
      </p:sp>
      <p:sp>
        <p:nvSpPr>
          <p:cNvPr id="5" name="Rectangle 4"/>
          <p:cNvSpPr/>
          <p:nvPr/>
        </p:nvSpPr>
        <p:spPr>
          <a:xfrm>
            <a:off x="0" y="6400800"/>
            <a:ext cx="12192000" cy="45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00"/>
                </a:solidFill>
              </a:rPr>
              <a:t>Connotations, Symbols, and Irony check up Wednesday November 4</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1094" y="6365266"/>
            <a:ext cx="1420906" cy="49273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753035" cy="465512"/>
          </a:xfrm>
          <a:prstGeom prst="rect">
            <a:avLst/>
          </a:prstGeom>
          <a:solidFill>
            <a:schemeClr val="bg1">
              <a:alpha val="0"/>
            </a:schemeClr>
          </a:solidFill>
        </p:spPr>
      </p:pic>
    </p:spTree>
    <p:extLst>
      <p:ext uri="{BB962C8B-B14F-4D97-AF65-F5344CB8AC3E}">
        <p14:creationId xmlns:p14="http://schemas.microsoft.com/office/powerpoint/2010/main" val="39796670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93141" y="484095"/>
            <a:ext cx="50292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00B050"/>
                </a:solidFill>
                <a:effectLst/>
                <a:uLnTx/>
                <a:uFillTx/>
                <a:latin typeface="Calibri" panose="020F0502020204030204"/>
                <a:ea typeface="+mn-ea"/>
                <a:cs typeface="+mn-cs"/>
              </a:rPr>
              <a:t>Reading Time</a:t>
            </a:r>
          </a:p>
        </p:txBody>
      </p:sp>
      <p:pic>
        <p:nvPicPr>
          <p:cNvPr id="6" name="Picture 5">
            <a:extLst>
              <a:ext uri="{FF2B5EF4-FFF2-40B4-BE49-F238E27FC236}">
                <a16:creationId xmlns:a16="http://schemas.microsoft.com/office/drawing/2014/main" id="{C1349602-562C-4604-AF46-A600965811AB}"/>
              </a:ext>
            </a:extLst>
          </p:cNvPr>
          <p:cNvPicPr/>
          <p:nvPr/>
        </p:nvPicPr>
        <p:blipFill rotWithShape="1">
          <a:blip r:embed="rId2"/>
          <a:srcRect l="30804" t="35576" r="12746" b="6571"/>
          <a:stretch/>
        </p:blipFill>
        <p:spPr bwMode="auto">
          <a:xfrm>
            <a:off x="3186954" y="1409221"/>
            <a:ext cx="6131858" cy="3741001"/>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A370E607-C1DA-4856-AC4A-A544A6B0FAA0}"/>
              </a:ext>
            </a:extLst>
          </p:cNvPr>
          <p:cNvSpPr txBox="1"/>
          <p:nvPr/>
        </p:nvSpPr>
        <p:spPr>
          <a:xfrm>
            <a:off x="3581400" y="5419394"/>
            <a:ext cx="541682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22225">
                  <a:solidFill>
                    <a:srgbClr val="5B9BD5"/>
                  </a:solidFill>
                  <a:prstDash val="solid"/>
                </a:ln>
                <a:solidFill>
                  <a:srgbClr val="00B050"/>
                </a:solidFill>
                <a:effectLst/>
                <a:uLnTx/>
                <a:uFillTx/>
                <a:latin typeface="Calibri" panose="020F0502020204030204"/>
                <a:ea typeface="+mn-ea"/>
                <a:cs typeface="+mn-cs"/>
              </a:rPr>
              <a:t>You may go to the library if you need to check out a book or return a book at this time.</a:t>
            </a:r>
          </a:p>
        </p:txBody>
      </p:sp>
      <p:sp>
        <p:nvSpPr>
          <p:cNvPr id="7" name="TextBox 6">
            <a:extLst>
              <a:ext uri="{FF2B5EF4-FFF2-40B4-BE49-F238E27FC236}">
                <a16:creationId xmlns:a16="http://schemas.microsoft.com/office/drawing/2014/main" id="{0A6CF234-7E40-4AB8-8F89-0449F2F9E0C7}"/>
              </a:ext>
            </a:extLst>
          </p:cNvPr>
          <p:cNvSpPr txBox="1"/>
          <p:nvPr/>
        </p:nvSpPr>
        <p:spPr>
          <a:xfrm>
            <a:off x="331304" y="1046922"/>
            <a:ext cx="195469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Don’t forget to log your progress in your book log section.</a:t>
            </a:r>
          </a:p>
        </p:txBody>
      </p:sp>
    </p:spTree>
    <p:extLst>
      <p:ext uri="{BB962C8B-B14F-4D97-AF65-F5344CB8AC3E}">
        <p14:creationId xmlns:p14="http://schemas.microsoft.com/office/powerpoint/2010/main" val="12906034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dirty="0"/>
              <a:t>	Bell Ringer Answers</a:t>
            </a:r>
          </a:p>
        </p:txBody>
      </p:sp>
      <p:sp>
        <p:nvSpPr>
          <p:cNvPr id="3" name="Content Placeholder 2"/>
          <p:cNvSpPr>
            <a:spLocks noGrp="1"/>
          </p:cNvSpPr>
          <p:nvPr>
            <p:ph idx="1"/>
          </p:nvPr>
        </p:nvSpPr>
        <p:spPr/>
        <p:txBody>
          <a:bodyPr>
            <a:normAutofit fontScale="62500" lnSpcReduction="20000"/>
          </a:bodyPr>
          <a:lstStyle/>
          <a:p>
            <a:pPr marL="0" indent="0">
              <a:buNone/>
            </a:pPr>
            <a:r>
              <a:rPr lang="en-US" dirty="0"/>
              <a:t>Directions: Label the parts of speech in the following sentences. Use the following symbols to identify the Parts of speech: Common noun= n, proper noun = N, verbs = v, Pronouns= Pro, Adjectives= Adj, Adverbs= Adv, Prepositions= prep, Coordinating Conjunctions= cc, Subordinate conjunctions=sc, Articles= art </a:t>
            </a:r>
          </a:p>
          <a:p>
            <a:pPr marL="514350" lvl="0" indent="-514350">
              <a:lnSpc>
                <a:spcPct val="200000"/>
              </a:lnSpc>
              <a:buAutoNum type="arabicPeriod"/>
            </a:pPr>
            <a:r>
              <a:rPr lang="en-US" dirty="0"/>
              <a:t>After the teacher chose groups, John and Sarah were selected as partners for a project, yet Sarah did most of the work.</a:t>
            </a:r>
          </a:p>
          <a:p>
            <a:pPr marL="0" indent="0">
              <a:lnSpc>
                <a:spcPct val="120000"/>
              </a:lnSpc>
              <a:buNone/>
            </a:pPr>
            <a:r>
              <a:rPr lang="en-US" dirty="0"/>
              <a:t>Directions: Label each part of the sentence using the following abbreviations: Subject= S for proper nouns and s for regular nouns, Predicate=p, and Object= O for proper nouns and o for regular nouns.</a:t>
            </a:r>
          </a:p>
          <a:p>
            <a:pPr marL="0" indent="0">
              <a:lnSpc>
                <a:spcPct val="200000"/>
              </a:lnSpc>
              <a:buNone/>
            </a:pPr>
            <a:r>
              <a:rPr lang="en-US" dirty="0"/>
              <a:t>2.     After the teacher chose groups, John and Sarah were selected as partners for a project, yet Sarah did most of the work.</a:t>
            </a:r>
          </a:p>
          <a:p>
            <a:pPr marL="0" lvl="0" indent="0">
              <a:lnSpc>
                <a:spcPct val="200000"/>
              </a:lnSpc>
              <a:buNone/>
            </a:pPr>
            <a:endParaRPr lang="en-US" dirty="0"/>
          </a:p>
          <a:p>
            <a:pPr marL="0" indent="0">
              <a:buNone/>
            </a:pPr>
            <a:endParaRPr lang="en-US" dirty="0"/>
          </a:p>
        </p:txBody>
      </p:sp>
      <p:sp>
        <p:nvSpPr>
          <p:cNvPr id="4" name="Rectangle 3"/>
          <p:cNvSpPr/>
          <p:nvPr/>
        </p:nvSpPr>
        <p:spPr>
          <a:xfrm>
            <a:off x="0" y="-69561"/>
            <a:ext cx="12192000" cy="57510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00"/>
                </a:solidFill>
              </a:rPr>
              <a:t>Connotations, Symbols, and Irony check up Wednesday November 4</a:t>
            </a:r>
          </a:p>
        </p:txBody>
      </p:sp>
      <p:sp>
        <p:nvSpPr>
          <p:cNvPr id="6" name="Rectangle 5"/>
          <p:cNvSpPr/>
          <p:nvPr/>
        </p:nvSpPr>
        <p:spPr>
          <a:xfrm>
            <a:off x="0" y="-34780"/>
            <a:ext cx="4572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1734800" y="0"/>
            <a:ext cx="4572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592282" y="0"/>
            <a:ext cx="3979718" cy="646331"/>
          </a:xfrm>
          <a:prstGeom prst="rect">
            <a:avLst/>
          </a:prstGeom>
          <a:noFill/>
        </p:spPr>
        <p:txBody>
          <a:bodyPr wrap="square" rtlCol="0">
            <a:spAutoFit/>
          </a:bodyPr>
          <a:lstStyle/>
          <a:p>
            <a:r>
              <a:rPr lang="en-US" sz="3600" dirty="0">
                <a:solidFill>
                  <a:schemeClr val="bg1"/>
                </a:solidFill>
                <a:latin typeface="Algerian" panose="04020705040A02060702" pitchFamily="82" charset="0"/>
              </a:rPr>
              <a:t>WE ARE….</a:t>
            </a:r>
          </a:p>
        </p:txBody>
      </p:sp>
      <p:sp>
        <p:nvSpPr>
          <p:cNvPr id="9" name="Rectangle 8"/>
          <p:cNvSpPr/>
          <p:nvPr/>
        </p:nvSpPr>
        <p:spPr>
          <a:xfrm>
            <a:off x="0" y="6328064"/>
            <a:ext cx="12192000" cy="52993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FFFF00"/>
                </a:solidFill>
              </a:rPr>
              <a:t>Connotations, Symbols, and Irony check up Wednesday November 4</a:t>
            </a:r>
          </a:p>
        </p:txBody>
      </p:sp>
      <p:sp>
        <p:nvSpPr>
          <p:cNvPr id="10" name="TextBox 9"/>
          <p:cNvSpPr txBox="1"/>
          <p:nvPr/>
        </p:nvSpPr>
        <p:spPr>
          <a:xfrm>
            <a:off x="8087591" y="6304609"/>
            <a:ext cx="4104409" cy="646331"/>
          </a:xfrm>
          <a:prstGeom prst="rect">
            <a:avLst/>
          </a:prstGeom>
          <a:noFill/>
        </p:spPr>
        <p:txBody>
          <a:bodyPr wrap="square" rtlCol="0">
            <a:spAutoFit/>
          </a:bodyPr>
          <a:lstStyle/>
          <a:p>
            <a:r>
              <a:rPr lang="en-US" sz="3600" dirty="0">
                <a:solidFill>
                  <a:schemeClr val="bg1"/>
                </a:solidFill>
                <a:latin typeface="Algerian" panose="04020705040A02060702" pitchFamily="82" charset="0"/>
              </a:rPr>
              <a:t>Patriot Strong!</a:t>
            </a:r>
          </a:p>
        </p:txBody>
      </p:sp>
    </p:spTree>
    <p:extLst>
      <p:ext uri="{BB962C8B-B14F-4D97-AF65-F5344CB8AC3E}">
        <p14:creationId xmlns:p14="http://schemas.microsoft.com/office/powerpoint/2010/main" val="2189745821"/>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4781"/>
            <a:ext cx="12192000" cy="57510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00"/>
                </a:solidFill>
              </a:rPr>
              <a:t>Connotations, Symbols, and Irony check up Wednesday November 4</a:t>
            </a:r>
          </a:p>
        </p:txBody>
      </p:sp>
      <p:sp>
        <p:nvSpPr>
          <p:cNvPr id="6" name="Rectangle 5"/>
          <p:cNvSpPr/>
          <p:nvPr/>
        </p:nvSpPr>
        <p:spPr>
          <a:xfrm>
            <a:off x="0" y="0"/>
            <a:ext cx="457200"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1734800" y="0"/>
            <a:ext cx="457200"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592282" y="0"/>
            <a:ext cx="3979718" cy="646331"/>
          </a:xfrm>
          <a:prstGeom prst="rect">
            <a:avLst/>
          </a:prstGeom>
          <a:noFill/>
        </p:spPr>
        <p:txBody>
          <a:bodyPr wrap="square" rtlCol="0">
            <a:spAutoFit/>
          </a:bodyPr>
          <a:lstStyle/>
          <a:p>
            <a:r>
              <a:rPr lang="en-US" sz="3600" dirty="0">
                <a:solidFill>
                  <a:schemeClr val="bg1"/>
                </a:solidFill>
                <a:latin typeface="Algerian" panose="04020705040A02060702" pitchFamily="82" charset="0"/>
              </a:rPr>
              <a:t>WE ARE….</a:t>
            </a:r>
          </a:p>
        </p:txBody>
      </p:sp>
      <p:sp>
        <p:nvSpPr>
          <p:cNvPr id="9" name="Rectangle 8"/>
          <p:cNvSpPr/>
          <p:nvPr/>
        </p:nvSpPr>
        <p:spPr>
          <a:xfrm>
            <a:off x="0" y="6362844"/>
            <a:ext cx="12192000" cy="5299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FFFF00"/>
                </a:solidFill>
              </a:rPr>
              <a:t>Connotations, Symbols, and Irony check up Wednesday November 4</a:t>
            </a:r>
          </a:p>
        </p:txBody>
      </p:sp>
      <p:sp>
        <p:nvSpPr>
          <p:cNvPr id="10" name="TextBox 9"/>
          <p:cNvSpPr txBox="1"/>
          <p:nvPr/>
        </p:nvSpPr>
        <p:spPr>
          <a:xfrm>
            <a:off x="8087591" y="6304609"/>
            <a:ext cx="4104409" cy="646331"/>
          </a:xfrm>
          <a:prstGeom prst="rect">
            <a:avLst/>
          </a:prstGeom>
          <a:noFill/>
        </p:spPr>
        <p:txBody>
          <a:bodyPr wrap="square" rtlCol="0">
            <a:spAutoFit/>
          </a:bodyPr>
          <a:lstStyle/>
          <a:p>
            <a:r>
              <a:rPr lang="en-US" sz="3600" dirty="0">
                <a:solidFill>
                  <a:schemeClr val="bg1"/>
                </a:solidFill>
                <a:latin typeface="Algerian" panose="04020705040A02060702" pitchFamily="82" charset="0"/>
              </a:rPr>
              <a:t>Patriot Strong!</a:t>
            </a:r>
          </a:p>
        </p:txBody>
      </p:sp>
      <p:sp>
        <p:nvSpPr>
          <p:cNvPr id="2" name="Title 1">
            <a:extLst>
              <a:ext uri="{FF2B5EF4-FFF2-40B4-BE49-F238E27FC236}">
                <a16:creationId xmlns:a16="http://schemas.microsoft.com/office/drawing/2014/main" id="{65BDF1B4-4FB7-4ADD-AA50-3D7BBCBC626D}"/>
              </a:ext>
            </a:extLst>
          </p:cNvPr>
          <p:cNvSpPr>
            <a:spLocks noGrp="1"/>
          </p:cNvSpPr>
          <p:nvPr>
            <p:ph type="title"/>
          </p:nvPr>
        </p:nvSpPr>
        <p:spPr>
          <a:xfrm>
            <a:off x="838200" y="540326"/>
            <a:ext cx="10515600" cy="1150362"/>
          </a:xfrm>
        </p:spPr>
        <p:txBody>
          <a:bodyPr/>
          <a:lstStyle/>
          <a:p>
            <a:r>
              <a:rPr lang="en-US" dirty="0"/>
              <a:t>Bell Ringer: Parts of a sentence </a:t>
            </a:r>
          </a:p>
        </p:txBody>
      </p:sp>
      <p:sp>
        <p:nvSpPr>
          <p:cNvPr id="3" name="Content Placeholder 2">
            <a:extLst>
              <a:ext uri="{FF2B5EF4-FFF2-40B4-BE49-F238E27FC236}">
                <a16:creationId xmlns:a16="http://schemas.microsoft.com/office/drawing/2014/main" id="{4880494E-424E-43B6-93B7-ED8F971C9993}"/>
              </a:ext>
            </a:extLst>
          </p:cNvPr>
          <p:cNvSpPr>
            <a:spLocks noGrp="1"/>
          </p:cNvSpPr>
          <p:nvPr>
            <p:ph idx="1"/>
          </p:nvPr>
        </p:nvSpPr>
        <p:spPr/>
        <p:txBody>
          <a:bodyPr>
            <a:normAutofit/>
          </a:bodyPr>
          <a:lstStyle/>
          <a:p>
            <a:pPr marL="514350" lvl="0" indent="-514350">
              <a:lnSpc>
                <a:spcPct val="200000"/>
              </a:lnSpc>
              <a:buAutoNum type="arabicPeriod"/>
            </a:pPr>
            <a:r>
              <a:rPr lang="en-US" dirty="0"/>
              <a:t>After the teacher chose groups, John and Sarah were selected as partners for a project, yet Sarah did most of the work.</a:t>
            </a:r>
          </a:p>
          <a:p>
            <a:pPr marL="0" indent="0">
              <a:lnSpc>
                <a:spcPct val="200000"/>
              </a:lnSpc>
              <a:buNone/>
            </a:pPr>
            <a:r>
              <a:rPr lang="en-US" dirty="0"/>
              <a:t>2.     After the </a:t>
            </a:r>
            <a:r>
              <a:rPr lang="en-US" u="sng" dirty="0"/>
              <a:t>teacher</a:t>
            </a:r>
            <a:r>
              <a:rPr lang="en-US" dirty="0"/>
              <a:t> </a:t>
            </a:r>
            <a:r>
              <a:rPr lang="en-US" u="dbl" dirty="0"/>
              <a:t>chose groups</a:t>
            </a:r>
            <a:r>
              <a:rPr lang="en-US" dirty="0"/>
              <a:t>, </a:t>
            </a:r>
            <a:r>
              <a:rPr lang="en-US" u="sng" dirty="0"/>
              <a:t>John and Sarah </a:t>
            </a:r>
            <a:r>
              <a:rPr lang="en-US" u="dbl" dirty="0"/>
              <a:t>were selected </a:t>
            </a:r>
            <a:r>
              <a:rPr lang="en-US" dirty="0"/>
              <a:t>as partners for a project, yet </a:t>
            </a:r>
            <a:r>
              <a:rPr lang="en-US" u="sng" dirty="0"/>
              <a:t>Sarah</a:t>
            </a:r>
            <a:r>
              <a:rPr lang="en-US" dirty="0"/>
              <a:t> </a:t>
            </a:r>
            <a:r>
              <a:rPr lang="en-US" u="dbl" dirty="0"/>
              <a:t>did most </a:t>
            </a:r>
            <a:r>
              <a:rPr lang="en-US" dirty="0"/>
              <a:t>of the work.</a:t>
            </a:r>
          </a:p>
          <a:p>
            <a:endParaRPr lang="en-US" dirty="0"/>
          </a:p>
        </p:txBody>
      </p:sp>
      <p:sp>
        <p:nvSpPr>
          <p:cNvPr id="11" name="TextBox 10">
            <a:extLst>
              <a:ext uri="{FF2B5EF4-FFF2-40B4-BE49-F238E27FC236}">
                <a16:creationId xmlns:a16="http://schemas.microsoft.com/office/drawing/2014/main" id="{4FACD4D3-4AAB-4D30-81AF-584F7F5BD8D9}"/>
              </a:ext>
            </a:extLst>
          </p:cNvPr>
          <p:cNvSpPr txBox="1"/>
          <p:nvPr/>
        </p:nvSpPr>
        <p:spPr>
          <a:xfrm>
            <a:off x="3227601" y="1886793"/>
            <a:ext cx="315191" cy="369332"/>
          </a:xfrm>
          <a:prstGeom prst="rect">
            <a:avLst/>
          </a:prstGeom>
          <a:noFill/>
        </p:spPr>
        <p:txBody>
          <a:bodyPr wrap="square" rtlCol="0">
            <a:spAutoFit/>
          </a:bodyPr>
          <a:lstStyle/>
          <a:p>
            <a:r>
              <a:rPr lang="en-US" dirty="0">
                <a:solidFill>
                  <a:srgbClr val="FF0000"/>
                </a:solidFill>
              </a:rPr>
              <a:t>n</a:t>
            </a:r>
          </a:p>
        </p:txBody>
      </p:sp>
      <p:sp>
        <p:nvSpPr>
          <p:cNvPr id="12" name="TextBox 11">
            <a:extLst>
              <a:ext uri="{FF2B5EF4-FFF2-40B4-BE49-F238E27FC236}">
                <a16:creationId xmlns:a16="http://schemas.microsoft.com/office/drawing/2014/main" id="{FABF9210-09EF-4247-9E27-F17890DE1DF1}"/>
              </a:ext>
            </a:extLst>
          </p:cNvPr>
          <p:cNvSpPr txBox="1"/>
          <p:nvPr/>
        </p:nvSpPr>
        <p:spPr>
          <a:xfrm>
            <a:off x="5274867" y="1957717"/>
            <a:ext cx="315191" cy="369332"/>
          </a:xfrm>
          <a:prstGeom prst="rect">
            <a:avLst/>
          </a:prstGeom>
          <a:noFill/>
        </p:spPr>
        <p:txBody>
          <a:bodyPr wrap="square" rtlCol="0">
            <a:spAutoFit/>
          </a:bodyPr>
          <a:lstStyle/>
          <a:p>
            <a:r>
              <a:rPr lang="en-US" dirty="0">
                <a:solidFill>
                  <a:srgbClr val="FF0000"/>
                </a:solidFill>
              </a:rPr>
              <a:t>n</a:t>
            </a:r>
          </a:p>
        </p:txBody>
      </p:sp>
      <p:sp>
        <p:nvSpPr>
          <p:cNvPr id="13" name="TextBox 12">
            <a:extLst>
              <a:ext uri="{FF2B5EF4-FFF2-40B4-BE49-F238E27FC236}">
                <a16:creationId xmlns:a16="http://schemas.microsoft.com/office/drawing/2014/main" id="{D8B94D1B-E676-4C98-9130-FFAF83D3E27E}"/>
              </a:ext>
            </a:extLst>
          </p:cNvPr>
          <p:cNvSpPr txBox="1"/>
          <p:nvPr/>
        </p:nvSpPr>
        <p:spPr>
          <a:xfrm>
            <a:off x="6231440" y="1933461"/>
            <a:ext cx="315191" cy="369332"/>
          </a:xfrm>
          <a:prstGeom prst="rect">
            <a:avLst/>
          </a:prstGeom>
          <a:noFill/>
        </p:spPr>
        <p:txBody>
          <a:bodyPr wrap="square" rtlCol="0">
            <a:spAutoFit/>
          </a:bodyPr>
          <a:lstStyle/>
          <a:p>
            <a:r>
              <a:rPr lang="en-US" dirty="0">
                <a:solidFill>
                  <a:srgbClr val="FF0000"/>
                </a:solidFill>
              </a:rPr>
              <a:t>N</a:t>
            </a:r>
          </a:p>
        </p:txBody>
      </p:sp>
      <p:sp>
        <p:nvSpPr>
          <p:cNvPr id="14" name="TextBox 13">
            <a:extLst>
              <a:ext uri="{FF2B5EF4-FFF2-40B4-BE49-F238E27FC236}">
                <a16:creationId xmlns:a16="http://schemas.microsoft.com/office/drawing/2014/main" id="{97062CEF-E7EA-4494-B122-50D317FD8CF1}"/>
              </a:ext>
            </a:extLst>
          </p:cNvPr>
          <p:cNvSpPr txBox="1"/>
          <p:nvPr/>
        </p:nvSpPr>
        <p:spPr>
          <a:xfrm>
            <a:off x="7589935" y="1948861"/>
            <a:ext cx="315191" cy="369332"/>
          </a:xfrm>
          <a:prstGeom prst="rect">
            <a:avLst/>
          </a:prstGeom>
          <a:noFill/>
        </p:spPr>
        <p:txBody>
          <a:bodyPr wrap="square" rtlCol="0">
            <a:spAutoFit/>
          </a:bodyPr>
          <a:lstStyle/>
          <a:p>
            <a:r>
              <a:rPr lang="en-US" dirty="0">
                <a:solidFill>
                  <a:srgbClr val="FF0000"/>
                </a:solidFill>
              </a:rPr>
              <a:t>N</a:t>
            </a:r>
          </a:p>
        </p:txBody>
      </p:sp>
      <p:sp>
        <p:nvSpPr>
          <p:cNvPr id="15" name="TextBox 14">
            <a:extLst>
              <a:ext uri="{FF2B5EF4-FFF2-40B4-BE49-F238E27FC236}">
                <a16:creationId xmlns:a16="http://schemas.microsoft.com/office/drawing/2014/main" id="{5D8C8527-A295-42BB-8584-FFCFCAD2317C}"/>
              </a:ext>
            </a:extLst>
          </p:cNvPr>
          <p:cNvSpPr txBox="1"/>
          <p:nvPr/>
        </p:nvSpPr>
        <p:spPr>
          <a:xfrm>
            <a:off x="1808111" y="2790937"/>
            <a:ext cx="315191" cy="369332"/>
          </a:xfrm>
          <a:prstGeom prst="rect">
            <a:avLst/>
          </a:prstGeom>
          <a:noFill/>
        </p:spPr>
        <p:txBody>
          <a:bodyPr wrap="square" rtlCol="0">
            <a:spAutoFit/>
          </a:bodyPr>
          <a:lstStyle/>
          <a:p>
            <a:r>
              <a:rPr lang="en-US" dirty="0">
                <a:solidFill>
                  <a:srgbClr val="FF0000"/>
                </a:solidFill>
              </a:rPr>
              <a:t>n</a:t>
            </a:r>
          </a:p>
        </p:txBody>
      </p:sp>
      <p:sp>
        <p:nvSpPr>
          <p:cNvPr id="16" name="TextBox 15">
            <a:extLst>
              <a:ext uri="{FF2B5EF4-FFF2-40B4-BE49-F238E27FC236}">
                <a16:creationId xmlns:a16="http://schemas.microsoft.com/office/drawing/2014/main" id="{7EE5873A-50FD-4AA0-985A-F7E8F224BC0A}"/>
              </a:ext>
            </a:extLst>
          </p:cNvPr>
          <p:cNvSpPr txBox="1"/>
          <p:nvPr/>
        </p:nvSpPr>
        <p:spPr>
          <a:xfrm>
            <a:off x="3830933" y="2740470"/>
            <a:ext cx="315191" cy="369332"/>
          </a:xfrm>
          <a:prstGeom prst="rect">
            <a:avLst/>
          </a:prstGeom>
          <a:noFill/>
        </p:spPr>
        <p:txBody>
          <a:bodyPr wrap="square" rtlCol="0">
            <a:spAutoFit/>
          </a:bodyPr>
          <a:lstStyle/>
          <a:p>
            <a:r>
              <a:rPr lang="en-US" dirty="0">
                <a:solidFill>
                  <a:srgbClr val="FF0000"/>
                </a:solidFill>
              </a:rPr>
              <a:t>n</a:t>
            </a:r>
          </a:p>
        </p:txBody>
      </p:sp>
      <p:sp>
        <p:nvSpPr>
          <p:cNvPr id="17" name="TextBox 16">
            <a:extLst>
              <a:ext uri="{FF2B5EF4-FFF2-40B4-BE49-F238E27FC236}">
                <a16:creationId xmlns:a16="http://schemas.microsoft.com/office/drawing/2014/main" id="{EF5AD2AF-624E-493A-A796-6A83CAA8577A}"/>
              </a:ext>
            </a:extLst>
          </p:cNvPr>
          <p:cNvSpPr txBox="1"/>
          <p:nvPr/>
        </p:nvSpPr>
        <p:spPr>
          <a:xfrm>
            <a:off x="5370560" y="2721725"/>
            <a:ext cx="315191" cy="369332"/>
          </a:xfrm>
          <a:prstGeom prst="rect">
            <a:avLst/>
          </a:prstGeom>
          <a:noFill/>
        </p:spPr>
        <p:txBody>
          <a:bodyPr wrap="square" rtlCol="0">
            <a:spAutoFit/>
          </a:bodyPr>
          <a:lstStyle/>
          <a:p>
            <a:r>
              <a:rPr lang="en-US" dirty="0">
                <a:solidFill>
                  <a:srgbClr val="FF0000"/>
                </a:solidFill>
              </a:rPr>
              <a:t>N</a:t>
            </a:r>
          </a:p>
        </p:txBody>
      </p:sp>
      <p:sp>
        <p:nvSpPr>
          <p:cNvPr id="18" name="TextBox 17">
            <a:extLst>
              <a:ext uri="{FF2B5EF4-FFF2-40B4-BE49-F238E27FC236}">
                <a16:creationId xmlns:a16="http://schemas.microsoft.com/office/drawing/2014/main" id="{59D861FA-FD2B-43E1-8A8D-32586ABBDC53}"/>
              </a:ext>
            </a:extLst>
          </p:cNvPr>
          <p:cNvSpPr txBox="1"/>
          <p:nvPr/>
        </p:nvSpPr>
        <p:spPr>
          <a:xfrm>
            <a:off x="8566159" y="2721725"/>
            <a:ext cx="315191" cy="369332"/>
          </a:xfrm>
          <a:prstGeom prst="rect">
            <a:avLst/>
          </a:prstGeom>
          <a:noFill/>
        </p:spPr>
        <p:txBody>
          <a:bodyPr wrap="square" rtlCol="0">
            <a:spAutoFit/>
          </a:bodyPr>
          <a:lstStyle/>
          <a:p>
            <a:r>
              <a:rPr lang="en-US" dirty="0">
                <a:solidFill>
                  <a:srgbClr val="FF0000"/>
                </a:solidFill>
              </a:rPr>
              <a:t>n</a:t>
            </a:r>
          </a:p>
        </p:txBody>
      </p:sp>
      <p:sp>
        <p:nvSpPr>
          <p:cNvPr id="19" name="TextBox 18">
            <a:extLst>
              <a:ext uri="{FF2B5EF4-FFF2-40B4-BE49-F238E27FC236}">
                <a16:creationId xmlns:a16="http://schemas.microsoft.com/office/drawing/2014/main" id="{9160CE5F-0BA9-4F93-A0D6-1FA0A88FDAA9}"/>
              </a:ext>
            </a:extLst>
          </p:cNvPr>
          <p:cNvSpPr txBox="1"/>
          <p:nvPr/>
        </p:nvSpPr>
        <p:spPr>
          <a:xfrm>
            <a:off x="4318294" y="1886793"/>
            <a:ext cx="338667" cy="369332"/>
          </a:xfrm>
          <a:prstGeom prst="rect">
            <a:avLst/>
          </a:prstGeom>
          <a:noFill/>
        </p:spPr>
        <p:txBody>
          <a:bodyPr wrap="square" rtlCol="0">
            <a:spAutoFit/>
          </a:bodyPr>
          <a:lstStyle/>
          <a:p>
            <a:r>
              <a:rPr lang="en-US" dirty="0">
                <a:solidFill>
                  <a:schemeClr val="accent4">
                    <a:lumMod val="50000"/>
                  </a:schemeClr>
                </a:solidFill>
              </a:rPr>
              <a:t>v</a:t>
            </a:r>
          </a:p>
        </p:txBody>
      </p:sp>
      <p:sp>
        <p:nvSpPr>
          <p:cNvPr id="20" name="TextBox 19">
            <a:extLst>
              <a:ext uri="{FF2B5EF4-FFF2-40B4-BE49-F238E27FC236}">
                <a16:creationId xmlns:a16="http://schemas.microsoft.com/office/drawing/2014/main" id="{F99D44D9-CCC2-459E-85B4-032511FD05A9}"/>
              </a:ext>
            </a:extLst>
          </p:cNvPr>
          <p:cNvSpPr txBox="1"/>
          <p:nvPr/>
        </p:nvSpPr>
        <p:spPr>
          <a:xfrm>
            <a:off x="8493100" y="1922751"/>
            <a:ext cx="338667" cy="369332"/>
          </a:xfrm>
          <a:prstGeom prst="rect">
            <a:avLst/>
          </a:prstGeom>
          <a:noFill/>
        </p:spPr>
        <p:txBody>
          <a:bodyPr wrap="square" rtlCol="0">
            <a:spAutoFit/>
          </a:bodyPr>
          <a:lstStyle/>
          <a:p>
            <a:r>
              <a:rPr lang="en-US" dirty="0">
                <a:solidFill>
                  <a:schemeClr val="accent4">
                    <a:lumMod val="50000"/>
                  </a:schemeClr>
                </a:solidFill>
              </a:rPr>
              <a:t>v</a:t>
            </a:r>
          </a:p>
        </p:txBody>
      </p:sp>
      <p:sp>
        <p:nvSpPr>
          <p:cNvPr id="21" name="TextBox 20">
            <a:extLst>
              <a:ext uri="{FF2B5EF4-FFF2-40B4-BE49-F238E27FC236}">
                <a16:creationId xmlns:a16="http://schemas.microsoft.com/office/drawing/2014/main" id="{06186F2D-62C2-4FD5-8577-9D3357EC533C}"/>
              </a:ext>
            </a:extLst>
          </p:cNvPr>
          <p:cNvSpPr txBox="1"/>
          <p:nvPr/>
        </p:nvSpPr>
        <p:spPr>
          <a:xfrm>
            <a:off x="9461583" y="1922751"/>
            <a:ext cx="338667" cy="369332"/>
          </a:xfrm>
          <a:prstGeom prst="rect">
            <a:avLst/>
          </a:prstGeom>
          <a:noFill/>
        </p:spPr>
        <p:txBody>
          <a:bodyPr wrap="square" rtlCol="0">
            <a:spAutoFit/>
          </a:bodyPr>
          <a:lstStyle/>
          <a:p>
            <a:r>
              <a:rPr lang="en-US" dirty="0">
                <a:solidFill>
                  <a:schemeClr val="accent4">
                    <a:lumMod val="50000"/>
                  </a:schemeClr>
                </a:solidFill>
              </a:rPr>
              <a:t>v</a:t>
            </a:r>
          </a:p>
        </p:txBody>
      </p:sp>
      <p:sp>
        <p:nvSpPr>
          <p:cNvPr id="22" name="TextBox 21">
            <a:extLst>
              <a:ext uri="{FF2B5EF4-FFF2-40B4-BE49-F238E27FC236}">
                <a16:creationId xmlns:a16="http://schemas.microsoft.com/office/drawing/2014/main" id="{09FE140F-8C3A-47B9-8A5F-8E36784720A8}"/>
              </a:ext>
            </a:extLst>
          </p:cNvPr>
          <p:cNvSpPr txBox="1"/>
          <p:nvPr/>
        </p:nvSpPr>
        <p:spPr>
          <a:xfrm>
            <a:off x="6141044" y="2671258"/>
            <a:ext cx="338667" cy="369332"/>
          </a:xfrm>
          <a:prstGeom prst="rect">
            <a:avLst/>
          </a:prstGeom>
          <a:noFill/>
        </p:spPr>
        <p:txBody>
          <a:bodyPr wrap="square" rtlCol="0">
            <a:spAutoFit/>
          </a:bodyPr>
          <a:lstStyle/>
          <a:p>
            <a:r>
              <a:rPr lang="en-US" dirty="0">
                <a:solidFill>
                  <a:schemeClr val="accent4">
                    <a:lumMod val="50000"/>
                  </a:schemeClr>
                </a:solidFill>
              </a:rPr>
              <a:t>v</a:t>
            </a:r>
          </a:p>
        </p:txBody>
      </p:sp>
      <p:sp>
        <p:nvSpPr>
          <p:cNvPr id="23" name="TextBox 22">
            <a:extLst>
              <a:ext uri="{FF2B5EF4-FFF2-40B4-BE49-F238E27FC236}">
                <a16:creationId xmlns:a16="http://schemas.microsoft.com/office/drawing/2014/main" id="{88CA01FC-6C60-4520-8545-0DAB458F9C2A}"/>
              </a:ext>
            </a:extLst>
          </p:cNvPr>
          <p:cNvSpPr txBox="1"/>
          <p:nvPr/>
        </p:nvSpPr>
        <p:spPr>
          <a:xfrm>
            <a:off x="2674706" y="2774580"/>
            <a:ext cx="677334" cy="369332"/>
          </a:xfrm>
          <a:prstGeom prst="rect">
            <a:avLst/>
          </a:prstGeom>
          <a:noFill/>
        </p:spPr>
        <p:txBody>
          <a:bodyPr wrap="square" rtlCol="0">
            <a:spAutoFit/>
          </a:bodyPr>
          <a:lstStyle/>
          <a:p>
            <a:r>
              <a:rPr lang="en-US" dirty="0">
                <a:solidFill>
                  <a:srgbClr val="7030A0"/>
                </a:solidFill>
              </a:rPr>
              <a:t>prep</a:t>
            </a:r>
          </a:p>
        </p:txBody>
      </p:sp>
      <p:sp>
        <p:nvSpPr>
          <p:cNvPr id="24" name="TextBox 23">
            <a:extLst>
              <a:ext uri="{FF2B5EF4-FFF2-40B4-BE49-F238E27FC236}">
                <a16:creationId xmlns:a16="http://schemas.microsoft.com/office/drawing/2014/main" id="{0AF46287-CC76-49EB-AF71-D4FF112F618E}"/>
              </a:ext>
            </a:extLst>
          </p:cNvPr>
          <p:cNvSpPr txBox="1"/>
          <p:nvPr/>
        </p:nvSpPr>
        <p:spPr>
          <a:xfrm>
            <a:off x="7251268" y="2687052"/>
            <a:ext cx="677334" cy="369332"/>
          </a:xfrm>
          <a:prstGeom prst="rect">
            <a:avLst/>
          </a:prstGeom>
          <a:noFill/>
        </p:spPr>
        <p:txBody>
          <a:bodyPr wrap="square" rtlCol="0">
            <a:spAutoFit/>
          </a:bodyPr>
          <a:lstStyle/>
          <a:p>
            <a:r>
              <a:rPr lang="en-US" dirty="0">
                <a:solidFill>
                  <a:srgbClr val="7030A0"/>
                </a:solidFill>
              </a:rPr>
              <a:t>prep</a:t>
            </a:r>
          </a:p>
        </p:txBody>
      </p:sp>
      <p:sp>
        <p:nvSpPr>
          <p:cNvPr id="25" name="TextBox 24">
            <a:extLst>
              <a:ext uri="{FF2B5EF4-FFF2-40B4-BE49-F238E27FC236}">
                <a16:creationId xmlns:a16="http://schemas.microsoft.com/office/drawing/2014/main" id="{72EA5D82-FF91-4C53-9295-D335C71E84C2}"/>
              </a:ext>
            </a:extLst>
          </p:cNvPr>
          <p:cNvSpPr txBox="1"/>
          <p:nvPr/>
        </p:nvSpPr>
        <p:spPr>
          <a:xfrm>
            <a:off x="1609613" y="1942730"/>
            <a:ext cx="488614" cy="369332"/>
          </a:xfrm>
          <a:prstGeom prst="rect">
            <a:avLst/>
          </a:prstGeom>
          <a:noFill/>
        </p:spPr>
        <p:txBody>
          <a:bodyPr wrap="square" rtlCol="0">
            <a:spAutoFit/>
          </a:bodyPr>
          <a:lstStyle/>
          <a:p>
            <a:r>
              <a:rPr lang="en-US" dirty="0">
                <a:solidFill>
                  <a:schemeClr val="accent4">
                    <a:lumMod val="75000"/>
                  </a:schemeClr>
                </a:solidFill>
              </a:rPr>
              <a:t>sc</a:t>
            </a:r>
          </a:p>
        </p:txBody>
      </p:sp>
      <p:sp>
        <p:nvSpPr>
          <p:cNvPr id="27" name="TextBox 26">
            <a:extLst>
              <a:ext uri="{FF2B5EF4-FFF2-40B4-BE49-F238E27FC236}">
                <a16:creationId xmlns:a16="http://schemas.microsoft.com/office/drawing/2014/main" id="{2767B2AF-2616-4431-BDEE-F6603289AE15}"/>
              </a:ext>
            </a:extLst>
          </p:cNvPr>
          <p:cNvSpPr txBox="1"/>
          <p:nvPr/>
        </p:nvSpPr>
        <p:spPr>
          <a:xfrm>
            <a:off x="10386904" y="1904343"/>
            <a:ext cx="677334" cy="369332"/>
          </a:xfrm>
          <a:prstGeom prst="rect">
            <a:avLst/>
          </a:prstGeom>
          <a:noFill/>
        </p:spPr>
        <p:txBody>
          <a:bodyPr wrap="square" rtlCol="0">
            <a:spAutoFit/>
          </a:bodyPr>
          <a:lstStyle/>
          <a:p>
            <a:r>
              <a:rPr lang="en-US" dirty="0">
                <a:solidFill>
                  <a:srgbClr val="7030A0"/>
                </a:solidFill>
              </a:rPr>
              <a:t>prep</a:t>
            </a:r>
          </a:p>
        </p:txBody>
      </p:sp>
      <p:sp>
        <p:nvSpPr>
          <p:cNvPr id="28" name="TextBox 27">
            <a:extLst>
              <a:ext uri="{FF2B5EF4-FFF2-40B4-BE49-F238E27FC236}">
                <a16:creationId xmlns:a16="http://schemas.microsoft.com/office/drawing/2014/main" id="{77B5F89F-5815-40AB-B244-AD3007CBFFED}"/>
              </a:ext>
            </a:extLst>
          </p:cNvPr>
          <p:cNvSpPr txBox="1"/>
          <p:nvPr/>
        </p:nvSpPr>
        <p:spPr>
          <a:xfrm>
            <a:off x="6675586" y="2735269"/>
            <a:ext cx="677334" cy="369332"/>
          </a:xfrm>
          <a:prstGeom prst="rect">
            <a:avLst/>
          </a:prstGeom>
          <a:noFill/>
        </p:spPr>
        <p:txBody>
          <a:bodyPr wrap="square" rtlCol="0">
            <a:spAutoFit/>
          </a:bodyPr>
          <a:lstStyle/>
          <a:p>
            <a:r>
              <a:rPr lang="en-US" dirty="0">
                <a:solidFill>
                  <a:srgbClr val="002060"/>
                </a:solidFill>
              </a:rPr>
              <a:t>adv</a:t>
            </a:r>
          </a:p>
        </p:txBody>
      </p:sp>
      <p:sp>
        <p:nvSpPr>
          <p:cNvPr id="29" name="TextBox 28">
            <a:extLst>
              <a:ext uri="{FF2B5EF4-FFF2-40B4-BE49-F238E27FC236}">
                <a16:creationId xmlns:a16="http://schemas.microsoft.com/office/drawing/2014/main" id="{EFFC2FB3-59A1-421D-B121-2EE3AD12FB48}"/>
              </a:ext>
            </a:extLst>
          </p:cNvPr>
          <p:cNvSpPr txBox="1"/>
          <p:nvPr/>
        </p:nvSpPr>
        <p:spPr>
          <a:xfrm>
            <a:off x="4702891" y="2735269"/>
            <a:ext cx="492088" cy="369332"/>
          </a:xfrm>
          <a:prstGeom prst="rect">
            <a:avLst/>
          </a:prstGeom>
          <a:noFill/>
        </p:spPr>
        <p:txBody>
          <a:bodyPr wrap="square" rtlCol="0">
            <a:spAutoFit/>
          </a:bodyPr>
          <a:lstStyle/>
          <a:p>
            <a:r>
              <a:rPr lang="en-US" dirty="0">
                <a:solidFill>
                  <a:srgbClr val="433B3E"/>
                </a:solidFill>
              </a:rPr>
              <a:t>cc</a:t>
            </a:r>
          </a:p>
        </p:txBody>
      </p:sp>
      <p:sp>
        <p:nvSpPr>
          <p:cNvPr id="30" name="TextBox 29">
            <a:extLst>
              <a:ext uri="{FF2B5EF4-FFF2-40B4-BE49-F238E27FC236}">
                <a16:creationId xmlns:a16="http://schemas.microsoft.com/office/drawing/2014/main" id="{A5A36007-1E51-4EFA-9284-E4574AECA2F8}"/>
              </a:ext>
            </a:extLst>
          </p:cNvPr>
          <p:cNvSpPr txBox="1"/>
          <p:nvPr/>
        </p:nvSpPr>
        <p:spPr>
          <a:xfrm>
            <a:off x="6830045" y="1870260"/>
            <a:ext cx="492088" cy="369332"/>
          </a:xfrm>
          <a:prstGeom prst="rect">
            <a:avLst/>
          </a:prstGeom>
          <a:noFill/>
        </p:spPr>
        <p:txBody>
          <a:bodyPr wrap="square" rtlCol="0">
            <a:spAutoFit/>
          </a:bodyPr>
          <a:lstStyle/>
          <a:p>
            <a:r>
              <a:rPr lang="en-US" dirty="0">
                <a:solidFill>
                  <a:srgbClr val="433B3E"/>
                </a:solidFill>
              </a:rPr>
              <a:t>cc</a:t>
            </a:r>
          </a:p>
        </p:txBody>
      </p:sp>
      <p:sp>
        <p:nvSpPr>
          <p:cNvPr id="31" name="TextBox 30">
            <a:extLst>
              <a:ext uri="{FF2B5EF4-FFF2-40B4-BE49-F238E27FC236}">
                <a16:creationId xmlns:a16="http://schemas.microsoft.com/office/drawing/2014/main" id="{F69C27F4-17A9-43E8-9156-F77EA4CA1D25}"/>
              </a:ext>
            </a:extLst>
          </p:cNvPr>
          <p:cNvSpPr txBox="1"/>
          <p:nvPr/>
        </p:nvSpPr>
        <p:spPr>
          <a:xfrm>
            <a:off x="2178501" y="1933461"/>
            <a:ext cx="492088" cy="369332"/>
          </a:xfrm>
          <a:prstGeom prst="rect">
            <a:avLst/>
          </a:prstGeom>
          <a:noFill/>
        </p:spPr>
        <p:txBody>
          <a:bodyPr wrap="square" rtlCol="0">
            <a:spAutoFit/>
          </a:bodyPr>
          <a:lstStyle/>
          <a:p>
            <a:r>
              <a:rPr lang="en-US" dirty="0">
                <a:solidFill>
                  <a:srgbClr val="CB057B"/>
                </a:solidFill>
              </a:rPr>
              <a:t>art</a:t>
            </a:r>
          </a:p>
        </p:txBody>
      </p:sp>
      <p:sp>
        <p:nvSpPr>
          <p:cNvPr id="32" name="TextBox 31">
            <a:extLst>
              <a:ext uri="{FF2B5EF4-FFF2-40B4-BE49-F238E27FC236}">
                <a16:creationId xmlns:a16="http://schemas.microsoft.com/office/drawing/2014/main" id="{7A13DC85-305F-4F08-A36C-C2E43706B3D8}"/>
              </a:ext>
            </a:extLst>
          </p:cNvPr>
          <p:cNvSpPr txBox="1"/>
          <p:nvPr/>
        </p:nvSpPr>
        <p:spPr>
          <a:xfrm>
            <a:off x="3153599" y="2759446"/>
            <a:ext cx="492088" cy="369332"/>
          </a:xfrm>
          <a:prstGeom prst="rect">
            <a:avLst/>
          </a:prstGeom>
          <a:noFill/>
        </p:spPr>
        <p:txBody>
          <a:bodyPr wrap="square" rtlCol="0">
            <a:spAutoFit/>
          </a:bodyPr>
          <a:lstStyle/>
          <a:p>
            <a:r>
              <a:rPr lang="en-US" dirty="0">
                <a:solidFill>
                  <a:srgbClr val="CB057B"/>
                </a:solidFill>
              </a:rPr>
              <a:t>art</a:t>
            </a:r>
          </a:p>
        </p:txBody>
      </p:sp>
      <p:sp>
        <p:nvSpPr>
          <p:cNvPr id="33" name="TextBox 32">
            <a:extLst>
              <a:ext uri="{FF2B5EF4-FFF2-40B4-BE49-F238E27FC236}">
                <a16:creationId xmlns:a16="http://schemas.microsoft.com/office/drawing/2014/main" id="{D36FA081-AA2B-41D3-B36A-8BC0F4E8CCB7}"/>
              </a:ext>
            </a:extLst>
          </p:cNvPr>
          <p:cNvSpPr txBox="1"/>
          <p:nvPr/>
        </p:nvSpPr>
        <p:spPr>
          <a:xfrm>
            <a:off x="7850667" y="2704340"/>
            <a:ext cx="492088" cy="369332"/>
          </a:xfrm>
          <a:prstGeom prst="rect">
            <a:avLst/>
          </a:prstGeom>
          <a:noFill/>
        </p:spPr>
        <p:txBody>
          <a:bodyPr wrap="square" rtlCol="0">
            <a:spAutoFit/>
          </a:bodyPr>
          <a:lstStyle/>
          <a:p>
            <a:r>
              <a:rPr lang="en-US" dirty="0">
                <a:solidFill>
                  <a:srgbClr val="CB057B"/>
                </a:solidFill>
              </a:rPr>
              <a:t>art</a:t>
            </a:r>
          </a:p>
        </p:txBody>
      </p:sp>
      <p:sp>
        <p:nvSpPr>
          <p:cNvPr id="34" name="TextBox 33">
            <a:extLst>
              <a:ext uri="{FF2B5EF4-FFF2-40B4-BE49-F238E27FC236}">
                <a16:creationId xmlns:a16="http://schemas.microsoft.com/office/drawing/2014/main" id="{B0F44FD6-31B9-4FF9-B2CB-8EEF94220123}"/>
              </a:ext>
            </a:extLst>
          </p:cNvPr>
          <p:cNvSpPr txBox="1"/>
          <p:nvPr/>
        </p:nvSpPr>
        <p:spPr>
          <a:xfrm>
            <a:off x="6466489" y="3711091"/>
            <a:ext cx="609600" cy="369332"/>
          </a:xfrm>
          <a:prstGeom prst="rect">
            <a:avLst/>
          </a:prstGeom>
          <a:noFill/>
        </p:spPr>
        <p:txBody>
          <a:bodyPr wrap="square" rtlCol="0">
            <a:spAutoFit/>
          </a:bodyPr>
          <a:lstStyle/>
          <a:p>
            <a:r>
              <a:rPr lang="en-US" dirty="0">
                <a:solidFill>
                  <a:srgbClr val="00B050"/>
                </a:solidFill>
              </a:rPr>
              <a:t>S</a:t>
            </a:r>
          </a:p>
        </p:txBody>
      </p:sp>
      <p:sp>
        <p:nvSpPr>
          <p:cNvPr id="35" name="TextBox 34">
            <a:extLst>
              <a:ext uri="{FF2B5EF4-FFF2-40B4-BE49-F238E27FC236}">
                <a16:creationId xmlns:a16="http://schemas.microsoft.com/office/drawing/2014/main" id="{B276E514-174C-4833-995C-6B9596D5710D}"/>
              </a:ext>
            </a:extLst>
          </p:cNvPr>
          <p:cNvSpPr txBox="1"/>
          <p:nvPr/>
        </p:nvSpPr>
        <p:spPr>
          <a:xfrm>
            <a:off x="3237992" y="3773701"/>
            <a:ext cx="609600" cy="369332"/>
          </a:xfrm>
          <a:prstGeom prst="rect">
            <a:avLst/>
          </a:prstGeom>
          <a:noFill/>
        </p:spPr>
        <p:txBody>
          <a:bodyPr wrap="square" rtlCol="0">
            <a:spAutoFit/>
          </a:bodyPr>
          <a:lstStyle/>
          <a:p>
            <a:r>
              <a:rPr lang="en-US" dirty="0">
                <a:solidFill>
                  <a:srgbClr val="00B050"/>
                </a:solidFill>
              </a:rPr>
              <a:t>s</a:t>
            </a:r>
          </a:p>
        </p:txBody>
      </p:sp>
      <p:sp>
        <p:nvSpPr>
          <p:cNvPr id="36" name="TextBox 35">
            <a:extLst>
              <a:ext uri="{FF2B5EF4-FFF2-40B4-BE49-F238E27FC236}">
                <a16:creationId xmlns:a16="http://schemas.microsoft.com/office/drawing/2014/main" id="{F314E7BE-C906-428F-879D-7C38C5798651}"/>
              </a:ext>
            </a:extLst>
          </p:cNvPr>
          <p:cNvSpPr txBox="1"/>
          <p:nvPr/>
        </p:nvSpPr>
        <p:spPr>
          <a:xfrm>
            <a:off x="7747530" y="3816628"/>
            <a:ext cx="609600" cy="369332"/>
          </a:xfrm>
          <a:prstGeom prst="rect">
            <a:avLst/>
          </a:prstGeom>
          <a:noFill/>
        </p:spPr>
        <p:txBody>
          <a:bodyPr wrap="square" rtlCol="0">
            <a:spAutoFit/>
          </a:bodyPr>
          <a:lstStyle/>
          <a:p>
            <a:r>
              <a:rPr lang="en-US" dirty="0">
                <a:solidFill>
                  <a:srgbClr val="00B050"/>
                </a:solidFill>
              </a:rPr>
              <a:t>S</a:t>
            </a:r>
          </a:p>
        </p:txBody>
      </p:sp>
      <p:sp>
        <p:nvSpPr>
          <p:cNvPr id="37" name="TextBox 36">
            <a:extLst>
              <a:ext uri="{FF2B5EF4-FFF2-40B4-BE49-F238E27FC236}">
                <a16:creationId xmlns:a16="http://schemas.microsoft.com/office/drawing/2014/main" id="{9773B2E1-07EB-4B1F-9E84-029BAFEC4F5E}"/>
              </a:ext>
            </a:extLst>
          </p:cNvPr>
          <p:cNvSpPr txBox="1"/>
          <p:nvPr/>
        </p:nvSpPr>
        <p:spPr>
          <a:xfrm>
            <a:off x="4826351" y="4541983"/>
            <a:ext cx="609600" cy="369332"/>
          </a:xfrm>
          <a:prstGeom prst="rect">
            <a:avLst/>
          </a:prstGeom>
          <a:noFill/>
        </p:spPr>
        <p:txBody>
          <a:bodyPr wrap="square" rtlCol="0">
            <a:spAutoFit/>
          </a:bodyPr>
          <a:lstStyle/>
          <a:p>
            <a:r>
              <a:rPr lang="en-US" dirty="0">
                <a:solidFill>
                  <a:srgbClr val="00B050"/>
                </a:solidFill>
              </a:rPr>
              <a:t>S</a:t>
            </a:r>
          </a:p>
        </p:txBody>
      </p:sp>
      <p:sp>
        <p:nvSpPr>
          <p:cNvPr id="38" name="TextBox 37">
            <a:extLst>
              <a:ext uri="{FF2B5EF4-FFF2-40B4-BE49-F238E27FC236}">
                <a16:creationId xmlns:a16="http://schemas.microsoft.com/office/drawing/2014/main" id="{3F87A3FF-FC3D-4DEB-AF97-6921395E8B10}"/>
              </a:ext>
            </a:extLst>
          </p:cNvPr>
          <p:cNvSpPr txBox="1"/>
          <p:nvPr/>
        </p:nvSpPr>
        <p:spPr>
          <a:xfrm>
            <a:off x="4433171" y="3707051"/>
            <a:ext cx="609600" cy="369332"/>
          </a:xfrm>
          <a:prstGeom prst="rect">
            <a:avLst/>
          </a:prstGeom>
          <a:noFill/>
        </p:spPr>
        <p:txBody>
          <a:bodyPr wrap="square" rtlCol="0">
            <a:spAutoFit/>
          </a:bodyPr>
          <a:lstStyle/>
          <a:p>
            <a:r>
              <a:rPr lang="en-US" dirty="0">
                <a:solidFill>
                  <a:srgbClr val="FF0000"/>
                </a:solidFill>
              </a:rPr>
              <a:t>p</a:t>
            </a:r>
          </a:p>
        </p:txBody>
      </p:sp>
      <p:sp>
        <p:nvSpPr>
          <p:cNvPr id="39" name="TextBox 38">
            <a:extLst>
              <a:ext uri="{FF2B5EF4-FFF2-40B4-BE49-F238E27FC236}">
                <a16:creationId xmlns:a16="http://schemas.microsoft.com/office/drawing/2014/main" id="{BE17CEA5-E160-4DAC-A577-9801A4217B75}"/>
              </a:ext>
            </a:extLst>
          </p:cNvPr>
          <p:cNvSpPr txBox="1"/>
          <p:nvPr/>
        </p:nvSpPr>
        <p:spPr>
          <a:xfrm>
            <a:off x="8689980" y="3755576"/>
            <a:ext cx="609600" cy="369332"/>
          </a:xfrm>
          <a:prstGeom prst="rect">
            <a:avLst/>
          </a:prstGeom>
          <a:noFill/>
        </p:spPr>
        <p:txBody>
          <a:bodyPr wrap="square" rtlCol="0">
            <a:spAutoFit/>
          </a:bodyPr>
          <a:lstStyle/>
          <a:p>
            <a:r>
              <a:rPr lang="en-US" dirty="0">
                <a:solidFill>
                  <a:srgbClr val="FF0000"/>
                </a:solidFill>
              </a:rPr>
              <a:t>p</a:t>
            </a:r>
          </a:p>
        </p:txBody>
      </p:sp>
      <p:sp>
        <p:nvSpPr>
          <p:cNvPr id="40" name="TextBox 39">
            <a:extLst>
              <a:ext uri="{FF2B5EF4-FFF2-40B4-BE49-F238E27FC236}">
                <a16:creationId xmlns:a16="http://schemas.microsoft.com/office/drawing/2014/main" id="{D44452BF-F3A4-4814-8D35-B5513C52EE5D}"/>
              </a:ext>
            </a:extLst>
          </p:cNvPr>
          <p:cNvSpPr txBox="1"/>
          <p:nvPr/>
        </p:nvSpPr>
        <p:spPr>
          <a:xfrm>
            <a:off x="5653107" y="4508448"/>
            <a:ext cx="609600" cy="369332"/>
          </a:xfrm>
          <a:prstGeom prst="rect">
            <a:avLst/>
          </a:prstGeom>
          <a:noFill/>
        </p:spPr>
        <p:txBody>
          <a:bodyPr wrap="square" rtlCol="0">
            <a:spAutoFit/>
          </a:bodyPr>
          <a:lstStyle/>
          <a:p>
            <a:r>
              <a:rPr lang="en-US" dirty="0">
                <a:solidFill>
                  <a:srgbClr val="FF0000"/>
                </a:solidFill>
              </a:rPr>
              <a:t>p</a:t>
            </a:r>
          </a:p>
        </p:txBody>
      </p:sp>
      <p:sp>
        <p:nvSpPr>
          <p:cNvPr id="41" name="TextBox 40">
            <a:extLst>
              <a:ext uri="{FF2B5EF4-FFF2-40B4-BE49-F238E27FC236}">
                <a16:creationId xmlns:a16="http://schemas.microsoft.com/office/drawing/2014/main" id="{72916C9A-FE59-4622-83C5-450DB451060E}"/>
              </a:ext>
            </a:extLst>
          </p:cNvPr>
          <p:cNvSpPr txBox="1"/>
          <p:nvPr/>
        </p:nvSpPr>
        <p:spPr>
          <a:xfrm>
            <a:off x="5323550" y="3744440"/>
            <a:ext cx="609600" cy="369332"/>
          </a:xfrm>
          <a:prstGeom prst="rect">
            <a:avLst/>
          </a:prstGeom>
          <a:noFill/>
        </p:spPr>
        <p:txBody>
          <a:bodyPr wrap="square" rtlCol="0">
            <a:spAutoFit/>
          </a:bodyPr>
          <a:lstStyle/>
          <a:p>
            <a:r>
              <a:rPr lang="en-US" dirty="0">
                <a:solidFill>
                  <a:schemeClr val="accent1"/>
                </a:solidFill>
              </a:rPr>
              <a:t>o</a:t>
            </a:r>
          </a:p>
        </p:txBody>
      </p:sp>
      <p:sp>
        <p:nvSpPr>
          <p:cNvPr id="42" name="TextBox 41">
            <a:extLst>
              <a:ext uri="{FF2B5EF4-FFF2-40B4-BE49-F238E27FC236}">
                <a16:creationId xmlns:a16="http://schemas.microsoft.com/office/drawing/2014/main" id="{7F71FCB0-9DEF-4466-8AF4-AB8929CEFA4C}"/>
              </a:ext>
            </a:extLst>
          </p:cNvPr>
          <p:cNvSpPr txBox="1"/>
          <p:nvPr/>
        </p:nvSpPr>
        <p:spPr>
          <a:xfrm>
            <a:off x="1396298" y="4445649"/>
            <a:ext cx="609600" cy="369332"/>
          </a:xfrm>
          <a:prstGeom prst="rect">
            <a:avLst/>
          </a:prstGeom>
          <a:noFill/>
        </p:spPr>
        <p:txBody>
          <a:bodyPr wrap="square" rtlCol="0">
            <a:spAutoFit/>
          </a:bodyPr>
          <a:lstStyle/>
          <a:p>
            <a:r>
              <a:rPr lang="en-US" dirty="0">
                <a:solidFill>
                  <a:schemeClr val="accent1"/>
                </a:solidFill>
              </a:rPr>
              <a:t>o</a:t>
            </a:r>
          </a:p>
        </p:txBody>
      </p:sp>
      <p:sp>
        <p:nvSpPr>
          <p:cNvPr id="43" name="TextBox 42">
            <a:extLst>
              <a:ext uri="{FF2B5EF4-FFF2-40B4-BE49-F238E27FC236}">
                <a16:creationId xmlns:a16="http://schemas.microsoft.com/office/drawing/2014/main" id="{42CD18B7-B754-4733-B801-14DFDC7993B2}"/>
              </a:ext>
            </a:extLst>
          </p:cNvPr>
          <p:cNvSpPr txBox="1"/>
          <p:nvPr/>
        </p:nvSpPr>
        <p:spPr>
          <a:xfrm>
            <a:off x="8015424" y="4565918"/>
            <a:ext cx="609600" cy="369332"/>
          </a:xfrm>
          <a:prstGeom prst="rect">
            <a:avLst/>
          </a:prstGeom>
          <a:noFill/>
        </p:spPr>
        <p:txBody>
          <a:bodyPr wrap="square" rtlCol="0">
            <a:spAutoFit/>
          </a:bodyPr>
          <a:lstStyle/>
          <a:p>
            <a:r>
              <a:rPr lang="en-US" dirty="0">
                <a:solidFill>
                  <a:schemeClr val="accent1"/>
                </a:solidFill>
              </a:rPr>
              <a:t>o</a:t>
            </a:r>
          </a:p>
        </p:txBody>
      </p:sp>
      <p:sp>
        <p:nvSpPr>
          <p:cNvPr id="44" name="TextBox 43">
            <a:extLst>
              <a:ext uri="{FF2B5EF4-FFF2-40B4-BE49-F238E27FC236}">
                <a16:creationId xmlns:a16="http://schemas.microsoft.com/office/drawing/2014/main" id="{6CFC0EFD-022B-4385-AB37-5102E8114BE3}"/>
              </a:ext>
            </a:extLst>
          </p:cNvPr>
          <p:cNvSpPr txBox="1"/>
          <p:nvPr/>
        </p:nvSpPr>
        <p:spPr>
          <a:xfrm>
            <a:off x="3340887" y="4557784"/>
            <a:ext cx="609600" cy="369332"/>
          </a:xfrm>
          <a:prstGeom prst="rect">
            <a:avLst/>
          </a:prstGeom>
          <a:noFill/>
        </p:spPr>
        <p:txBody>
          <a:bodyPr wrap="square" rtlCol="0">
            <a:spAutoFit/>
          </a:bodyPr>
          <a:lstStyle/>
          <a:p>
            <a:r>
              <a:rPr lang="en-US" dirty="0">
                <a:solidFill>
                  <a:schemeClr val="accent1"/>
                </a:solidFill>
              </a:rPr>
              <a:t>o</a:t>
            </a:r>
          </a:p>
        </p:txBody>
      </p:sp>
    </p:spTree>
    <p:extLst>
      <p:ext uri="{BB962C8B-B14F-4D97-AF65-F5344CB8AC3E}">
        <p14:creationId xmlns:p14="http://schemas.microsoft.com/office/powerpoint/2010/main" val="19713344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5107"/>
            <a:ext cx="10515600" cy="1115581"/>
          </a:xfrm>
        </p:spPr>
        <p:txBody>
          <a:bodyPr>
            <a:normAutofit/>
          </a:bodyPr>
          <a:lstStyle/>
          <a:p>
            <a:r>
              <a:rPr lang="en-US" b="1" dirty="0"/>
              <a:t>Write down the underlined section</a:t>
            </a:r>
          </a:p>
        </p:txBody>
      </p:sp>
      <p:sp>
        <p:nvSpPr>
          <p:cNvPr id="3" name="Content Placeholder 2"/>
          <p:cNvSpPr>
            <a:spLocks noGrp="1"/>
          </p:cNvSpPr>
          <p:nvPr>
            <p:ph idx="1"/>
          </p:nvPr>
        </p:nvSpPr>
        <p:spPr>
          <a:xfrm>
            <a:off x="838200" y="1924477"/>
            <a:ext cx="10515600" cy="4351338"/>
          </a:xfrm>
        </p:spPr>
        <p:txBody>
          <a:bodyPr>
            <a:normAutofit/>
          </a:bodyPr>
          <a:lstStyle/>
          <a:p>
            <a:r>
              <a:rPr lang="en-US" dirty="0"/>
              <a:t>Writers choose words both for their literal meanings (their dictionary definitions, or </a:t>
            </a:r>
            <a:r>
              <a:rPr lang="en-US" b="1" dirty="0"/>
              <a:t>denotations</a:t>
            </a:r>
            <a:r>
              <a:rPr lang="en-US" dirty="0"/>
              <a:t>) and for their implied meanings (their emotional associations, or </a:t>
            </a:r>
            <a:r>
              <a:rPr lang="en-US" b="1" dirty="0"/>
              <a:t>connotations</a:t>
            </a:r>
            <a:r>
              <a:rPr lang="en-US" dirty="0"/>
              <a:t>). Writers create their intended effects through particular </a:t>
            </a:r>
            <a:r>
              <a:rPr lang="en-US" u="sng" dirty="0"/>
              <a:t>connotations—the associations or images readers connect with certain words. Some words provoke strong positive or negative associations.</a:t>
            </a:r>
            <a:r>
              <a:rPr lang="en-US" dirty="0"/>
              <a:t> These reactions are central to how we, as readers, draw inferences about the tone, the characters, and the meaning of a text.</a:t>
            </a:r>
          </a:p>
        </p:txBody>
      </p:sp>
      <p:sp>
        <p:nvSpPr>
          <p:cNvPr id="4" name="Rectangle 3"/>
          <p:cNvSpPr/>
          <p:nvPr/>
        </p:nvSpPr>
        <p:spPr>
          <a:xfrm>
            <a:off x="0" y="-169859"/>
            <a:ext cx="12192000" cy="57510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00"/>
                </a:solidFill>
              </a:rPr>
              <a:t>Connotations, Symbols, and Irony check up Wednesday November 4</a:t>
            </a:r>
          </a:p>
        </p:txBody>
      </p:sp>
      <p:sp>
        <p:nvSpPr>
          <p:cNvPr id="6" name="Rectangle 5"/>
          <p:cNvSpPr/>
          <p:nvPr/>
        </p:nvSpPr>
        <p:spPr>
          <a:xfrm>
            <a:off x="0" y="-34780"/>
            <a:ext cx="4572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1734800" y="0"/>
            <a:ext cx="4572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592282" y="0"/>
            <a:ext cx="3979718" cy="646331"/>
          </a:xfrm>
          <a:prstGeom prst="rect">
            <a:avLst/>
          </a:prstGeom>
          <a:noFill/>
        </p:spPr>
        <p:txBody>
          <a:bodyPr wrap="square" rtlCol="0">
            <a:spAutoFit/>
          </a:bodyPr>
          <a:lstStyle/>
          <a:p>
            <a:r>
              <a:rPr lang="en-US" sz="3600" dirty="0">
                <a:solidFill>
                  <a:schemeClr val="bg1"/>
                </a:solidFill>
                <a:latin typeface="Algerian" panose="04020705040A02060702" pitchFamily="82" charset="0"/>
              </a:rPr>
              <a:t>WE ARE….</a:t>
            </a:r>
          </a:p>
        </p:txBody>
      </p:sp>
      <p:sp>
        <p:nvSpPr>
          <p:cNvPr id="9" name="Rectangle 8"/>
          <p:cNvSpPr/>
          <p:nvPr/>
        </p:nvSpPr>
        <p:spPr>
          <a:xfrm>
            <a:off x="0" y="6328064"/>
            <a:ext cx="12192000" cy="52993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FFFF00"/>
                </a:solidFill>
              </a:rPr>
              <a:t>Connotations, Symbols, and Irony check up Wednesday November 4</a:t>
            </a:r>
          </a:p>
        </p:txBody>
      </p:sp>
      <p:sp>
        <p:nvSpPr>
          <p:cNvPr id="10" name="TextBox 9"/>
          <p:cNvSpPr txBox="1"/>
          <p:nvPr/>
        </p:nvSpPr>
        <p:spPr>
          <a:xfrm>
            <a:off x="8087591" y="6304609"/>
            <a:ext cx="4104409" cy="646331"/>
          </a:xfrm>
          <a:prstGeom prst="rect">
            <a:avLst/>
          </a:prstGeom>
          <a:noFill/>
        </p:spPr>
        <p:txBody>
          <a:bodyPr wrap="square" rtlCol="0">
            <a:spAutoFit/>
          </a:bodyPr>
          <a:lstStyle/>
          <a:p>
            <a:r>
              <a:rPr lang="en-US" sz="3600" dirty="0">
                <a:solidFill>
                  <a:schemeClr val="bg1"/>
                </a:solidFill>
                <a:latin typeface="Algerian" panose="04020705040A02060702" pitchFamily="82" charset="0"/>
              </a:rPr>
              <a:t>Patriot Strong!</a:t>
            </a:r>
          </a:p>
        </p:txBody>
      </p:sp>
    </p:spTree>
    <p:extLst>
      <p:ext uri="{BB962C8B-B14F-4D97-AF65-F5344CB8AC3E}">
        <p14:creationId xmlns:p14="http://schemas.microsoft.com/office/powerpoint/2010/main" val="2368646234"/>
      </p:ext>
    </p:extLst>
  </p:cSld>
  <p:clrMapOvr>
    <a:masterClrMapping/>
  </p:clrMapOvr>
  <p:transition spd="slow">
    <p:wip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7E539C56-DAA0-4284-97A8-B225DE0AEBA2}"/>
              </a:ext>
            </a:extLst>
          </p:cNvPr>
          <p:cNvSpPr>
            <a:spLocks noGrp="1" noChangeArrowheads="1"/>
          </p:cNvSpPr>
          <p:nvPr>
            <p:ph type="ctrTitle"/>
          </p:nvPr>
        </p:nvSpPr>
        <p:spPr>
          <a:xfrm>
            <a:off x="2057400" y="838200"/>
            <a:ext cx="7772400" cy="1752600"/>
          </a:xfrm>
        </p:spPr>
        <p:txBody>
          <a:bodyPr/>
          <a:lstStyle/>
          <a:p>
            <a:r>
              <a:rPr lang="en-US" altLang="en-US" sz="9600" dirty="0">
                <a:solidFill>
                  <a:schemeClr val="bg1"/>
                </a:solidFill>
                <a:latin typeface="Chiller" panose="04020404031007020602" pitchFamily="82" charset="0"/>
              </a:rPr>
              <a:t>Symbolism</a:t>
            </a:r>
            <a:endParaRPr lang="en-US" altLang="en-US" sz="15000" dirty="0">
              <a:solidFill>
                <a:schemeClr val="bg1"/>
              </a:solidFill>
              <a:latin typeface="Chiller" panose="04020404031007020602" pitchFamily="82" charset="0"/>
            </a:endParaRPr>
          </a:p>
        </p:txBody>
      </p:sp>
      <p:sp>
        <p:nvSpPr>
          <p:cNvPr id="2051" name="Rectangle 3">
            <a:extLst>
              <a:ext uri="{FF2B5EF4-FFF2-40B4-BE49-F238E27FC236}">
                <a16:creationId xmlns:a16="http://schemas.microsoft.com/office/drawing/2014/main" id="{04C01E74-18F1-4DB0-9FB4-5766CF2F68F1}"/>
              </a:ext>
            </a:extLst>
          </p:cNvPr>
          <p:cNvSpPr>
            <a:spLocks noGrp="1" noChangeArrowheads="1"/>
          </p:cNvSpPr>
          <p:nvPr>
            <p:ph type="subTitle" idx="1"/>
          </p:nvPr>
        </p:nvSpPr>
        <p:spPr>
          <a:xfrm>
            <a:off x="1981200" y="3657600"/>
            <a:ext cx="7924800" cy="2133600"/>
          </a:xfrm>
        </p:spPr>
        <p:txBody>
          <a:bodyPr/>
          <a:lstStyle/>
          <a:p>
            <a:r>
              <a:rPr lang="en-US" altLang="en-US" sz="7200" b="1" i="1" dirty="0">
                <a:effectLst>
                  <a:outerShdw blurRad="38100" dist="38100" dir="2700000" algn="tl">
                    <a:srgbClr val="FFFFFF"/>
                  </a:outerShdw>
                </a:effectLst>
                <a:latin typeface="Chiller" panose="04020404031007020602" pitchFamily="82" charset="0"/>
              </a:rPr>
              <a:t>Meanings beyond the obvious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 to="" calcmode="lin" valueType="num">
                                      <p:cBhvr>
                                        <p:cTn id="7" dur="1" fill="hold"/>
                                        <p:tgtEl>
                                          <p:spTgt spid="2051">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80D95FD-17B2-4EF6-B64E-ABA1ABD324CE}"/>
              </a:ext>
            </a:extLst>
          </p:cNvPr>
          <p:cNvSpPr>
            <a:spLocks noGrp="1" noChangeArrowheads="1"/>
          </p:cNvSpPr>
          <p:nvPr>
            <p:ph type="title"/>
          </p:nvPr>
        </p:nvSpPr>
        <p:spPr/>
        <p:txBody>
          <a:bodyPr/>
          <a:lstStyle/>
          <a:p>
            <a:r>
              <a:rPr lang="en-US" altLang="en-US" dirty="0">
                <a:solidFill>
                  <a:schemeClr val="bg1"/>
                </a:solidFill>
              </a:rPr>
              <a:t>A symbol is…</a:t>
            </a:r>
          </a:p>
        </p:txBody>
      </p:sp>
      <p:sp>
        <p:nvSpPr>
          <p:cNvPr id="3075" name="Rectangle 3">
            <a:extLst>
              <a:ext uri="{FF2B5EF4-FFF2-40B4-BE49-F238E27FC236}">
                <a16:creationId xmlns:a16="http://schemas.microsoft.com/office/drawing/2014/main" id="{7CAE8652-8061-4FEA-8F30-423BB556FB94}"/>
              </a:ext>
            </a:extLst>
          </p:cNvPr>
          <p:cNvSpPr>
            <a:spLocks noGrp="1" noChangeArrowheads="1"/>
          </p:cNvSpPr>
          <p:nvPr>
            <p:ph type="body" idx="1"/>
          </p:nvPr>
        </p:nvSpPr>
        <p:spPr>
          <a:xfrm>
            <a:off x="2438400" y="1600200"/>
            <a:ext cx="7772400" cy="1525588"/>
          </a:xfrm>
        </p:spPr>
        <p:txBody>
          <a:bodyPr/>
          <a:lstStyle/>
          <a:p>
            <a:pPr>
              <a:lnSpc>
                <a:spcPct val="90000"/>
              </a:lnSpc>
              <a:spcBef>
                <a:spcPct val="0"/>
              </a:spcBef>
              <a:buFontTx/>
              <a:buNone/>
            </a:pPr>
            <a:r>
              <a:rPr lang="en-US" altLang="en-US" sz="3600" u="sng" dirty="0">
                <a:solidFill>
                  <a:schemeClr val="bg1"/>
                </a:solidFill>
              </a:rPr>
              <a:t>an object that stands for itself </a:t>
            </a:r>
            <a:r>
              <a:rPr lang="en-US" altLang="en-US" sz="3600" b="1" i="1" u="sng" dirty="0">
                <a:solidFill>
                  <a:schemeClr val="bg1"/>
                </a:solidFill>
              </a:rPr>
              <a:t>and</a:t>
            </a:r>
            <a:r>
              <a:rPr lang="en-US" altLang="en-US" sz="3600" u="sng" dirty="0">
                <a:solidFill>
                  <a:schemeClr val="bg1"/>
                </a:solidFill>
              </a:rPr>
              <a:t> a greater idea</a:t>
            </a:r>
            <a:r>
              <a:rPr lang="en-US" altLang="en-US" u="sng" dirty="0">
                <a:solidFill>
                  <a:schemeClr val="bg1"/>
                </a:solidFill>
              </a:rPr>
              <a:t>.</a:t>
            </a:r>
          </a:p>
          <a:p>
            <a:pPr>
              <a:lnSpc>
                <a:spcPct val="90000"/>
              </a:lnSpc>
              <a:spcBef>
                <a:spcPct val="0"/>
              </a:spcBef>
              <a:buFontTx/>
              <a:buNone/>
            </a:pPr>
            <a:r>
              <a:rPr lang="en-US" altLang="en-US" dirty="0">
                <a:solidFill>
                  <a:schemeClr val="bg1"/>
                </a:solidFill>
              </a:rPr>
              <a:t>            We see symbols every day…</a:t>
            </a:r>
          </a:p>
        </p:txBody>
      </p:sp>
      <p:pic>
        <p:nvPicPr>
          <p:cNvPr id="3077" name="Picture 5">
            <a:extLst>
              <a:ext uri="{FF2B5EF4-FFF2-40B4-BE49-F238E27FC236}">
                <a16:creationId xmlns:a16="http://schemas.microsoft.com/office/drawing/2014/main" id="{288076F9-7E77-4F13-949C-5402F7068E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1" y="3505200"/>
            <a:ext cx="189547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a:extLst>
              <a:ext uri="{FF2B5EF4-FFF2-40B4-BE49-F238E27FC236}">
                <a16:creationId xmlns:a16="http://schemas.microsoft.com/office/drawing/2014/main" id="{39DCAE5E-CC4E-4FE3-AE84-A1FB51B8AB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810000"/>
            <a:ext cx="9144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7">
            <a:extLst>
              <a:ext uri="{FF2B5EF4-FFF2-40B4-BE49-F238E27FC236}">
                <a16:creationId xmlns:a16="http://schemas.microsoft.com/office/drawing/2014/main" id="{391D510D-B8AF-4213-9040-DD6B12633B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38100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8">
            <a:extLst>
              <a:ext uri="{FF2B5EF4-FFF2-40B4-BE49-F238E27FC236}">
                <a16:creationId xmlns:a16="http://schemas.microsoft.com/office/drawing/2014/main" id="{357039D3-13F7-45EB-9837-FF89816062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67800" y="4724400"/>
            <a:ext cx="9144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9">
            <a:extLst>
              <a:ext uri="{FF2B5EF4-FFF2-40B4-BE49-F238E27FC236}">
                <a16:creationId xmlns:a16="http://schemas.microsoft.com/office/drawing/2014/main" id="{D7443D3A-29EA-4C83-B421-A619C9F3F4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50292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10">
            <a:extLst>
              <a:ext uri="{FF2B5EF4-FFF2-40B4-BE49-F238E27FC236}">
                <a16:creationId xmlns:a16="http://schemas.microsoft.com/office/drawing/2014/main" id="{8F48CD0E-6F9C-4ECA-93B4-211F1487067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2600" y="4191000"/>
            <a:ext cx="1028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11">
            <a:extLst>
              <a:ext uri="{FF2B5EF4-FFF2-40B4-BE49-F238E27FC236}">
                <a16:creationId xmlns:a16="http://schemas.microsoft.com/office/drawing/2014/main" id="{42609D48-43E5-4B1D-AC3F-3BA7224A486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001" y="5105401"/>
            <a:ext cx="130492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12">
            <a:extLst>
              <a:ext uri="{FF2B5EF4-FFF2-40B4-BE49-F238E27FC236}">
                <a16:creationId xmlns:a16="http://schemas.microsoft.com/office/drawing/2014/main" id="{9C2D43EC-971C-4175-A010-EE23AC00886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7401" y="5562601"/>
            <a:ext cx="138112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13">
            <a:extLst>
              <a:ext uri="{FF2B5EF4-FFF2-40B4-BE49-F238E27FC236}">
                <a16:creationId xmlns:a16="http://schemas.microsoft.com/office/drawing/2014/main" id="{819AFFAF-EF05-48F4-A51A-83B7F16CDAF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067800" y="3276600"/>
            <a:ext cx="99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14">
            <a:extLst>
              <a:ext uri="{FF2B5EF4-FFF2-40B4-BE49-F238E27FC236}">
                <a16:creationId xmlns:a16="http://schemas.microsoft.com/office/drawing/2014/main" id="{00A85991-958E-4143-AAA2-EC9E8026623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24801" y="5410201"/>
            <a:ext cx="10572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to="" calcmode="lin" valueType="num">
                                      <p:cBhvr>
                                        <p:cTn id="7" dur="1" fill="hold"/>
                                        <p:tgtEl>
                                          <p:spTgt spid="3074"/>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 to="" calcmode="lin" valueType="num">
                                      <p:cBhvr>
                                        <p:cTn id="12" dur="1" fill="hold"/>
                                        <p:tgtEl>
                                          <p:spTgt spid="3075">
                                            <p:txEl>
                                              <p:pRg st="0" end="0"/>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3075">
                                            <p:txEl>
                                              <p:pRg st="1" end="1"/>
                                            </p:txEl>
                                          </p:spTgt>
                                        </p:tgtEl>
                                        <p:attrNameLst>
                                          <p:attrName>style.visibility</p:attrName>
                                        </p:attrNameLst>
                                      </p:cBhvr>
                                      <p:to>
                                        <p:strVal val="visible"/>
                                      </p:to>
                                    </p:set>
                                    <p:anim to="" calcmode="lin" valueType="num">
                                      <p:cBhvr>
                                        <p:cTn id="15" dur="1" fill="hold"/>
                                        <p:tgtEl>
                                          <p:spTgt spid="3075">
                                            <p:txEl>
                                              <p:pRg st="1" end="1"/>
                                            </p:txEl>
                                          </p:spTgt>
                                        </p:tgtEl>
                                        <p:attrNameLst>
                                          <p:attrName/>
                                        </p:attrNameLst>
                                      </p:cBhvr>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4" presetClass="entr" presetSubtype="0" fill="hold" nodeType="clickEffect">
                                  <p:stCondLst>
                                    <p:cond delay="0"/>
                                  </p:stCondLst>
                                  <p:childTnLst>
                                    <p:set>
                                      <p:cBhvr>
                                        <p:cTn id="19" dur="1" fill="hold">
                                          <p:stCondLst>
                                            <p:cond delay="0"/>
                                          </p:stCondLst>
                                        </p:cTn>
                                        <p:tgtEl>
                                          <p:spTgt spid="3077"/>
                                        </p:tgtEl>
                                        <p:attrNameLst>
                                          <p:attrName>style.visibility</p:attrName>
                                        </p:attrNameLst>
                                      </p:cBhvr>
                                      <p:to>
                                        <p:strVal val="visible"/>
                                      </p:to>
                                    </p:set>
                                    <p:anim to="" calcmode="lin" valueType="num">
                                      <p:cBhvr>
                                        <p:cTn id="20" dur="1" fill="hold"/>
                                        <p:tgtEl>
                                          <p:spTgt spid="3077"/>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3086"/>
                                        </p:tgtEl>
                                        <p:attrNameLst>
                                          <p:attrName>style.visibility</p:attrName>
                                        </p:attrNameLst>
                                      </p:cBhvr>
                                      <p:to>
                                        <p:strVal val="visible"/>
                                      </p:to>
                                    </p:set>
                                    <p:anim to="" calcmode="lin" valueType="num">
                                      <p:cBhvr>
                                        <p:cTn id="23" dur="1" fill="hold"/>
                                        <p:tgtEl>
                                          <p:spTgt spid="3086"/>
                                        </p:tgtEl>
                                        <p:attrNameLst>
                                          <p:attrName/>
                                        </p:attrNameLst>
                                      </p:cBhvr>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4" presetClass="entr" presetSubtype="0" fill="hold" nodeType="clickEffect">
                                  <p:stCondLst>
                                    <p:cond delay="0"/>
                                  </p:stCondLst>
                                  <p:childTnLst>
                                    <p:set>
                                      <p:cBhvr>
                                        <p:cTn id="27" dur="1" fill="hold">
                                          <p:stCondLst>
                                            <p:cond delay="0"/>
                                          </p:stCondLst>
                                        </p:cTn>
                                        <p:tgtEl>
                                          <p:spTgt spid="3084"/>
                                        </p:tgtEl>
                                        <p:attrNameLst>
                                          <p:attrName>style.visibility</p:attrName>
                                        </p:attrNameLst>
                                      </p:cBhvr>
                                      <p:to>
                                        <p:strVal val="visible"/>
                                      </p:to>
                                    </p:set>
                                    <p:anim to="" calcmode="lin" valueType="num">
                                      <p:cBhvr>
                                        <p:cTn id="28" dur="1" fill="hold"/>
                                        <p:tgtEl>
                                          <p:spTgt spid="3084"/>
                                        </p:tgtEl>
                                        <p:attrNameLst>
                                          <p:attrName/>
                                        </p:attrNameLst>
                                      </p:cBhvr>
                                    </p:anim>
                                  </p:childTnLst>
                                </p:cTn>
                              </p:par>
                              <p:par>
                                <p:cTn id="29" presetID="24" presetClass="entr" presetSubtype="0" fill="hold" nodeType="withEffect">
                                  <p:stCondLst>
                                    <p:cond delay="0"/>
                                  </p:stCondLst>
                                  <p:childTnLst>
                                    <p:set>
                                      <p:cBhvr>
                                        <p:cTn id="30" dur="1" fill="hold">
                                          <p:stCondLst>
                                            <p:cond delay="0"/>
                                          </p:stCondLst>
                                        </p:cTn>
                                        <p:tgtEl>
                                          <p:spTgt spid="3079"/>
                                        </p:tgtEl>
                                        <p:attrNameLst>
                                          <p:attrName>style.visibility</p:attrName>
                                        </p:attrNameLst>
                                      </p:cBhvr>
                                      <p:to>
                                        <p:strVal val="visible"/>
                                      </p:to>
                                    </p:set>
                                    <p:anim to="" calcmode="lin" valueType="num">
                                      <p:cBhvr>
                                        <p:cTn id="31" dur="1" fill="hold"/>
                                        <p:tgtEl>
                                          <p:spTgt spid="3079"/>
                                        </p:tgtEl>
                                        <p:attrNameLst>
                                          <p:attrName/>
                                        </p:attrNameLst>
                                      </p:cBhvr>
                                    </p:anim>
                                  </p:childTnLst>
                                </p:cTn>
                              </p:par>
                              <p:par>
                                <p:cTn id="32" presetID="24" presetClass="entr" presetSubtype="0" fill="hold" nodeType="withEffect">
                                  <p:stCondLst>
                                    <p:cond delay="0"/>
                                  </p:stCondLst>
                                  <p:childTnLst>
                                    <p:set>
                                      <p:cBhvr>
                                        <p:cTn id="33" dur="1" fill="hold">
                                          <p:stCondLst>
                                            <p:cond delay="0"/>
                                          </p:stCondLst>
                                        </p:cTn>
                                        <p:tgtEl>
                                          <p:spTgt spid="3080"/>
                                        </p:tgtEl>
                                        <p:attrNameLst>
                                          <p:attrName>style.visibility</p:attrName>
                                        </p:attrNameLst>
                                      </p:cBhvr>
                                      <p:to>
                                        <p:strVal val="visible"/>
                                      </p:to>
                                    </p:set>
                                    <p:anim to="" calcmode="lin" valueType="num">
                                      <p:cBhvr>
                                        <p:cTn id="34" dur="1" fill="hold"/>
                                        <p:tgtEl>
                                          <p:spTgt spid="3080"/>
                                        </p:tgtEl>
                                        <p:attrNameLst>
                                          <p:attrName/>
                                        </p:attrNameLst>
                                      </p:cBhvr>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4" presetClass="entr" presetSubtype="0" fill="hold" nodeType="clickEffect">
                                  <p:stCondLst>
                                    <p:cond delay="0"/>
                                  </p:stCondLst>
                                  <p:childTnLst>
                                    <p:set>
                                      <p:cBhvr>
                                        <p:cTn id="38" dur="1" fill="hold">
                                          <p:stCondLst>
                                            <p:cond delay="0"/>
                                          </p:stCondLst>
                                        </p:cTn>
                                        <p:tgtEl>
                                          <p:spTgt spid="3082"/>
                                        </p:tgtEl>
                                        <p:attrNameLst>
                                          <p:attrName>style.visibility</p:attrName>
                                        </p:attrNameLst>
                                      </p:cBhvr>
                                      <p:to>
                                        <p:strVal val="visible"/>
                                      </p:to>
                                    </p:set>
                                    <p:anim to="" calcmode="lin" valueType="num">
                                      <p:cBhvr>
                                        <p:cTn id="39" dur="1" fill="hold"/>
                                        <p:tgtEl>
                                          <p:spTgt spid="3082"/>
                                        </p:tgtEl>
                                        <p:attrNameLst>
                                          <p:attrName/>
                                        </p:attrNameLst>
                                      </p:cBhvr>
                                    </p:anim>
                                  </p:childTnLst>
                                </p:cTn>
                              </p:par>
                              <p:par>
                                <p:cTn id="40" presetID="24" presetClass="entr" presetSubtype="0" fill="hold" nodeType="withEffect">
                                  <p:stCondLst>
                                    <p:cond delay="0"/>
                                  </p:stCondLst>
                                  <p:childTnLst>
                                    <p:set>
                                      <p:cBhvr>
                                        <p:cTn id="41" dur="1" fill="hold">
                                          <p:stCondLst>
                                            <p:cond delay="0"/>
                                          </p:stCondLst>
                                        </p:cTn>
                                        <p:tgtEl>
                                          <p:spTgt spid="3083"/>
                                        </p:tgtEl>
                                        <p:attrNameLst>
                                          <p:attrName>style.visibility</p:attrName>
                                        </p:attrNameLst>
                                      </p:cBhvr>
                                      <p:to>
                                        <p:strVal val="visible"/>
                                      </p:to>
                                    </p:set>
                                    <p:anim to="" calcmode="lin" valueType="num">
                                      <p:cBhvr>
                                        <p:cTn id="42" dur="1" fill="hold"/>
                                        <p:tgtEl>
                                          <p:spTgt spid="3083"/>
                                        </p:tgtEl>
                                        <p:attrNameLst>
                                          <p:attrName/>
                                        </p:attrNameLst>
                                      </p:cBhvr>
                                    </p:anim>
                                  </p:childTnLst>
                                </p:cTn>
                              </p:par>
                              <p:par>
                                <p:cTn id="43" presetID="24" presetClass="entr" presetSubtype="0" fill="hold" nodeType="withEffect">
                                  <p:stCondLst>
                                    <p:cond delay="0"/>
                                  </p:stCondLst>
                                  <p:childTnLst>
                                    <p:set>
                                      <p:cBhvr>
                                        <p:cTn id="44" dur="1" fill="hold">
                                          <p:stCondLst>
                                            <p:cond delay="0"/>
                                          </p:stCondLst>
                                        </p:cTn>
                                        <p:tgtEl>
                                          <p:spTgt spid="3085"/>
                                        </p:tgtEl>
                                        <p:attrNameLst>
                                          <p:attrName>style.visibility</p:attrName>
                                        </p:attrNameLst>
                                      </p:cBhvr>
                                      <p:to>
                                        <p:strVal val="visible"/>
                                      </p:to>
                                    </p:set>
                                    <p:anim to="" calcmode="lin" valueType="num">
                                      <p:cBhvr>
                                        <p:cTn id="45" dur="1" fill="hold"/>
                                        <p:tgtEl>
                                          <p:spTgt spid="3085"/>
                                        </p:tgtEl>
                                        <p:attrNameLst>
                                          <p:attrName/>
                                        </p:attrNameLst>
                                      </p:cBhvr>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4" presetClass="entr" presetSubtype="0" fill="hold" nodeType="clickEffect">
                                  <p:stCondLst>
                                    <p:cond delay="0"/>
                                  </p:stCondLst>
                                  <p:childTnLst>
                                    <p:set>
                                      <p:cBhvr>
                                        <p:cTn id="49" dur="1" fill="hold">
                                          <p:stCondLst>
                                            <p:cond delay="0"/>
                                          </p:stCondLst>
                                        </p:cTn>
                                        <p:tgtEl>
                                          <p:spTgt spid="3078"/>
                                        </p:tgtEl>
                                        <p:attrNameLst>
                                          <p:attrName>style.visibility</p:attrName>
                                        </p:attrNameLst>
                                      </p:cBhvr>
                                      <p:to>
                                        <p:strVal val="visible"/>
                                      </p:to>
                                    </p:set>
                                    <p:anim to="" calcmode="lin" valueType="num">
                                      <p:cBhvr>
                                        <p:cTn id="50" dur="1" fill="hold"/>
                                        <p:tgtEl>
                                          <p:spTgt spid="3078"/>
                                        </p:tgtEl>
                                        <p:attrNameLst>
                                          <p:attrName/>
                                        </p:attrNameLst>
                                      </p:cBhvr>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4" presetClass="entr" presetSubtype="0" fill="hold" nodeType="clickEffect">
                                  <p:stCondLst>
                                    <p:cond delay="0"/>
                                  </p:stCondLst>
                                  <p:childTnLst>
                                    <p:set>
                                      <p:cBhvr>
                                        <p:cTn id="54" dur="1" fill="hold">
                                          <p:stCondLst>
                                            <p:cond delay="0"/>
                                          </p:stCondLst>
                                        </p:cTn>
                                        <p:tgtEl>
                                          <p:spTgt spid="3081"/>
                                        </p:tgtEl>
                                        <p:attrNameLst>
                                          <p:attrName>style.visibility</p:attrName>
                                        </p:attrNameLst>
                                      </p:cBhvr>
                                      <p:to>
                                        <p:strVal val="visible"/>
                                      </p:to>
                                    </p:set>
                                    <p:anim to="" calcmode="lin" valueType="num">
                                      <p:cBhvr>
                                        <p:cTn id="55" dur="1" fill="hold"/>
                                        <p:tgtEl>
                                          <p:spTgt spid="308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5" name="Picture 7" descr="MCj02829340000[1]">
            <a:extLst>
              <a:ext uri="{FF2B5EF4-FFF2-40B4-BE49-F238E27FC236}">
                <a16:creationId xmlns:a16="http://schemas.microsoft.com/office/drawing/2014/main" id="{ED09DB4B-0D74-4E8C-ABA5-F38F16E849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685800"/>
            <a:ext cx="2971800" cy="184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8" descr="MCj03048610000[1]">
            <a:extLst>
              <a:ext uri="{FF2B5EF4-FFF2-40B4-BE49-F238E27FC236}">
                <a16:creationId xmlns:a16="http://schemas.microsoft.com/office/drawing/2014/main" id="{4A75F4B5-D747-42F0-95E6-A7E69B3C26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438401"/>
            <a:ext cx="1257300"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9" descr="MCj04347900000[1]">
            <a:extLst>
              <a:ext uri="{FF2B5EF4-FFF2-40B4-BE49-F238E27FC236}">
                <a16:creationId xmlns:a16="http://schemas.microsoft.com/office/drawing/2014/main" id="{7563357A-00BA-45CD-8188-8357E84A23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0" y="2286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10" descr="MCj04363750000[1]">
            <a:extLst>
              <a:ext uri="{FF2B5EF4-FFF2-40B4-BE49-F238E27FC236}">
                <a16:creationId xmlns:a16="http://schemas.microsoft.com/office/drawing/2014/main" id="{A73867A3-15CF-4E21-9794-8816953284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533400"/>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11" descr="MCNA01525_0000[1]">
            <a:extLst>
              <a:ext uri="{FF2B5EF4-FFF2-40B4-BE49-F238E27FC236}">
                <a16:creationId xmlns:a16="http://schemas.microsoft.com/office/drawing/2014/main" id="{CAF84867-6206-48AF-80EE-E4408125FD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3733801"/>
            <a:ext cx="27432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12" descr="MCj03189520000[1]">
            <a:extLst>
              <a:ext uri="{FF2B5EF4-FFF2-40B4-BE49-F238E27FC236}">
                <a16:creationId xmlns:a16="http://schemas.microsoft.com/office/drawing/2014/main" id="{69208B01-0169-40EC-A6E2-79EED52B435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5600" y="4419601"/>
            <a:ext cx="1600200"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13" descr="MCj04363920000[1]">
            <a:extLst>
              <a:ext uri="{FF2B5EF4-FFF2-40B4-BE49-F238E27FC236}">
                <a16:creationId xmlns:a16="http://schemas.microsoft.com/office/drawing/2014/main" id="{396DE51E-94A4-4088-B2E2-28095EF26224}"/>
              </a:ext>
            </a:extLst>
          </p:cNvPr>
          <p:cNvPicPr>
            <a:picLocks noChangeAspect="1" noChangeArrowheads="1"/>
          </p:cNvPicPr>
          <p:nvPr/>
        </p:nvPicPr>
        <p:blipFill>
          <a:blip r:embed="rId8">
            <a:grayscl/>
            <a:extLst>
              <a:ext uri="{28A0092B-C50C-407E-A947-70E740481C1C}">
                <a14:useLocalDpi xmlns:a14="http://schemas.microsoft.com/office/drawing/2010/main" val="0"/>
              </a:ext>
            </a:extLst>
          </a:blip>
          <a:srcRect/>
          <a:stretch>
            <a:fillRect/>
          </a:stretch>
        </p:blipFill>
        <p:spPr bwMode="auto">
          <a:xfrm>
            <a:off x="5105400" y="457200"/>
            <a:ext cx="1176338"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Picture 14" descr="MCj04363970000[1]">
            <a:extLst>
              <a:ext uri="{FF2B5EF4-FFF2-40B4-BE49-F238E27FC236}">
                <a16:creationId xmlns:a16="http://schemas.microsoft.com/office/drawing/2014/main" id="{75BB931D-DA40-4F7E-87F0-1441FB01BC1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430034">
            <a:off x="1905000" y="57912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Picture 15" descr="MCj02291990000[1]">
            <a:extLst>
              <a:ext uri="{FF2B5EF4-FFF2-40B4-BE49-F238E27FC236}">
                <a16:creationId xmlns:a16="http://schemas.microsoft.com/office/drawing/2014/main" id="{1512A064-B95F-4000-A358-8A497468DCC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77201" y="1600200"/>
            <a:ext cx="1827213"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4" name="Picture 16" descr="MCj03523780000[1]">
            <a:extLst>
              <a:ext uri="{FF2B5EF4-FFF2-40B4-BE49-F238E27FC236}">
                <a16:creationId xmlns:a16="http://schemas.microsoft.com/office/drawing/2014/main" id="{52AA4556-7868-4C0F-BDF1-170A7B9D49B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57401" y="3124200"/>
            <a:ext cx="1082675"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5" name="Picture 17" descr="MCBD05706_0000[1]">
            <a:extLst>
              <a:ext uri="{FF2B5EF4-FFF2-40B4-BE49-F238E27FC236}">
                <a16:creationId xmlns:a16="http://schemas.microsoft.com/office/drawing/2014/main" id="{59616945-22FC-4C7D-A1D4-4BF524F79F6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53000" y="4665664"/>
            <a:ext cx="2819400" cy="211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6" name="Picture 18" descr="MCj02321720000[1]">
            <a:extLst>
              <a:ext uri="{FF2B5EF4-FFF2-40B4-BE49-F238E27FC236}">
                <a16:creationId xmlns:a16="http://schemas.microsoft.com/office/drawing/2014/main" id="{701C65EC-356F-4181-BF67-5C1ACB11715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067800" y="4800601"/>
            <a:ext cx="1295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7" name="Picture 19" descr="MCj03189040000[1]">
            <a:extLst>
              <a:ext uri="{FF2B5EF4-FFF2-40B4-BE49-F238E27FC236}">
                <a16:creationId xmlns:a16="http://schemas.microsoft.com/office/drawing/2014/main" id="{8D9AAB62-D531-458D-A6DB-073587DF0E0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20567254">
            <a:off x="2286001" y="5029200"/>
            <a:ext cx="989013"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8" name="Picture 20" descr="MCj04348160000[1]">
            <a:extLst>
              <a:ext uri="{FF2B5EF4-FFF2-40B4-BE49-F238E27FC236}">
                <a16:creationId xmlns:a16="http://schemas.microsoft.com/office/drawing/2014/main" id="{33B500D8-A56F-4F2E-965B-A2F295B5BED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24200" y="32004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9" name="Picture 21" descr="MCBS00285_0000[1]">
            <a:extLst>
              <a:ext uri="{FF2B5EF4-FFF2-40B4-BE49-F238E27FC236}">
                <a16:creationId xmlns:a16="http://schemas.microsoft.com/office/drawing/2014/main" id="{3AD12099-5CD7-4957-8D93-128F8C49458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rot="3611925">
            <a:off x="6522245" y="2166145"/>
            <a:ext cx="1303337"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0" name="Picture 22" descr="MCj04135800000[1]">
            <a:extLst>
              <a:ext uri="{FF2B5EF4-FFF2-40B4-BE49-F238E27FC236}">
                <a16:creationId xmlns:a16="http://schemas.microsoft.com/office/drawing/2014/main" id="{C7FB2F38-F3DA-46A0-B150-2063188967F0}"/>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581401" y="5029201"/>
            <a:ext cx="1173163"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1" name="Picture 23" descr="MCj04241520000[1]">
            <a:extLst>
              <a:ext uri="{FF2B5EF4-FFF2-40B4-BE49-F238E27FC236}">
                <a16:creationId xmlns:a16="http://schemas.microsoft.com/office/drawing/2014/main" id="{6C5C87A4-0CBA-4F79-8EF0-1CBFA1280D0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943600" y="3276600"/>
            <a:ext cx="757238"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2" name="Picture 24" descr="MCAN01211_0000[1]">
            <a:extLst>
              <a:ext uri="{FF2B5EF4-FFF2-40B4-BE49-F238E27FC236}">
                <a16:creationId xmlns:a16="http://schemas.microsoft.com/office/drawing/2014/main" id="{879CA264-B2FC-4812-9469-379B5B48BE99}"/>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9525000" y="6248401"/>
            <a:ext cx="9144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3" name="Picture 25" descr="MCj03564650000[1]">
            <a:extLst>
              <a:ext uri="{FF2B5EF4-FFF2-40B4-BE49-F238E27FC236}">
                <a16:creationId xmlns:a16="http://schemas.microsoft.com/office/drawing/2014/main" id="{572B965A-EDE4-45F4-9FD3-9F326623C070}"/>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800600" y="4343400"/>
            <a:ext cx="8064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4" name="Picture 26" descr="MCj03524800000[1]">
            <a:extLst>
              <a:ext uri="{FF2B5EF4-FFF2-40B4-BE49-F238E27FC236}">
                <a16:creationId xmlns:a16="http://schemas.microsoft.com/office/drawing/2014/main" id="{93B432A6-7452-443D-B824-A1B18F2747D3}"/>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906001" y="3200400"/>
            <a:ext cx="3333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5" name="Picture 27" descr="MCj04325370000[1]">
            <a:extLst>
              <a:ext uri="{FF2B5EF4-FFF2-40B4-BE49-F238E27FC236}">
                <a16:creationId xmlns:a16="http://schemas.microsoft.com/office/drawing/2014/main" id="{33680C86-9A3A-4B4F-9479-0FB3AA855AEF}"/>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924800" y="5562600"/>
            <a:ext cx="98425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7183"/>
                                        </p:tgtEl>
                                        <p:attrNameLst>
                                          <p:attrName>style.visibility</p:attrName>
                                        </p:attrNameLst>
                                      </p:cBhvr>
                                      <p:to>
                                        <p:strVal val="visible"/>
                                      </p:to>
                                    </p:set>
                                    <p:anim to="" calcmode="lin" valueType="num">
                                      <p:cBhvr>
                                        <p:cTn id="7" dur="1" fill="hold"/>
                                        <p:tgtEl>
                                          <p:spTgt spid="7183"/>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7181"/>
                                        </p:tgtEl>
                                        <p:attrNameLst>
                                          <p:attrName>style.visibility</p:attrName>
                                        </p:attrNameLst>
                                      </p:cBhvr>
                                      <p:to>
                                        <p:strVal val="visible"/>
                                      </p:to>
                                    </p:set>
                                    <p:anim to="" calcmode="lin" valueType="num">
                                      <p:cBhvr>
                                        <p:cTn id="12" dur="1" fill="hold"/>
                                        <p:tgtEl>
                                          <p:spTgt spid="7181"/>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7193"/>
                                        </p:tgtEl>
                                        <p:attrNameLst>
                                          <p:attrName>style.visibility</p:attrName>
                                        </p:attrNameLst>
                                      </p:cBhvr>
                                      <p:to>
                                        <p:strVal val="visible"/>
                                      </p:to>
                                    </p:set>
                                    <p:anim to="" calcmode="lin" valueType="num">
                                      <p:cBhvr>
                                        <p:cTn id="17" dur="1" fill="hold"/>
                                        <p:tgtEl>
                                          <p:spTgt spid="7193"/>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7184"/>
                                        </p:tgtEl>
                                        <p:attrNameLst>
                                          <p:attrName>style.visibility</p:attrName>
                                        </p:attrNameLst>
                                      </p:cBhvr>
                                      <p:to>
                                        <p:strVal val="visible"/>
                                      </p:to>
                                    </p:set>
                                    <p:anim to="" calcmode="lin" valueType="num">
                                      <p:cBhvr>
                                        <p:cTn id="22" dur="1" fill="hold"/>
                                        <p:tgtEl>
                                          <p:spTgt spid="7184"/>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7179"/>
                                        </p:tgtEl>
                                        <p:attrNameLst>
                                          <p:attrName>style.visibility</p:attrName>
                                        </p:attrNameLst>
                                      </p:cBhvr>
                                      <p:to>
                                        <p:strVal val="visible"/>
                                      </p:to>
                                    </p:set>
                                    <p:anim to="" calcmode="lin" valueType="num">
                                      <p:cBhvr>
                                        <p:cTn id="27" dur="1" fill="hold"/>
                                        <p:tgtEl>
                                          <p:spTgt spid="7179"/>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nodeType="clickEffect">
                                  <p:stCondLst>
                                    <p:cond delay="0"/>
                                  </p:stCondLst>
                                  <p:childTnLst>
                                    <p:set>
                                      <p:cBhvr>
                                        <p:cTn id="31" dur="1" fill="hold">
                                          <p:stCondLst>
                                            <p:cond delay="0"/>
                                          </p:stCondLst>
                                        </p:cTn>
                                        <p:tgtEl>
                                          <p:spTgt spid="7185"/>
                                        </p:tgtEl>
                                        <p:attrNameLst>
                                          <p:attrName>style.visibility</p:attrName>
                                        </p:attrNameLst>
                                      </p:cBhvr>
                                      <p:to>
                                        <p:strVal val="visible"/>
                                      </p:to>
                                    </p:set>
                                    <p:anim to="" calcmode="lin" valueType="num">
                                      <p:cBhvr>
                                        <p:cTn id="32" dur="1" fill="hold"/>
                                        <p:tgtEl>
                                          <p:spTgt spid="7185"/>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nodeType="clickEffect">
                                  <p:stCondLst>
                                    <p:cond delay="0"/>
                                  </p:stCondLst>
                                  <p:childTnLst>
                                    <p:set>
                                      <p:cBhvr>
                                        <p:cTn id="36" dur="1" fill="hold">
                                          <p:stCondLst>
                                            <p:cond delay="0"/>
                                          </p:stCondLst>
                                        </p:cTn>
                                        <p:tgtEl>
                                          <p:spTgt spid="7192"/>
                                        </p:tgtEl>
                                        <p:attrNameLst>
                                          <p:attrName>style.visibility</p:attrName>
                                        </p:attrNameLst>
                                      </p:cBhvr>
                                      <p:to>
                                        <p:strVal val="visible"/>
                                      </p:to>
                                    </p:set>
                                    <p:anim to="" calcmode="lin" valueType="num">
                                      <p:cBhvr>
                                        <p:cTn id="37" dur="1" fill="hold"/>
                                        <p:tgtEl>
                                          <p:spTgt spid="7192"/>
                                        </p:tgtEl>
                                        <p:attrNameLst>
                                          <p:attrName/>
                                        </p:attrNameLst>
                                      </p:cBhvr>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4" presetClass="entr" presetSubtype="0" fill="hold" nodeType="clickEffect">
                                  <p:stCondLst>
                                    <p:cond delay="0"/>
                                  </p:stCondLst>
                                  <p:childTnLst>
                                    <p:set>
                                      <p:cBhvr>
                                        <p:cTn id="41" dur="1" fill="hold">
                                          <p:stCondLst>
                                            <p:cond delay="0"/>
                                          </p:stCondLst>
                                        </p:cTn>
                                        <p:tgtEl>
                                          <p:spTgt spid="7178"/>
                                        </p:tgtEl>
                                        <p:attrNameLst>
                                          <p:attrName>style.visibility</p:attrName>
                                        </p:attrNameLst>
                                      </p:cBhvr>
                                      <p:to>
                                        <p:strVal val="visible"/>
                                      </p:to>
                                    </p:set>
                                    <p:anim to="" calcmode="lin" valueType="num">
                                      <p:cBhvr>
                                        <p:cTn id="42" dur="1" fill="hold"/>
                                        <p:tgtEl>
                                          <p:spTgt spid="7178"/>
                                        </p:tgtEl>
                                        <p:attrNameLst>
                                          <p:attrName/>
                                        </p:attrNameLst>
                                      </p:cBhvr>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4" presetClass="entr" presetSubtype="0" fill="hold" nodeType="clickEffect">
                                  <p:stCondLst>
                                    <p:cond delay="0"/>
                                  </p:stCondLst>
                                  <p:childTnLst>
                                    <p:set>
                                      <p:cBhvr>
                                        <p:cTn id="46" dur="1" fill="hold">
                                          <p:stCondLst>
                                            <p:cond delay="0"/>
                                          </p:stCondLst>
                                        </p:cTn>
                                        <p:tgtEl>
                                          <p:spTgt spid="7175"/>
                                        </p:tgtEl>
                                        <p:attrNameLst>
                                          <p:attrName>style.visibility</p:attrName>
                                        </p:attrNameLst>
                                      </p:cBhvr>
                                      <p:to>
                                        <p:strVal val="visible"/>
                                      </p:to>
                                    </p:set>
                                    <p:anim to="" calcmode="lin" valueType="num">
                                      <p:cBhvr>
                                        <p:cTn id="47" dur="1" fill="hold"/>
                                        <p:tgtEl>
                                          <p:spTgt spid="7175"/>
                                        </p:tgtEl>
                                        <p:attrNameLst>
                                          <p:attrName/>
                                        </p:attrNameLst>
                                      </p:cBhvr>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4" presetClass="entr" presetSubtype="0" fill="hold" nodeType="clickEffect">
                                  <p:stCondLst>
                                    <p:cond delay="0"/>
                                  </p:stCondLst>
                                  <p:childTnLst>
                                    <p:set>
                                      <p:cBhvr>
                                        <p:cTn id="51" dur="1" fill="hold">
                                          <p:stCondLst>
                                            <p:cond delay="0"/>
                                          </p:stCondLst>
                                        </p:cTn>
                                        <p:tgtEl>
                                          <p:spTgt spid="7182"/>
                                        </p:tgtEl>
                                        <p:attrNameLst>
                                          <p:attrName>style.visibility</p:attrName>
                                        </p:attrNameLst>
                                      </p:cBhvr>
                                      <p:to>
                                        <p:strVal val="visible"/>
                                      </p:to>
                                    </p:set>
                                    <p:anim to="" calcmode="lin" valueType="num">
                                      <p:cBhvr>
                                        <p:cTn id="52" dur="1" fill="hold"/>
                                        <p:tgtEl>
                                          <p:spTgt spid="7182"/>
                                        </p:tgtEl>
                                        <p:attrNameLst>
                                          <p:attrName/>
                                        </p:attrNameLst>
                                      </p:cBhvr>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4" presetClass="entr" presetSubtype="0" fill="hold" nodeType="clickEffect">
                                  <p:stCondLst>
                                    <p:cond delay="0"/>
                                  </p:stCondLst>
                                  <p:childTnLst>
                                    <p:set>
                                      <p:cBhvr>
                                        <p:cTn id="56" dur="1" fill="hold">
                                          <p:stCondLst>
                                            <p:cond delay="0"/>
                                          </p:stCondLst>
                                        </p:cTn>
                                        <p:tgtEl>
                                          <p:spTgt spid="7190"/>
                                        </p:tgtEl>
                                        <p:attrNameLst>
                                          <p:attrName>style.visibility</p:attrName>
                                        </p:attrNameLst>
                                      </p:cBhvr>
                                      <p:to>
                                        <p:strVal val="visible"/>
                                      </p:to>
                                    </p:set>
                                    <p:anim to="" calcmode="lin" valueType="num">
                                      <p:cBhvr>
                                        <p:cTn id="57" dur="1" fill="hold"/>
                                        <p:tgtEl>
                                          <p:spTgt spid="7190"/>
                                        </p:tgtEl>
                                        <p:attrNameLst>
                                          <p:attrName/>
                                        </p:attrNameLst>
                                      </p:cBhvr>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4" presetClass="entr" presetSubtype="0" fill="hold" nodeType="clickEffect">
                                  <p:stCondLst>
                                    <p:cond delay="0"/>
                                  </p:stCondLst>
                                  <p:childTnLst>
                                    <p:set>
                                      <p:cBhvr>
                                        <p:cTn id="61" dur="1" fill="hold">
                                          <p:stCondLst>
                                            <p:cond delay="0"/>
                                          </p:stCondLst>
                                        </p:cTn>
                                        <p:tgtEl>
                                          <p:spTgt spid="7176"/>
                                        </p:tgtEl>
                                        <p:attrNameLst>
                                          <p:attrName>style.visibility</p:attrName>
                                        </p:attrNameLst>
                                      </p:cBhvr>
                                      <p:to>
                                        <p:strVal val="visible"/>
                                      </p:to>
                                    </p:set>
                                    <p:anim to="" calcmode="lin" valueType="num">
                                      <p:cBhvr>
                                        <p:cTn id="62" dur="1" fill="hold"/>
                                        <p:tgtEl>
                                          <p:spTgt spid="7176"/>
                                        </p:tgtEl>
                                        <p:attrNameLst>
                                          <p:attrName/>
                                        </p:attrNameLst>
                                      </p:cBhvr>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4" presetClass="entr" presetSubtype="0" fill="hold" nodeType="clickEffect">
                                  <p:stCondLst>
                                    <p:cond delay="0"/>
                                  </p:stCondLst>
                                  <p:childTnLst>
                                    <p:set>
                                      <p:cBhvr>
                                        <p:cTn id="66" dur="1" fill="hold">
                                          <p:stCondLst>
                                            <p:cond delay="0"/>
                                          </p:stCondLst>
                                        </p:cTn>
                                        <p:tgtEl>
                                          <p:spTgt spid="7195"/>
                                        </p:tgtEl>
                                        <p:attrNameLst>
                                          <p:attrName>style.visibility</p:attrName>
                                        </p:attrNameLst>
                                      </p:cBhvr>
                                      <p:to>
                                        <p:strVal val="visible"/>
                                      </p:to>
                                    </p:set>
                                    <p:anim to="" calcmode="lin" valueType="num">
                                      <p:cBhvr>
                                        <p:cTn id="67" dur="1" fill="hold"/>
                                        <p:tgtEl>
                                          <p:spTgt spid="7195"/>
                                        </p:tgtEl>
                                        <p:attrNameLst>
                                          <p:attrName/>
                                        </p:attrNameLst>
                                      </p:cBhvr>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4" presetClass="entr" presetSubtype="0" fill="hold" nodeType="clickEffect">
                                  <p:stCondLst>
                                    <p:cond delay="0"/>
                                  </p:stCondLst>
                                  <p:childTnLst>
                                    <p:set>
                                      <p:cBhvr>
                                        <p:cTn id="71" dur="1" fill="hold">
                                          <p:stCondLst>
                                            <p:cond delay="0"/>
                                          </p:stCondLst>
                                        </p:cTn>
                                        <p:tgtEl>
                                          <p:spTgt spid="7194"/>
                                        </p:tgtEl>
                                        <p:attrNameLst>
                                          <p:attrName>style.visibility</p:attrName>
                                        </p:attrNameLst>
                                      </p:cBhvr>
                                      <p:to>
                                        <p:strVal val="visible"/>
                                      </p:to>
                                    </p:set>
                                    <p:anim to="" calcmode="lin" valueType="num">
                                      <p:cBhvr>
                                        <p:cTn id="72" dur="1" fill="hold"/>
                                        <p:tgtEl>
                                          <p:spTgt spid="7194"/>
                                        </p:tgtEl>
                                        <p:attrNameLst>
                                          <p:attrName/>
                                        </p:attrNameLst>
                                      </p:cBhvr>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4" presetClass="entr" presetSubtype="0" fill="hold" nodeType="clickEffect">
                                  <p:stCondLst>
                                    <p:cond delay="0"/>
                                  </p:stCondLst>
                                  <p:childTnLst>
                                    <p:set>
                                      <p:cBhvr>
                                        <p:cTn id="76" dur="1" fill="hold">
                                          <p:stCondLst>
                                            <p:cond delay="0"/>
                                          </p:stCondLst>
                                        </p:cTn>
                                        <p:tgtEl>
                                          <p:spTgt spid="7188"/>
                                        </p:tgtEl>
                                        <p:attrNameLst>
                                          <p:attrName>style.visibility</p:attrName>
                                        </p:attrNameLst>
                                      </p:cBhvr>
                                      <p:to>
                                        <p:strVal val="visible"/>
                                      </p:to>
                                    </p:set>
                                    <p:anim to="" calcmode="lin" valueType="num">
                                      <p:cBhvr>
                                        <p:cTn id="77" dur="1" fill="hold"/>
                                        <p:tgtEl>
                                          <p:spTgt spid="7188"/>
                                        </p:tgtEl>
                                        <p:attrNameLst>
                                          <p:attrName/>
                                        </p:attrNameLst>
                                      </p:cBhvr>
                                    </p:anim>
                                  </p:childTnLst>
                                </p:cTn>
                              </p:par>
                            </p:childTnLst>
                          </p:cTn>
                        </p:par>
                      </p:childTnLst>
                    </p:cTn>
                  </p:par>
                  <p:par>
                    <p:cTn id="78" fill="hold" nodeType="clickPar">
                      <p:stCondLst>
                        <p:cond delay="indefinite"/>
                      </p:stCondLst>
                      <p:childTnLst>
                        <p:par>
                          <p:cTn id="79" fill="hold" nodeType="withGroup">
                            <p:stCondLst>
                              <p:cond delay="0"/>
                            </p:stCondLst>
                            <p:childTnLst>
                              <p:par>
                                <p:cTn id="80" presetID="24" presetClass="entr" presetSubtype="0" fill="hold" nodeType="clickEffect">
                                  <p:stCondLst>
                                    <p:cond delay="0"/>
                                  </p:stCondLst>
                                  <p:childTnLst>
                                    <p:set>
                                      <p:cBhvr>
                                        <p:cTn id="81" dur="1" fill="hold">
                                          <p:stCondLst>
                                            <p:cond delay="0"/>
                                          </p:stCondLst>
                                        </p:cTn>
                                        <p:tgtEl>
                                          <p:spTgt spid="7177"/>
                                        </p:tgtEl>
                                        <p:attrNameLst>
                                          <p:attrName>style.visibility</p:attrName>
                                        </p:attrNameLst>
                                      </p:cBhvr>
                                      <p:to>
                                        <p:strVal val="visible"/>
                                      </p:to>
                                    </p:set>
                                    <p:anim to="" calcmode="lin" valueType="num">
                                      <p:cBhvr>
                                        <p:cTn id="82" dur="1" fill="hold"/>
                                        <p:tgtEl>
                                          <p:spTgt spid="7177"/>
                                        </p:tgtEl>
                                        <p:attrNameLst>
                                          <p:attrName/>
                                        </p:attrNameLst>
                                      </p:cBhvr>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4" presetClass="entr" presetSubtype="0" fill="hold" nodeType="clickEffect">
                                  <p:stCondLst>
                                    <p:cond delay="0"/>
                                  </p:stCondLst>
                                  <p:childTnLst>
                                    <p:set>
                                      <p:cBhvr>
                                        <p:cTn id="86" dur="1" fill="hold">
                                          <p:stCondLst>
                                            <p:cond delay="0"/>
                                          </p:stCondLst>
                                        </p:cTn>
                                        <p:tgtEl>
                                          <p:spTgt spid="7188"/>
                                        </p:tgtEl>
                                        <p:attrNameLst>
                                          <p:attrName>style.visibility</p:attrName>
                                        </p:attrNameLst>
                                      </p:cBhvr>
                                      <p:to>
                                        <p:strVal val="visible"/>
                                      </p:to>
                                    </p:set>
                                    <p:anim to="" calcmode="lin" valueType="num">
                                      <p:cBhvr>
                                        <p:cTn id="87" dur="1" fill="hold"/>
                                        <p:tgtEl>
                                          <p:spTgt spid="7188"/>
                                        </p:tgtEl>
                                        <p:attrNameLst>
                                          <p:attrName/>
                                        </p:attrNameLst>
                                      </p:cBhvr>
                                    </p:anim>
                                  </p:childTnLst>
                                </p:cTn>
                              </p:par>
                            </p:childTnLst>
                          </p:cTn>
                        </p:par>
                      </p:childTnLst>
                    </p:cTn>
                  </p:par>
                  <p:par>
                    <p:cTn id="88" fill="hold" nodeType="clickPar">
                      <p:stCondLst>
                        <p:cond delay="indefinite"/>
                      </p:stCondLst>
                      <p:childTnLst>
                        <p:par>
                          <p:cTn id="89" fill="hold" nodeType="withGroup">
                            <p:stCondLst>
                              <p:cond delay="0"/>
                            </p:stCondLst>
                            <p:childTnLst>
                              <p:par>
                                <p:cTn id="90" presetID="24" presetClass="entr" presetSubtype="0" fill="hold" nodeType="clickEffect">
                                  <p:stCondLst>
                                    <p:cond delay="0"/>
                                  </p:stCondLst>
                                  <p:childTnLst>
                                    <p:set>
                                      <p:cBhvr>
                                        <p:cTn id="91" dur="1" fill="hold">
                                          <p:stCondLst>
                                            <p:cond delay="0"/>
                                          </p:stCondLst>
                                        </p:cTn>
                                        <p:tgtEl>
                                          <p:spTgt spid="7180"/>
                                        </p:tgtEl>
                                        <p:attrNameLst>
                                          <p:attrName>style.visibility</p:attrName>
                                        </p:attrNameLst>
                                      </p:cBhvr>
                                      <p:to>
                                        <p:strVal val="visible"/>
                                      </p:to>
                                    </p:set>
                                    <p:anim to="" calcmode="lin" valueType="num">
                                      <p:cBhvr>
                                        <p:cTn id="92" dur="1" fill="hold"/>
                                        <p:tgtEl>
                                          <p:spTgt spid="7180"/>
                                        </p:tgtEl>
                                        <p:attrNameLst>
                                          <p:attrName/>
                                        </p:attrNameLst>
                                      </p:cBhvr>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4" presetClass="entr" presetSubtype="0" fill="hold" nodeType="clickEffect">
                                  <p:stCondLst>
                                    <p:cond delay="0"/>
                                  </p:stCondLst>
                                  <p:childTnLst>
                                    <p:set>
                                      <p:cBhvr>
                                        <p:cTn id="96" dur="1" fill="hold">
                                          <p:stCondLst>
                                            <p:cond delay="0"/>
                                          </p:stCondLst>
                                        </p:cTn>
                                        <p:tgtEl>
                                          <p:spTgt spid="7191"/>
                                        </p:tgtEl>
                                        <p:attrNameLst>
                                          <p:attrName>style.visibility</p:attrName>
                                        </p:attrNameLst>
                                      </p:cBhvr>
                                      <p:to>
                                        <p:strVal val="visible"/>
                                      </p:to>
                                    </p:set>
                                    <p:anim to="" calcmode="lin" valueType="num">
                                      <p:cBhvr>
                                        <p:cTn id="97" dur="1" fill="hold"/>
                                        <p:tgtEl>
                                          <p:spTgt spid="7191"/>
                                        </p:tgtEl>
                                        <p:attrNameLst>
                                          <p:attrName/>
                                        </p:attrNameLst>
                                      </p:cBhvr>
                                    </p:anim>
                                  </p:childTnLst>
                                </p:cTn>
                              </p:par>
                            </p:childTnLst>
                          </p:cTn>
                        </p:par>
                      </p:childTnLst>
                    </p:cTn>
                  </p:par>
                  <p:par>
                    <p:cTn id="98" fill="hold" nodeType="clickPar">
                      <p:stCondLst>
                        <p:cond delay="indefinite"/>
                      </p:stCondLst>
                      <p:childTnLst>
                        <p:par>
                          <p:cTn id="99" fill="hold" nodeType="withGroup">
                            <p:stCondLst>
                              <p:cond delay="0"/>
                            </p:stCondLst>
                            <p:childTnLst>
                              <p:par>
                                <p:cTn id="100" presetID="24" presetClass="entr" presetSubtype="0" fill="hold" nodeType="clickEffect">
                                  <p:stCondLst>
                                    <p:cond delay="0"/>
                                  </p:stCondLst>
                                  <p:childTnLst>
                                    <p:set>
                                      <p:cBhvr>
                                        <p:cTn id="101" dur="1" fill="hold">
                                          <p:stCondLst>
                                            <p:cond delay="0"/>
                                          </p:stCondLst>
                                        </p:cTn>
                                        <p:tgtEl>
                                          <p:spTgt spid="7186"/>
                                        </p:tgtEl>
                                        <p:attrNameLst>
                                          <p:attrName>style.visibility</p:attrName>
                                        </p:attrNameLst>
                                      </p:cBhvr>
                                      <p:to>
                                        <p:strVal val="visible"/>
                                      </p:to>
                                    </p:set>
                                    <p:anim to="" calcmode="lin" valueType="num">
                                      <p:cBhvr>
                                        <p:cTn id="102" dur="1" fill="hold"/>
                                        <p:tgtEl>
                                          <p:spTgt spid="7186"/>
                                        </p:tgtEl>
                                        <p:attrNameLst>
                                          <p:attrName/>
                                        </p:attrNameLst>
                                      </p:cBhvr>
                                    </p:anim>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4" presetClass="entr" presetSubtype="0" fill="hold" nodeType="clickEffect">
                                  <p:stCondLst>
                                    <p:cond delay="0"/>
                                  </p:stCondLst>
                                  <p:childTnLst>
                                    <p:set>
                                      <p:cBhvr>
                                        <p:cTn id="106" dur="1" fill="hold">
                                          <p:stCondLst>
                                            <p:cond delay="0"/>
                                          </p:stCondLst>
                                        </p:cTn>
                                        <p:tgtEl>
                                          <p:spTgt spid="7187"/>
                                        </p:tgtEl>
                                        <p:attrNameLst>
                                          <p:attrName>style.visibility</p:attrName>
                                        </p:attrNameLst>
                                      </p:cBhvr>
                                      <p:to>
                                        <p:strVal val="visible"/>
                                      </p:to>
                                    </p:set>
                                    <p:anim to="" calcmode="lin" valueType="num">
                                      <p:cBhvr>
                                        <p:cTn id="107" dur="1" fill="hold"/>
                                        <p:tgtEl>
                                          <p:spTgt spid="7187"/>
                                        </p:tgtEl>
                                        <p:attrNameLst>
                                          <p:attrName/>
                                        </p:attrNameLst>
                                      </p:cBhvr>
                                    </p:anim>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4" presetClass="entr" presetSubtype="0" fill="hold" nodeType="clickEffect">
                                  <p:stCondLst>
                                    <p:cond delay="0"/>
                                  </p:stCondLst>
                                  <p:childTnLst>
                                    <p:set>
                                      <p:cBhvr>
                                        <p:cTn id="111" dur="1" fill="hold">
                                          <p:stCondLst>
                                            <p:cond delay="0"/>
                                          </p:stCondLst>
                                        </p:cTn>
                                        <p:tgtEl>
                                          <p:spTgt spid="7189"/>
                                        </p:tgtEl>
                                        <p:attrNameLst>
                                          <p:attrName>style.visibility</p:attrName>
                                        </p:attrNameLst>
                                      </p:cBhvr>
                                      <p:to>
                                        <p:strVal val="visible"/>
                                      </p:to>
                                    </p:set>
                                    <p:anim to="" calcmode="lin" valueType="num">
                                      <p:cBhvr>
                                        <p:cTn id="112" dur="1" fill="hold"/>
                                        <p:tgtEl>
                                          <p:spTgt spid="718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594927CC-DA29-4604-A835-ADFC0F48B101}"/>
              </a:ext>
            </a:extLst>
          </p:cNvPr>
          <p:cNvSpPr>
            <a:spLocks noGrp="1" noChangeArrowheads="1"/>
          </p:cNvSpPr>
          <p:nvPr>
            <p:ph type="title"/>
          </p:nvPr>
        </p:nvSpPr>
        <p:spPr/>
        <p:txBody>
          <a:bodyPr/>
          <a:lstStyle/>
          <a:p>
            <a:pPr eaLnBrk="1" hangingPunct="1"/>
            <a:r>
              <a:rPr lang="en-US" altLang="en-US" sz="6600" dirty="0">
                <a:solidFill>
                  <a:schemeClr val="bg1"/>
                </a:solidFill>
                <a:latin typeface="Iskoola Pota" panose="020B0604020202020204" pitchFamily="34" charset="0"/>
              </a:rPr>
              <a:t>Symbolism in stories -</a:t>
            </a:r>
          </a:p>
        </p:txBody>
      </p:sp>
      <p:sp>
        <p:nvSpPr>
          <p:cNvPr id="13315" name="Rectangle 3">
            <a:extLst>
              <a:ext uri="{FF2B5EF4-FFF2-40B4-BE49-F238E27FC236}">
                <a16:creationId xmlns:a16="http://schemas.microsoft.com/office/drawing/2014/main" id="{8F8EA993-62BC-45E3-92B7-759DADEF9EF3}"/>
              </a:ext>
            </a:extLst>
          </p:cNvPr>
          <p:cNvSpPr>
            <a:spLocks noGrp="1" noChangeArrowheads="1"/>
          </p:cNvSpPr>
          <p:nvPr>
            <p:ph type="body" idx="1"/>
          </p:nvPr>
        </p:nvSpPr>
        <p:spPr>
          <a:xfrm>
            <a:off x="2209800" y="1981200"/>
            <a:ext cx="3810000" cy="4114800"/>
          </a:xfrm>
        </p:spPr>
        <p:txBody>
          <a:bodyPr/>
          <a:lstStyle/>
          <a:p>
            <a:pPr algn="ctr" eaLnBrk="1" hangingPunct="1">
              <a:lnSpc>
                <a:spcPct val="90000"/>
              </a:lnSpc>
              <a:buFontTx/>
              <a:buNone/>
            </a:pPr>
            <a:r>
              <a:rPr lang="en-US" altLang="en-US" b="1" dirty="0">
                <a:solidFill>
                  <a:srgbClr val="C2FFF0"/>
                </a:solidFill>
                <a:latin typeface="Iskoola Pota" panose="020B0604020202020204" pitchFamily="34" charset="0"/>
                <a:cs typeface="Iskoola Pota" panose="020B0604020202020204" pitchFamily="34" charset="0"/>
              </a:rPr>
              <a:t>When the author uses an object to add </a:t>
            </a:r>
            <a:r>
              <a:rPr lang="en-US" altLang="en-US" b="1" dirty="0">
                <a:solidFill>
                  <a:srgbClr val="FF0000"/>
                </a:solidFill>
                <a:latin typeface="Iskoola Pota" panose="020B0604020202020204" pitchFamily="34" charset="0"/>
                <a:cs typeface="Iskoola Pota" panose="020B0604020202020204" pitchFamily="34" charset="0"/>
              </a:rPr>
              <a:t>deeper meaning </a:t>
            </a:r>
            <a:r>
              <a:rPr lang="en-US" altLang="en-US" b="1" dirty="0">
                <a:solidFill>
                  <a:srgbClr val="C2FFF0"/>
                </a:solidFill>
                <a:latin typeface="Iskoola Pota" panose="020B0604020202020204" pitchFamily="34" charset="0"/>
                <a:cs typeface="Iskoola Pota" panose="020B0604020202020204" pitchFamily="34" charset="0"/>
              </a:rPr>
              <a:t>to a story</a:t>
            </a:r>
          </a:p>
          <a:p>
            <a:pPr eaLnBrk="1" hangingPunct="1">
              <a:lnSpc>
                <a:spcPct val="90000"/>
              </a:lnSpc>
              <a:buFontTx/>
              <a:buNone/>
            </a:pPr>
            <a:endParaRPr lang="en-US" altLang="en-US" sz="2400" b="1" dirty="0">
              <a:solidFill>
                <a:srgbClr val="C2FFF0"/>
              </a:solidFill>
              <a:latin typeface="Iskoola Pota" panose="020B0604020202020204" pitchFamily="34" charset="0"/>
              <a:cs typeface="Iskoola Pota" panose="020B0604020202020204" pitchFamily="34" charset="0"/>
            </a:endParaRPr>
          </a:p>
          <a:p>
            <a:pPr eaLnBrk="1" hangingPunct="1">
              <a:lnSpc>
                <a:spcPct val="90000"/>
              </a:lnSpc>
            </a:pPr>
            <a:r>
              <a:rPr lang="en-US" altLang="en-US" sz="2400" b="1" dirty="0">
                <a:solidFill>
                  <a:srgbClr val="C2FFF0"/>
                </a:solidFill>
                <a:latin typeface="Iskoola Pota" panose="020B0604020202020204" pitchFamily="34" charset="0"/>
                <a:cs typeface="Iskoola Pota" panose="020B0604020202020204" pitchFamily="34" charset="0"/>
              </a:rPr>
              <a:t>Sometimes easy to find.  Sometimes hard.</a:t>
            </a:r>
          </a:p>
          <a:p>
            <a:pPr eaLnBrk="1" hangingPunct="1">
              <a:lnSpc>
                <a:spcPct val="90000"/>
              </a:lnSpc>
            </a:pPr>
            <a:endParaRPr lang="en-US" altLang="en-US" sz="2400" b="1" dirty="0">
              <a:solidFill>
                <a:srgbClr val="C2FFF0"/>
              </a:solidFill>
              <a:latin typeface="Iskoola Pota" panose="020B0604020202020204" pitchFamily="34" charset="0"/>
              <a:cs typeface="Iskoola Pota" panose="020B0604020202020204" pitchFamily="34" charset="0"/>
            </a:endParaRPr>
          </a:p>
          <a:p>
            <a:pPr eaLnBrk="1" hangingPunct="1">
              <a:lnSpc>
                <a:spcPct val="90000"/>
              </a:lnSpc>
              <a:buFontTx/>
              <a:buNone/>
            </a:pPr>
            <a:endParaRPr lang="en-US" altLang="en-US" sz="2400" b="1" dirty="0">
              <a:solidFill>
                <a:srgbClr val="C2FFF0"/>
              </a:solidFill>
              <a:latin typeface="Iskoola Pota" panose="020B0604020202020204" pitchFamily="34" charset="0"/>
              <a:cs typeface="Iskoola Pota" panose="020B0604020202020204" pitchFamily="34" charset="0"/>
            </a:endParaRPr>
          </a:p>
        </p:txBody>
      </p:sp>
      <p:pic>
        <p:nvPicPr>
          <p:cNvPr id="13317" name="Picture 5" descr="http://unconfirmedbreakingnews.com/wp-content/uploads/2010/11/little-red-riding-hood-with-nasty-wolf-martin-davey.jpg">
            <a:extLst>
              <a:ext uri="{FF2B5EF4-FFF2-40B4-BE49-F238E27FC236}">
                <a16:creationId xmlns:a16="http://schemas.microsoft.com/office/drawing/2014/main" id="{E6BC9077-9DC6-41D8-92A3-BB5B379A2AE2}"/>
              </a:ext>
            </a:extLst>
          </p:cNvPr>
          <p:cNvPicPr>
            <a:picLocks noChangeAspect="1" noChangeArrowheads="1"/>
          </p:cNvPicPr>
          <p:nvPr>
            <p:ph type="clipArt" sz="half" idx="4294967295"/>
          </p:nvPr>
        </p:nvPicPr>
        <p:blipFill>
          <a:blip r:embed="rId2">
            <a:extLst>
              <a:ext uri="{28A0092B-C50C-407E-A947-70E740481C1C}">
                <a14:useLocalDpi xmlns:a14="http://schemas.microsoft.com/office/drawing/2010/main" val="0"/>
              </a:ext>
            </a:extLst>
          </a:blip>
          <a:srcRect/>
          <a:stretch>
            <a:fillRect/>
          </a:stretch>
        </p:blipFill>
        <p:spPr>
          <a:xfrm>
            <a:off x="6354764" y="1981200"/>
            <a:ext cx="3290887" cy="41148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to="" calcmode="lin" valueType="num">
                                      <p:cBhvr>
                                        <p:cTn id="7" dur="1" fill="hold"/>
                                        <p:tgtEl>
                                          <p:spTgt spid="13314"/>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13315">
                                            <p:txEl>
                                              <p:pRg st="0" end="0"/>
                                            </p:txEl>
                                          </p:spTgt>
                                        </p:tgtEl>
                                        <p:attrNameLst>
                                          <p:attrName>style.visibility</p:attrName>
                                        </p:attrNameLst>
                                      </p:cBhvr>
                                      <p:to>
                                        <p:strVal val="visible"/>
                                      </p:to>
                                    </p:set>
                                    <p:anim to="" calcmode="lin" valueType="num">
                                      <p:cBhvr>
                                        <p:cTn id="12" dur="1" fill="hold"/>
                                        <p:tgtEl>
                                          <p:spTgt spid="13315">
                                            <p:txEl>
                                              <p:pRg st="0" end="0"/>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 to="" calcmode="lin" valueType="num">
                                      <p:cBhvr>
                                        <p:cTn id="17" dur="1" fill="hold"/>
                                        <p:tgtEl>
                                          <p:spTgt spid="13315">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Subject</a:t>
            </a:r>
          </a:p>
        </p:txBody>
      </p:sp>
      <p:sp>
        <p:nvSpPr>
          <p:cNvPr id="3" name="Content Placeholder 2"/>
          <p:cNvSpPr>
            <a:spLocks noGrp="1"/>
          </p:cNvSpPr>
          <p:nvPr>
            <p:ph idx="1"/>
          </p:nvPr>
        </p:nvSpPr>
        <p:spPr/>
        <p:txBody>
          <a:bodyPr>
            <a:normAutofit fontScale="92500"/>
          </a:bodyPr>
          <a:lstStyle/>
          <a:p>
            <a:r>
              <a:rPr lang="en-US" b="1" dirty="0"/>
              <a:t>Subject</a:t>
            </a:r>
            <a:r>
              <a:rPr lang="en-US" dirty="0"/>
              <a:t>- Who or What the sentence is talking about; the main noun in the sentence</a:t>
            </a:r>
          </a:p>
          <a:p>
            <a:r>
              <a:rPr lang="en-US" dirty="0"/>
              <a:t>Types of subjects: Simple, Full, and Compound</a:t>
            </a:r>
          </a:p>
          <a:p>
            <a:r>
              <a:rPr lang="en-US" b="1" i="1" u="sng" dirty="0"/>
              <a:t>Examples</a:t>
            </a:r>
          </a:p>
          <a:p>
            <a:r>
              <a:rPr lang="en-US" b="1" dirty="0"/>
              <a:t>Simple subject</a:t>
            </a:r>
            <a:r>
              <a:rPr lang="en-US" u="sng" dirty="0"/>
              <a:t>: Kate </a:t>
            </a:r>
            <a:r>
              <a:rPr lang="en-US" dirty="0"/>
              <a:t>is a thin girl. </a:t>
            </a:r>
          </a:p>
          <a:p>
            <a:r>
              <a:rPr lang="en-US" b="1" dirty="0"/>
              <a:t>Full subject</a:t>
            </a:r>
            <a:r>
              <a:rPr lang="en-US" dirty="0"/>
              <a:t>: </a:t>
            </a:r>
            <a:r>
              <a:rPr lang="en-US" u="sng" dirty="0"/>
              <a:t>Jeffrey's poem about his mother </a:t>
            </a:r>
            <a:r>
              <a:rPr lang="en-US" dirty="0"/>
              <a:t>made the class cry. </a:t>
            </a:r>
          </a:p>
          <a:p>
            <a:r>
              <a:rPr lang="en-US" b="1" dirty="0"/>
              <a:t>Compound subject</a:t>
            </a:r>
            <a:r>
              <a:rPr lang="en-US" dirty="0"/>
              <a:t>: </a:t>
            </a:r>
            <a:r>
              <a:rPr lang="en-US" u="sng" dirty="0"/>
              <a:t>Paul and Tommy </a:t>
            </a:r>
            <a:r>
              <a:rPr lang="en-US" dirty="0"/>
              <a:t>joined the soccer team at the same time. </a:t>
            </a:r>
          </a:p>
        </p:txBody>
      </p:sp>
      <p:sp>
        <p:nvSpPr>
          <p:cNvPr id="4" name="TextBox 3">
            <a:extLst>
              <a:ext uri="{FF2B5EF4-FFF2-40B4-BE49-F238E27FC236}">
                <a16:creationId xmlns:a16="http://schemas.microsoft.com/office/drawing/2014/main" id="{D7F94948-0D70-40DF-AE6A-D035F72E9D98}"/>
              </a:ext>
            </a:extLst>
          </p:cNvPr>
          <p:cNvSpPr txBox="1"/>
          <p:nvPr/>
        </p:nvSpPr>
        <p:spPr>
          <a:xfrm>
            <a:off x="3652446" y="3691476"/>
            <a:ext cx="609600" cy="369332"/>
          </a:xfrm>
          <a:prstGeom prst="rect">
            <a:avLst/>
          </a:prstGeom>
          <a:noFill/>
        </p:spPr>
        <p:txBody>
          <a:bodyPr wrap="square" rtlCol="0">
            <a:spAutoFit/>
          </a:bodyPr>
          <a:lstStyle/>
          <a:p>
            <a:r>
              <a:rPr lang="en-US" dirty="0">
                <a:solidFill>
                  <a:srgbClr val="00B050"/>
                </a:solidFill>
              </a:rPr>
              <a:t>S</a:t>
            </a:r>
          </a:p>
        </p:txBody>
      </p:sp>
      <p:sp>
        <p:nvSpPr>
          <p:cNvPr id="5" name="TextBox 4">
            <a:extLst>
              <a:ext uri="{FF2B5EF4-FFF2-40B4-BE49-F238E27FC236}">
                <a16:creationId xmlns:a16="http://schemas.microsoft.com/office/drawing/2014/main" id="{AE11C7B4-5C24-4137-BB7A-ADB1516F9159}"/>
              </a:ext>
            </a:extLst>
          </p:cNvPr>
          <p:cNvSpPr txBox="1"/>
          <p:nvPr/>
        </p:nvSpPr>
        <p:spPr>
          <a:xfrm>
            <a:off x="4262046" y="4331741"/>
            <a:ext cx="609600" cy="369332"/>
          </a:xfrm>
          <a:prstGeom prst="rect">
            <a:avLst/>
          </a:prstGeom>
          <a:noFill/>
        </p:spPr>
        <p:txBody>
          <a:bodyPr wrap="square" rtlCol="0">
            <a:spAutoFit/>
          </a:bodyPr>
          <a:lstStyle/>
          <a:p>
            <a:r>
              <a:rPr lang="en-US" dirty="0">
                <a:solidFill>
                  <a:srgbClr val="00B050"/>
                </a:solidFill>
              </a:rPr>
              <a:t>s</a:t>
            </a:r>
          </a:p>
        </p:txBody>
      </p:sp>
      <p:sp>
        <p:nvSpPr>
          <p:cNvPr id="6" name="TextBox 5">
            <a:extLst>
              <a:ext uri="{FF2B5EF4-FFF2-40B4-BE49-F238E27FC236}">
                <a16:creationId xmlns:a16="http://schemas.microsoft.com/office/drawing/2014/main" id="{F9489C37-CC9D-4453-9410-FC33C7045DE9}"/>
              </a:ext>
            </a:extLst>
          </p:cNvPr>
          <p:cNvSpPr txBox="1"/>
          <p:nvPr/>
        </p:nvSpPr>
        <p:spPr>
          <a:xfrm>
            <a:off x="4129525" y="4783672"/>
            <a:ext cx="609600" cy="369332"/>
          </a:xfrm>
          <a:prstGeom prst="rect">
            <a:avLst/>
          </a:prstGeom>
          <a:noFill/>
        </p:spPr>
        <p:txBody>
          <a:bodyPr wrap="square" rtlCol="0">
            <a:spAutoFit/>
          </a:bodyPr>
          <a:lstStyle/>
          <a:p>
            <a:r>
              <a:rPr lang="en-US" dirty="0">
                <a:solidFill>
                  <a:srgbClr val="00B050"/>
                </a:solidFill>
              </a:rPr>
              <a:t>S</a:t>
            </a:r>
          </a:p>
        </p:txBody>
      </p:sp>
      <p:sp>
        <p:nvSpPr>
          <p:cNvPr id="7" name="TextBox 6">
            <a:extLst>
              <a:ext uri="{FF2B5EF4-FFF2-40B4-BE49-F238E27FC236}">
                <a16:creationId xmlns:a16="http://schemas.microsoft.com/office/drawing/2014/main" id="{BF2F858A-AF38-4155-83E7-A2840697BA96}"/>
              </a:ext>
            </a:extLst>
          </p:cNvPr>
          <p:cNvSpPr txBox="1"/>
          <p:nvPr/>
        </p:nvSpPr>
        <p:spPr>
          <a:xfrm>
            <a:off x="5375229" y="4783672"/>
            <a:ext cx="609600" cy="369332"/>
          </a:xfrm>
          <a:prstGeom prst="rect">
            <a:avLst/>
          </a:prstGeom>
          <a:noFill/>
        </p:spPr>
        <p:txBody>
          <a:bodyPr wrap="square" rtlCol="0">
            <a:spAutoFit/>
          </a:bodyPr>
          <a:lstStyle/>
          <a:p>
            <a:r>
              <a:rPr lang="en-US" dirty="0">
                <a:solidFill>
                  <a:srgbClr val="00B050"/>
                </a:solidFill>
              </a:rPr>
              <a:t>S</a:t>
            </a:r>
          </a:p>
        </p:txBody>
      </p:sp>
    </p:spTree>
    <p:extLst>
      <p:ext uri="{BB962C8B-B14F-4D97-AF65-F5344CB8AC3E}">
        <p14:creationId xmlns:p14="http://schemas.microsoft.com/office/powerpoint/2010/main" val="1346151712"/>
      </p:ext>
    </p:extLst>
  </p:cSld>
  <p:clrMapOvr>
    <a:masterClrMapping/>
  </p:clrMapOvr>
  <p:transition spd="slow">
    <p:push dir="u"/>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Rectangle 5">
            <a:extLst>
              <a:ext uri="{FF2B5EF4-FFF2-40B4-BE49-F238E27FC236}">
                <a16:creationId xmlns:a16="http://schemas.microsoft.com/office/drawing/2014/main" id="{587EADD4-A0C2-4A16-9025-501AFE3C4EEE}"/>
              </a:ext>
            </a:extLst>
          </p:cNvPr>
          <p:cNvSpPr>
            <a:spLocks noGrp="1" noChangeArrowheads="1"/>
          </p:cNvSpPr>
          <p:nvPr>
            <p:ph type="title" idx="4294967295"/>
          </p:nvPr>
        </p:nvSpPr>
        <p:spPr/>
        <p:txBody>
          <a:bodyPr/>
          <a:lstStyle/>
          <a:p>
            <a:r>
              <a:rPr lang="en-US" altLang="en-US" dirty="0">
                <a:solidFill>
                  <a:schemeClr val="bg1"/>
                </a:solidFill>
              </a:rPr>
              <a:t>Symbolism in Literature</a:t>
            </a:r>
            <a:endParaRPr lang="en-US" altLang="en-US" dirty="0"/>
          </a:p>
        </p:txBody>
      </p:sp>
      <p:sp>
        <p:nvSpPr>
          <p:cNvPr id="54278" name="Rectangle 6">
            <a:extLst>
              <a:ext uri="{FF2B5EF4-FFF2-40B4-BE49-F238E27FC236}">
                <a16:creationId xmlns:a16="http://schemas.microsoft.com/office/drawing/2014/main" id="{1AC6E227-3C3F-4D1D-950F-968E5ED331E2}"/>
              </a:ext>
            </a:extLst>
          </p:cNvPr>
          <p:cNvSpPr>
            <a:spLocks noGrp="1" noChangeArrowheads="1"/>
          </p:cNvSpPr>
          <p:nvPr>
            <p:ph type="body" idx="4294967295"/>
          </p:nvPr>
        </p:nvSpPr>
        <p:spPr/>
        <p:txBody>
          <a:bodyPr/>
          <a:lstStyle/>
          <a:p>
            <a:r>
              <a:rPr lang="en-US" altLang="en-US" u="sng" dirty="0">
                <a:solidFill>
                  <a:schemeClr val="bg1"/>
                </a:solidFill>
                <a:latin typeface="Georgia" panose="02040502050405020303" pitchFamily="18" charset="0"/>
                <a:hlinkClick r:id="rId3"/>
              </a:rPr>
              <a:t>Symbolism</a:t>
            </a:r>
            <a:r>
              <a:rPr lang="en-US" altLang="en-US" u="sng" dirty="0">
                <a:solidFill>
                  <a:schemeClr val="bg1"/>
                </a:solidFill>
                <a:latin typeface="Georgia" panose="02040502050405020303" pitchFamily="18" charset="0"/>
              </a:rPr>
              <a:t> is the practice or art of using an object or a word to represent an abstract idea. </a:t>
            </a:r>
            <a:r>
              <a:rPr lang="en-US" altLang="en-US" dirty="0">
                <a:solidFill>
                  <a:schemeClr val="bg1"/>
                </a:solidFill>
                <a:latin typeface="Georgia" panose="02040502050405020303" pitchFamily="18" charset="0"/>
              </a:rPr>
              <a:t>An action, person, place, word, or object can all have a symbolic meaning. When an author wants to suggest a certain mood or emotion, he can also use symbolism to hint at it, rather than just blatantly saying 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4278">
                                            <p:txEl>
                                              <p:pRg st="0" end="0"/>
                                            </p:txEl>
                                          </p:spTgt>
                                        </p:tgtEl>
                                        <p:attrNameLst>
                                          <p:attrName>style.visibility</p:attrName>
                                        </p:attrNameLst>
                                      </p:cBhvr>
                                      <p:to>
                                        <p:strVal val="visible"/>
                                      </p:to>
                                    </p:set>
                                    <p:animEffect transition="in" filter="box(out)">
                                      <p:cBhvr>
                                        <p:cTn id="7" dur="500"/>
                                        <p:tgtEl>
                                          <p:spTgt spid="54278">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8" grpId="0" build="p"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AC656C00-588A-440B-B61A-70B8AC3FD9E4}"/>
              </a:ext>
            </a:extLst>
          </p:cNvPr>
          <p:cNvSpPr>
            <a:spLocks noGrp="1" noChangeArrowheads="1"/>
          </p:cNvSpPr>
          <p:nvPr>
            <p:ph type="body" idx="1"/>
          </p:nvPr>
        </p:nvSpPr>
        <p:spPr>
          <a:xfrm>
            <a:off x="2133600" y="609600"/>
            <a:ext cx="7620000" cy="2362200"/>
          </a:xfrm>
        </p:spPr>
        <p:txBody>
          <a:bodyPr/>
          <a:lstStyle/>
          <a:p>
            <a:pPr eaLnBrk="1" hangingPunct="1"/>
            <a:r>
              <a:rPr lang="en-US" altLang="en-US" sz="4000" dirty="0">
                <a:solidFill>
                  <a:schemeClr val="bg1"/>
                </a:solidFill>
                <a:latin typeface="Iskoola Pota" panose="020B0604020202020204" pitchFamily="34" charset="0"/>
              </a:rPr>
              <a:t>Symbolism is used to provide more meaning to the writing beyond what is actually being written.</a:t>
            </a:r>
          </a:p>
        </p:txBody>
      </p:sp>
      <p:pic>
        <p:nvPicPr>
          <p:cNvPr id="14341" name="Picture 5" descr="http://ih0.redbubble.net/work.5044273.1.flat,550x550,075,f.the-ugly-duckling.jpg">
            <a:extLst>
              <a:ext uri="{FF2B5EF4-FFF2-40B4-BE49-F238E27FC236}">
                <a16:creationId xmlns:a16="http://schemas.microsoft.com/office/drawing/2014/main" id="{D09D9396-7C6A-4A24-B004-3D12198246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429001"/>
            <a:ext cx="403860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6A250581-79B3-4015-AF10-F6B5CAE5CEAD}"/>
              </a:ext>
            </a:extLst>
          </p:cNvPr>
          <p:cNvSpPr txBox="1">
            <a:spLocks noChangeArrowheads="1"/>
          </p:cNvSpPr>
          <p:nvPr/>
        </p:nvSpPr>
        <p:spPr bwMode="auto">
          <a:xfrm>
            <a:off x="6248400" y="4572001"/>
            <a:ext cx="3810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fontAlgn="base" hangingPunct="1">
              <a:spcBef>
                <a:spcPct val="0"/>
              </a:spcBef>
              <a:spcAft>
                <a:spcPct val="0"/>
              </a:spcAft>
            </a:pPr>
            <a:r>
              <a:rPr lang="en-US" altLang="en-US" sz="2800" b="1" u="sng" dirty="0">
                <a:solidFill>
                  <a:srgbClr val="FFFFFF"/>
                </a:solidFill>
              </a:rPr>
              <a:t>The Ugly Duckling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to="" calcmode="lin" valueType="num">
                                      <p:cBhvr>
                                        <p:cTn id="7" dur="1" fill="hold"/>
                                        <p:tgtEl>
                                          <p:spTgt spid="14339">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14341"/>
                                        </p:tgtEl>
                                        <p:attrNameLst>
                                          <p:attrName>style.visibility</p:attrName>
                                        </p:attrNameLst>
                                      </p:cBhvr>
                                      <p:to>
                                        <p:strVal val="visible"/>
                                      </p:to>
                                    </p:set>
                                    <p:anim to="" calcmode="lin" valueType="num">
                                      <p:cBhvr>
                                        <p:cTn id="12" dur="1" fill="hold"/>
                                        <p:tgtEl>
                                          <p:spTgt spid="14341"/>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827AE785-0294-46E0-AEFA-45F6AA544432}"/>
              </a:ext>
            </a:extLst>
          </p:cNvPr>
          <p:cNvSpPr>
            <a:spLocks noGrp="1" noChangeArrowheads="1"/>
          </p:cNvSpPr>
          <p:nvPr>
            <p:ph type="title" idx="4294967295"/>
          </p:nvPr>
        </p:nvSpPr>
        <p:spPr/>
        <p:txBody>
          <a:bodyPr/>
          <a:lstStyle/>
          <a:p>
            <a:r>
              <a:rPr lang="en-US" altLang="en-US" dirty="0">
                <a:solidFill>
                  <a:schemeClr val="bg1"/>
                </a:solidFill>
              </a:rPr>
              <a:t>Symbolism in Literature</a:t>
            </a:r>
          </a:p>
        </p:txBody>
      </p:sp>
      <p:sp>
        <p:nvSpPr>
          <p:cNvPr id="56323" name="Rectangle 3">
            <a:extLst>
              <a:ext uri="{FF2B5EF4-FFF2-40B4-BE49-F238E27FC236}">
                <a16:creationId xmlns:a16="http://schemas.microsoft.com/office/drawing/2014/main" id="{0CCA0417-60FC-4E32-BB87-5C09D12914F4}"/>
              </a:ext>
            </a:extLst>
          </p:cNvPr>
          <p:cNvSpPr>
            <a:spLocks noGrp="1" noChangeArrowheads="1"/>
          </p:cNvSpPr>
          <p:nvPr>
            <p:ph type="body" sz="half" idx="4294967295"/>
          </p:nvPr>
        </p:nvSpPr>
        <p:spPr>
          <a:xfrm>
            <a:off x="2209800" y="1981200"/>
            <a:ext cx="3810000" cy="4114800"/>
          </a:xfrm>
        </p:spPr>
        <p:txBody>
          <a:bodyPr/>
          <a:lstStyle/>
          <a:p>
            <a:r>
              <a:rPr lang="en-US" altLang="en-US" sz="2800" dirty="0">
                <a:solidFill>
                  <a:schemeClr val="bg1"/>
                </a:solidFill>
                <a:latin typeface="Georgia" panose="02040502050405020303" pitchFamily="18" charset="0"/>
              </a:rPr>
              <a:t>Objects are often used to symbolize something else:</a:t>
            </a:r>
          </a:p>
          <a:p>
            <a:r>
              <a:rPr lang="en-US" altLang="en-US" sz="2800" dirty="0">
                <a:solidFill>
                  <a:schemeClr val="bg1"/>
                </a:solidFill>
                <a:latin typeface="Georgia" panose="02040502050405020303" pitchFamily="18" charset="0"/>
                <a:ea typeface="ヒラギノ角ゴ Pro W3" pitchFamily="28" charset="-128"/>
              </a:rPr>
              <a:t>･</a:t>
            </a:r>
            <a:r>
              <a:rPr lang="en-US" altLang="en-US" sz="2800" dirty="0">
                <a:solidFill>
                  <a:schemeClr val="bg1"/>
                </a:solidFill>
                <a:latin typeface="Georgia" panose="02040502050405020303" pitchFamily="18" charset="0"/>
              </a:rPr>
              <a:t>A chain can symbolize the coming together of two things.</a:t>
            </a:r>
          </a:p>
          <a:p>
            <a:endParaRPr lang="en-US" altLang="en-US" sz="2800" dirty="0">
              <a:solidFill>
                <a:schemeClr val="bg1"/>
              </a:solidFill>
              <a:latin typeface="Georgia" panose="02040502050405020303" pitchFamily="18" charset="0"/>
            </a:endParaRPr>
          </a:p>
        </p:txBody>
      </p:sp>
      <p:pic>
        <p:nvPicPr>
          <p:cNvPr id="56325" name="Picture 5">
            <a:extLst>
              <a:ext uri="{FF2B5EF4-FFF2-40B4-BE49-F238E27FC236}">
                <a16:creationId xmlns:a16="http://schemas.microsoft.com/office/drawing/2014/main" id="{D16A1049-1987-4B77-A2DE-89D415D8463D}"/>
              </a:ext>
            </a:extLst>
          </p:cNvPr>
          <p:cNvPicPr>
            <a:picLocks noGrp="1" noChangeAspect="1" noChangeArrowheads="1"/>
          </p:cNvPicPr>
          <p:nvPr>
            <p:ph type="clipArt" sz="half" idx="4294967295"/>
          </p:nvPr>
        </p:nvPicPr>
        <p:blipFill>
          <a:blip r:embed="rId3">
            <a:extLst>
              <a:ext uri="{28A0092B-C50C-407E-A947-70E740481C1C}">
                <a14:useLocalDpi xmlns:a14="http://schemas.microsoft.com/office/drawing/2010/main" val="0"/>
              </a:ext>
            </a:extLst>
          </a:blip>
          <a:srcRect/>
          <a:stretch>
            <a:fillRect/>
          </a:stretch>
        </p:blipFill>
        <p:spPr>
          <a:xfrm>
            <a:off x="6608764" y="1981200"/>
            <a:ext cx="2936875" cy="41148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56325"/>
                                        </p:tgtEl>
                                        <p:attrNameLst>
                                          <p:attrName>style.visibility</p:attrName>
                                        </p:attrNameLst>
                                      </p:cBhvr>
                                      <p:to>
                                        <p:strVal val="visible"/>
                                      </p:to>
                                    </p:set>
                                    <p:animEffect transition="in" filter="box(out)">
                                      <p:cBhvr>
                                        <p:cTn id="7" dur="500"/>
                                        <p:tgtEl>
                                          <p:spTgt spid="56325"/>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6323">
                                            <p:txEl>
                                              <p:pRg st="0" end="0"/>
                                            </p:txEl>
                                          </p:spTgt>
                                        </p:tgtEl>
                                        <p:attrNameLst>
                                          <p:attrName>style.visibility</p:attrName>
                                        </p:attrNameLst>
                                      </p:cBhvr>
                                      <p:to>
                                        <p:strVal val="visible"/>
                                      </p:to>
                                    </p:set>
                                    <p:animEffect transition="in" filter="box(out)">
                                      <p:cBhvr>
                                        <p:cTn id="12" dur="500"/>
                                        <p:tgtEl>
                                          <p:spTgt spid="56323">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6323">
                                            <p:txEl>
                                              <p:pRg st="1" end="1"/>
                                            </p:txEl>
                                          </p:spTgt>
                                        </p:tgtEl>
                                        <p:attrNameLst>
                                          <p:attrName>style.visibility</p:attrName>
                                        </p:attrNameLst>
                                      </p:cBhvr>
                                      <p:to>
                                        <p:strVal val="visible"/>
                                      </p:to>
                                    </p:set>
                                    <p:animEffect transition="in" filter="box(out)">
                                      <p:cBhvr>
                                        <p:cTn id="17" dur="500"/>
                                        <p:tgtEl>
                                          <p:spTgt spid="56323">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EEB61-234B-44B1-869C-1132211D3707}"/>
              </a:ext>
            </a:extLst>
          </p:cNvPr>
          <p:cNvSpPr>
            <a:spLocks noGrp="1"/>
          </p:cNvSpPr>
          <p:nvPr>
            <p:ph type="title"/>
          </p:nvPr>
        </p:nvSpPr>
        <p:spPr/>
        <p:txBody>
          <a:bodyPr/>
          <a:lstStyle/>
          <a:p>
            <a:r>
              <a:rPr lang="en-US" dirty="0"/>
              <a:t>Take a moment to think about the abstract ideas the picture below symbolizes. Write 3 down</a:t>
            </a:r>
          </a:p>
        </p:txBody>
      </p:sp>
      <p:pic>
        <p:nvPicPr>
          <p:cNvPr id="60418" name="Picture 2" descr="Good dog? Bad dog? Their personalities can change">
            <a:extLst>
              <a:ext uri="{FF2B5EF4-FFF2-40B4-BE49-F238E27FC236}">
                <a16:creationId xmlns:a16="http://schemas.microsoft.com/office/drawing/2014/main" id="{E4420BF2-9040-4418-AB25-94FB48FCCF9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76600" y="2286000"/>
            <a:ext cx="556260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16375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1175AE17-9F0D-4CFB-8190-33571D88B4B4}"/>
              </a:ext>
            </a:extLst>
          </p:cNvPr>
          <p:cNvSpPr>
            <a:spLocks noGrp="1" noChangeArrowheads="1"/>
          </p:cNvSpPr>
          <p:nvPr>
            <p:ph type="title" idx="4294967295"/>
          </p:nvPr>
        </p:nvSpPr>
        <p:spPr>
          <a:xfrm>
            <a:off x="2133600" y="609600"/>
            <a:ext cx="7772400" cy="1143000"/>
          </a:xfrm>
        </p:spPr>
        <p:txBody>
          <a:bodyPr/>
          <a:lstStyle/>
          <a:p>
            <a:r>
              <a:rPr lang="en-US" altLang="en-US" dirty="0">
                <a:solidFill>
                  <a:schemeClr val="bg1"/>
                </a:solidFill>
              </a:rPr>
              <a:t>Objects as symbols</a:t>
            </a:r>
          </a:p>
        </p:txBody>
      </p:sp>
      <p:sp>
        <p:nvSpPr>
          <p:cNvPr id="58371" name="Rectangle 3">
            <a:extLst>
              <a:ext uri="{FF2B5EF4-FFF2-40B4-BE49-F238E27FC236}">
                <a16:creationId xmlns:a16="http://schemas.microsoft.com/office/drawing/2014/main" id="{C4FE62CF-9EC9-4F3A-B2D1-048E7DA98297}"/>
              </a:ext>
            </a:extLst>
          </p:cNvPr>
          <p:cNvSpPr>
            <a:spLocks noGrp="1" noChangeArrowheads="1"/>
          </p:cNvSpPr>
          <p:nvPr>
            <p:ph type="body" sz="half" idx="4294967295"/>
          </p:nvPr>
        </p:nvSpPr>
        <p:spPr>
          <a:xfrm>
            <a:off x="2209800" y="1981200"/>
            <a:ext cx="3810000" cy="4114800"/>
          </a:xfrm>
        </p:spPr>
        <p:txBody>
          <a:bodyPr/>
          <a:lstStyle/>
          <a:p>
            <a:r>
              <a:rPr lang="en-US" altLang="en-US" sz="2800" dirty="0">
                <a:solidFill>
                  <a:schemeClr val="bg1"/>
                </a:solidFill>
              </a:rPr>
              <a:t>The American flag</a:t>
            </a:r>
          </a:p>
          <a:p>
            <a:pPr lvl="1"/>
            <a:r>
              <a:rPr lang="en-US" altLang="en-US" sz="2400" dirty="0">
                <a:solidFill>
                  <a:schemeClr val="bg1"/>
                </a:solidFill>
              </a:rPr>
              <a:t>Real object</a:t>
            </a:r>
          </a:p>
          <a:p>
            <a:pPr lvl="1"/>
            <a:r>
              <a:rPr lang="en-US" altLang="en-US" sz="2400" dirty="0">
                <a:solidFill>
                  <a:schemeClr val="bg1"/>
                </a:solidFill>
              </a:rPr>
              <a:t>Symbol for United States</a:t>
            </a:r>
          </a:p>
          <a:p>
            <a:pPr lvl="1"/>
            <a:r>
              <a:rPr lang="en-US" altLang="en-US" sz="2400" dirty="0">
                <a:solidFill>
                  <a:schemeClr val="bg1"/>
                </a:solidFill>
              </a:rPr>
              <a:t>Represents freedom</a:t>
            </a:r>
          </a:p>
          <a:p>
            <a:pPr lvl="1"/>
            <a:r>
              <a:rPr lang="en-US" altLang="en-US" sz="2400" dirty="0">
                <a:solidFill>
                  <a:schemeClr val="bg1"/>
                </a:solidFill>
              </a:rPr>
              <a:t>Represents a nation as a whole</a:t>
            </a:r>
          </a:p>
        </p:txBody>
      </p:sp>
      <p:pic>
        <p:nvPicPr>
          <p:cNvPr id="58374" name="Picture 6" descr="firefighters - flag - after 9-11 (1)">
            <a:extLst>
              <a:ext uri="{FF2B5EF4-FFF2-40B4-BE49-F238E27FC236}">
                <a16:creationId xmlns:a16="http://schemas.microsoft.com/office/drawing/2014/main" id="{430F0972-A8BA-40E6-99AE-256B8A98368B}"/>
              </a:ext>
            </a:extLst>
          </p:cNvPr>
          <p:cNvPicPr>
            <a:picLocks noChangeAspect="1" noChangeArrowheads="1"/>
          </p:cNvPicPr>
          <p:nvPr>
            <p:ph type="clipArt" sz="half" idx="4294967295"/>
          </p:nvPr>
        </p:nvPicPr>
        <p:blipFill>
          <a:blip r:embed="rId3">
            <a:extLst>
              <a:ext uri="{28A0092B-C50C-407E-A947-70E740481C1C}">
                <a14:useLocalDpi xmlns:a14="http://schemas.microsoft.com/office/drawing/2010/main" val="0"/>
              </a:ext>
            </a:extLst>
          </a:blip>
          <a:srcRect/>
          <a:stretch>
            <a:fillRect/>
          </a:stretch>
        </p:blipFill>
        <p:spPr>
          <a:xfrm>
            <a:off x="6307139" y="1981200"/>
            <a:ext cx="3540125" cy="41148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58374"/>
                                        </p:tgtEl>
                                        <p:attrNameLst>
                                          <p:attrName>style.visibility</p:attrName>
                                        </p:attrNameLst>
                                      </p:cBhvr>
                                      <p:to>
                                        <p:strVal val="visible"/>
                                      </p:to>
                                    </p:set>
                                    <p:animEffect transition="in" filter="box(out)">
                                      <p:cBhvr>
                                        <p:cTn id="7" dur="500"/>
                                        <p:tgtEl>
                                          <p:spTgt spid="58374"/>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8371">
                                            <p:txEl>
                                              <p:pRg st="0" end="0"/>
                                            </p:txEl>
                                          </p:spTgt>
                                        </p:tgtEl>
                                        <p:attrNameLst>
                                          <p:attrName>style.visibility</p:attrName>
                                        </p:attrNameLst>
                                      </p:cBhvr>
                                      <p:to>
                                        <p:strVal val="visible"/>
                                      </p:to>
                                    </p:set>
                                    <p:animEffect transition="in" filter="box(out)">
                                      <p:cBhvr>
                                        <p:cTn id="12" dur="500"/>
                                        <p:tgtEl>
                                          <p:spTgt spid="58371">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par>
                                <p:cTn id="13" presetID="4" presetClass="entr" presetSubtype="32" fill="hold" grpId="0" nodeType="withEffect">
                                  <p:stCondLst>
                                    <p:cond delay="0"/>
                                  </p:stCondLst>
                                  <p:childTnLst>
                                    <p:set>
                                      <p:cBhvr>
                                        <p:cTn id="14" dur="1" fill="hold">
                                          <p:stCondLst>
                                            <p:cond delay="0"/>
                                          </p:stCondLst>
                                        </p:cTn>
                                        <p:tgtEl>
                                          <p:spTgt spid="58371">
                                            <p:txEl>
                                              <p:pRg st="1" end="1"/>
                                            </p:txEl>
                                          </p:spTgt>
                                        </p:tgtEl>
                                        <p:attrNameLst>
                                          <p:attrName>style.visibility</p:attrName>
                                        </p:attrNameLst>
                                      </p:cBhvr>
                                      <p:to>
                                        <p:strVal val="visible"/>
                                      </p:to>
                                    </p:set>
                                    <p:animEffect transition="in" filter="box(out)">
                                      <p:cBhvr>
                                        <p:cTn id="15" dur="500"/>
                                        <p:tgtEl>
                                          <p:spTgt spid="58371">
                                            <p:txEl>
                                              <p:pRg st="1" end="1"/>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
                                        </p:tgtEl>
                                      </p:cMediaNode>
                                    </p:audio>
                                  </p:subTnLst>
                                </p:cTn>
                              </p:par>
                              <p:par>
                                <p:cTn id="16" presetID="4" presetClass="entr" presetSubtype="32" fill="hold" grpId="0" nodeType="withEffect">
                                  <p:stCondLst>
                                    <p:cond delay="0"/>
                                  </p:stCondLst>
                                  <p:childTnLst>
                                    <p:set>
                                      <p:cBhvr>
                                        <p:cTn id="17" dur="1" fill="hold">
                                          <p:stCondLst>
                                            <p:cond delay="0"/>
                                          </p:stCondLst>
                                        </p:cTn>
                                        <p:tgtEl>
                                          <p:spTgt spid="58371">
                                            <p:txEl>
                                              <p:pRg st="2" end="2"/>
                                            </p:txEl>
                                          </p:spTgt>
                                        </p:tgtEl>
                                        <p:attrNameLst>
                                          <p:attrName>style.visibility</p:attrName>
                                        </p:attrNameLst>
                                      </p:cBhvr>
                                      <p:to>
                                        <p:strVal val="visible"/>
                                      </p:to>
                                    </p:set>
                                    <p:animEffect transition="in" filter="box(out)">
                                      <p:cBhvr>
                                        <p:cTn id="18" dur="500"/>
                                        <p:tgtEl>
                                          <p:spTgt spid="58371">
                                            <p:txEl>
                                              <p:pRg st="2" end="2"/>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2" name="Camera"/>
                                        </p:tgtEl>
                                      </p:cMediaNode>
                                    </p:audio>
                                  </p:subTnLst>
                                </p:cTn>
                              </p:par>
                              <p:par>
                                <p:cTn id="19" presetID="4" presetClass="entr" presetSubtype="32" fill="hold" grpId="0" nodeType="withEffect">
                                  <p:stCondLst>
                                    <p:cond delay="0"/>
                                  </p:stCondLst>
                                  <p:childTnLst>
                                    <p:set>
                                      <p:cBhvr>
                                        <p:cTn id="20" dur="1" fill="hold">
                                          <p:stCondLst>
                                            <p:cond delay="0"/>
                                          </p:stCondLst>
                                        </p:cTn>
                                        <p:tgtEl>
                                          <p:spTgt spid="58371">
                                            <p:txEl>
                                              <p:pRg st="3" end="3"/>
                                            </p:txEl>
                                          </p:spTgt>
                                        </p:tgtEl>
                                        <p:attrNameLst>
                                          <p:attrName>style.visibility</p:attrName>
                                        </p:attrNameLst>
                                      </p:cBhvr>
                                      <p:to>
                                        <p:strVal val="visible"/>
                                      </p:to>
                                    </p:set>
                                    <p:animEffect transition="in" filter="box(out)">
                                      <p:cBhvr>
                                        <p:cTn id="21" dur="500"/>
                                        <p:tgtEl>
                                          <p:spTgt spid="58371">
                                            <p:txEl>
                                              <p:pRg st="3" end="3"/>
                                            </p:txEl>
                                          </p:spTgt>
                                        </p:tgtEl>
                                      </p:cBhvr>
                                    </p:animEffect>
                                  </p:childTnLst>
                                  <p:subTnLst>
                                    <p:audio>
                                      <p:cMediaNode>
                                        <p:cTn display="0" masterRel="sameClick">
                                          <p:stCondLst>
                                            <p:cond evt="begin" delay="0">
                                              <p:tn val="19"/>
                                            </p:cond>
                                          </p:stCondLst>
                                          <p:endCondLst>
                                            <p:cond evt="onStopAudio" delay="0">
                                              <p:tgtEl>
                                                <p:sldTgt/>
                                              </p:tgtEl>
                                            </p:cond>
                                          </p:endCondLst>
                                        </p:cTn>
                                        <p:tgtEl>
                                          <p:sndTgt r:embed="rId2" name="Camera"/>
                                        </p:tgtEl>
                                      </p:cMediaNode>
                                    </p:audio>
                                  </p:subTnLst>
                                </p:cTn>
                              </p:par>
                              <p:par>
                                <p:cTn id="22" presetID="4" presetClass="entr" presetSubtype="32" fill="hold" grpId="0" nodeType="withEffect">
                                  <p:stCondLst>
                                    <p:cond delay="0"/>
                                  </p:stCondLst>
                                  <p:childTnLst>
                                    <p:set>
                                      <p:cBhvr>
                                        <p:cTn id="23" dur="1" fill="hold">
                                          <p:stCondLst>
                                            <p:cond delay="0"/>
                                          </p:stCondLst>
                                        </p:cTn>
                                        <p:tgtEl>
                                          <p:spTgt spid="58371">
                                            <p:txEl>
                                              <p:pRg st="4" end="4"/>
                                            </p:txEl>
                                          </p:spTgt>
                                        </p:tgtEl>
                                        <p:attrNameLst>
                                          <p:attrName>style.visibility</p:attrName>
                                        </p:attrNameLst>
                                      </p:cBhvr>
                                      <p:to>
                                        <p:strVal val="visible"/>
                                      </p:to>
                                    </p:set>
                                    <p:animEffect transition="in" filter="box(out)">
                                      <p:cBhvr>
                                        <p:cTn id="24" dur="500"/>
                                        <p:tgtEl>
                                          <p:spTgt spid="58371">
                                            <p:txEl>
                                              <p:pRg st="4" end="4"/>
                                            </p:txEl>
                                          </p:spTgt>
                                        </p:tgtEl>
                                      </p:cBhvr>
                                    </p:animEffect>
                                  </p:childTnLst>
                                  <p:subTnLst>
                                    <p:audio>
                                      <p:cMediaNode>
                                        <p:cTn display="0" masterRel="sameClick">
                                          <p:stCondLst>
                                            <p:cond evt="begin" delay="0">
                                              <p:tn val="22"/>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4BC2971A-D9CB-445A-9AF3-6C46584C2E31}"/>
              </a:ext>
            </a:extLst>
          </p:cNvPr>
          <p:cNvSpPr>
            <a:spLocks noGrp="1" noChangeArrowheads="1"/>
          </p:cNvSpPr>
          <p:nvPr>
            <p:ph type="title"/>
          </p:nvPr>
        </p:nvSpPr>
        <p:spPr/>
        <p:txBody>
          <a:bodyPr/>
          <a:lstStyle/>
          <a:p>
            <a:r>
              <a:rPr lang="en-US" altLang="en-US" u="sng" dirty="0">
                <a:solidFill>
                  <a:schemeClr val="bg1"/>
                </a:solidFill>
              </a:rPr>
              <a:t>Symbolism is used to</a:t>
            </a:r>
            <a:r>
              <a:rPr lang="en-US" altLang="en-US" dirty="0">
                <a:solidFill>
                  <a:schemeClr val="bg1"/>
                </a:solidFill>
              </a:rPr>
              <a:t>…</a:t>
            </a:r>
          </a:p>
        </p:txBody>
      </p:sp>
      <p:sp>
        <p:nvSpPr>
          <p:cNvPr id="5123" name="Rectangle 3">
            <a:extLst>
              <a:ext uri="{FF2B5EF4-FFF2-40B4-BE49-F238E27FC236}">
                <a16:creationId xmlns:a16="http://schemas.microsoft.com/office/drawing/2014/main" id="{F89E02F2-BE47-40CD-90EA-81AB9796C95A}"/>
              </a:ext>
            </a:extLst>
          </p:cNvPr>
          <p:cNvSpPr>
            <a:spLocks noGrp="1" noChangeArrowheads="1"/>
          </p:cNvSpPr>
          <p:nvPr>
            <p:ph type="body" idx="1"/>
          </p:nvPr>
        </p:nvSpPr>
        <p:spPr>
          <a:xfrm>
            <a:off x="2438400" y="1600200"/>
            <a:ext cx="7772400" cy="1296988"/>
          </a:xfrm>
        </p:spPr>
        <p:txBody>
          <a:bodyPr/>
          <a:lstStyle/>
          <a:p>
            <a:r>
              <a:rPr lang="en-US" altLang="en-US" u="sng" dirty="0">
                <a:solidFill>
                  <a:schemeClr val="bg1"/>
                </a:solidFill>
              </a:rPr>
              <a:t>Provide meaning beyond the obvious:</a:t>
            </a:r>
          </a:p>
          <a:p>
            <a:pPr lvl="1"/>
            <a:r>
              <a:rPr lang="en-US" altLang="en-US" u="sng" dirty="0">
                <a:solidFill>
                  <a:schemeClr val="bg1"/>
                </a:solidFill>
              </a:rPr>
              <a:t>Emphasize key ideas or themes:</a:t>
            </a:r>
          </a:p>
          <a:p>
            <a:pPr lvl="1">
              <a:buFont typeface="Wingdings" panose="05000000000000000000" pitchFamily="2" charset="2"/>
              <a:buNone/>
            </a:pPr>
            <a:endParaRPr lang="en-US" altLang="en-US" dirty="0"/>
          </a:p>
          <a:p>
            <a:pPr lvl="1">
              <a:buFont typeface="Wingdings" panose="05000000000000000000" pitchFamily="2" charset="2"/>
              <a:buNone/>
            </a:pPr>
            <a:endParaRPr lang="en-US" altLang="en-US" dirty="0"/>
          </a:p>
        </p:txBody>
      </p:sp>
      <p:sp>
        <p:nvSpPr>
          <p:cNvPr id="5125" name="Text Box 5">
            <a:extLst>
              <a:ext uri="{FF2B5EF4-FFF2-40B4-BE49-F238E27FC236}">
                <a16:creationId xmlns:a16="http://schemas.microsoft.com/office/drawing/2014/main" id="{F91F2370-8208-4B07-A372-2C84EF359BD9}"/>
              </a:ext>
            </a:extLst>
          </p:cNvPr>
          <p:cNvSpPr txBox="1">
            <a:spLocks noChangeArrowheads="1"/>
          </p:cNvSpPr>
          <p:nvPr/>
        </p:nvSpPr>
        <p:spPr bwMode="auto">
          <a:xfrm>
            <a:off x="6172200" y="2743201"/>
            <a:ext cx="434340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fontAlgn="base" hangingPunct="1">
              <a:spcBef>
                <a:spcPct val="50000"/>
              </a:spcBef>
              <a:spcAft>
                <a:spcPct val="0"/>
              </a:spcAft>
            </a:pPr>
            <a:r>
              <a:rPr lang="en-US" altLang="en-US" b="1" dirty="0">
                <a:solidFill>
                  <a:srgbClr val="FFFFFF"/>
                </a:solidFill>
              </a:rPr>
              <a:t>A </a:t>
            </a:r>
            <a:r>
              <a:rPr lang="en-US" altLang="en-US" sz="2800" b="1" dirty="0">
                <a:solidFill>
                  <a:srgbClr val="FFFFFF"/>
                </a:solidFill>
              </a:rPr>
              <a:t>river</a:t>
            </a:r>
            <a:r>
              <a:rPr lang="en-US" altLang="en-US" b="1" dirty="0">
                <a:solidFill>
                  <a:srgbClr val="FFFFFF"/>
                </a:solidFill>
              </a:rPr>
              <a:t> can represent the flow of life…</a:t>
            </a:r>
          </a:p>
          <a:p>
            <a:pPr eaLnBrk="1" fontAlgn="base" hangingPunct="1">
              <a:spcBef>
                <a:spcPct val="50000"/>
              </a:spcBef>
              <a:spcAft>
                <a:spcPct val="0"/>
              </a:spcAft>
            </a:pPr>
            <a:r>
              <a:rPr lang="en-US" altLang="en-US" b="1" dirty="0">
                <a:solidFill>
                  <a:srgbClr val="FFFFFF"/>
                </a:solidFill>
              </a:rPr>
              <a:t>… or its depth may represent the unknown…</a:t>
            </a:r>
          </a:p>
          <a:p>
            <a:pPr eaLnBrk="1" fontAlgn="base" hangingPunct="1">
              <a:spcBef>
                <a:spcPct val="50000"/>
              </a:spcBef>
              <a:spcAft>
                <a:spcPct val="0"/>
              </a:spcAft>
            </a:pPr>
            <a:r>
              <a:rPr lang="en-US" altLang="en-US" b="1" dirty="0">
                <a:solidFill>
                  <a:srgbClr val="FFFFFF"/>
                </a:solidFill>
              </a:rPr>
              <a:t>… the water might be purity…</a:t>
            </a:r>
          </a:p>
          <a:p>
            <a:pPr eaLnBrk="1" fontAlgn="base" hangingPunct="1">
              <a:spcBef>
                <a:spcPct val="50000"/>
              </a:spcBef>
              <a:spcAft>
                <a:spcPct val="0"/>
              </a:spcAft>
            </a:pPr>
            <a:r>
              <a:rPr lang="en-US" altLang="en-US" b="1" dirty="0">
                <a:solidFill>
                  <a:srgbClr val="FFFFFF"/>
                </a:solidFill>
              </a:rPr>
              <a:t>… or there could be dangers beneath the surface.</a:t>
            </a:r>
          </a:p>
        </p:txBody>
      </p:sp>
      <p:pic>
        <p:nvPicPr>
          <p:cNvPr id="33794" name="Picture 2" descr="http://www.pacificenvironment.org/img/original/New%20Katun%20River%20Pic%20copy.jpg">
            <a:extLst>
              <a:ext uri="{FF2B5EF4-FFF2-40B4-BE49-F238E27FC236}">
                <a16:creationId xmlns:a16="http://schemas.microsoft.com/office/drawing/2014/main" id="{84E59479-32A9-452A-85C7-03593C3CAE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1" y="2895601"/>
            <a:ext cx="4487863"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to="" calcmode="lin" valueType="num">
                                      <p:cBhvr>
                                        <p:cTn id="7" dur="1" fill="hold"/>
                                        <p:tgtEl>
                                          <p:spTgt spid="5122"/>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 to="" calcmode="lin" valueType="num">
                                      <p:cBhvr>
                                        <p:cTn id="12" dur="1" fill="hold"/>
                                        <p:tgtEl>
                                          <p:spTgt spid="5123">
                                            <p:txEl>
                                              <p:pRg st="0" end="0"/>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5123">
                                            <p:txEl>
                                              <p:pRg st="1" end="1"/>
                                            </p:txEl>
                                          </p:spTgt>
                                        </p:tgtEl>
                                        <p:attrNameLst>
                                          <p:attrName>style.visibility</p:attrName>
                                        </p:attrNameLst>
                                      </p:cBhvr>
                                      <p:to>
                                        <p:strVal val="visible"/>
                                      </p:to>
                                    </p:set>
                                    <p:anim to="" calcmode="lin" valueType="num">
                                      <p:cBhvr>
                                        <p:cTn id="15" dur="1" fill="hold"/>
                                        <p:tgtEl>
                                          <p:spTgt spid="5123">
                                            <p:txEl>
                                              <p:pRg st="1" end="1"/>
                                            </p:txEl>
                                          </p:spTgt>
                                        </p:tgtEl>
                                        <p:attrNameLst>
                                          <p:attrName/>
                                        </p:attrNameLst>
                                      </p:cBhvr>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4" presetClass="entr" presetSubtype="0" fill="hold" nodeType="clickEffect">
                                  <p:stCondLst>
                                    <p:cond delay="0"/>
                                  </p:stCondLst>
                                  <p:childTnLst>
                                    <p:set>
                                      <p:cBhvr>
                                        <p:cTn id="19" dur="1" fill="hold">
                                          <p:stCondLst>
                                            <p:cond delay="0"/>
                                          </p:stCondLst>
                                        </p:cTn>
                                        <p:tgtEl>
                                          <p:spTgt spid="33794"/>
                                        </p:tgtEl>
                                        <p:attrNameLst>
                                          <p:attrName>style.visibility</p:attrName>
                                        </p:attrNameLst>
                                      </p:cBhvr>
                                      <p:to>
                                        <p:strVal val="visible"/>
                                      </p:to>
                                    </p:set>
                                    <p:anim to="" calcmode="lin" valueType="num">
                                      <p:cBhvr>
                                        <p:cTn id="20" dur="1" fill="hold"/>
                                        <p:tgtEl>
                                          <p:spTgt spid="33794"/>
                                        </p:tgtEl>
                                        <p:attrNameLst>
                                          <p:attrName/>
                                        </p:attrNameLst>
                                      </p:cBhvr>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4" presetClass="entr" presetSubtype="0" fill="hold" nodeType="clickEffect">
                                  <p:stCondLst>
                                    <p:cond delay="0"/>
                                  </p:stCondLst>
                                  <p:childTnLst>
                                    <p:set>
                                      <p:cBhvr>
                                        <p:cTn id="24" dur="1" fill="hold">
                                          <p:stCondLst>
                                            <p:cond delay="0"/>
                                          </p:stCondLst>
                                        </p:cTn>
                                        <p:tgtEl>
                                          <p:spTgt spid="5125">
                                            <p:txEl>
                                              <p:pRg st="0" end="0"/>
                                            </p:txEl>
                                          </p:spTgt>
                                        </p:tgtEl>
                                        <p:attrNameLst>
                                          <p:attrName>style.visibility</p:attrName>
                                        </p:attrNameLst>
                                      </p:cBhvr>
                                      <p:to>
                                        <p:strVal val="visible"/>
                                      </p:to>
                                    </p:set>
                                    <p:anim to="" calcmode="lin" valueType="num">
                                      <p:cBhvr>
                                        <p:cTn id="25" dur="1" fill="hold"/>
                                        <p:tgtEl>
                                          <p:spTgt spid="5125">
                                            <p:txEl>
                                              <p:pRg st="0" end="0"/>
                                            </p:txEl>
                                          </p:spTgt>
                                        </p:tgtEl>
                                        <p:attrNameLst>
                                          <p:attrName/>
                                        </p:attrNameLst>
                                      </p:cBhvr>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4" presetClass="entr" presetSubtype="0" fill="hold" nodeType="clickEffect">
                                  <p:stCondLst>
                                    <p:cond delay="0"/>
                                  </p:stCondLst>
                                  <p:childTnLst>
                                    <p:set>
                                      <p:cBhvr>
                                        <p:cTn id="29" dur="1" fill="hold">
                                          <p:stCondLst>
                                            <p:cond delay="0"/>
                                          </p:stCondLst>
                                        </p:cTn>
                                        <p:tgtEl>
                                          <p:spTgt spid="5125">
                                            <p:txEl>
                                              <p:pRg st="1" end="1"/>
                                            </p:txEl>
                                          </p:spTgt>
                                        </p:tgtEl>
                                        <p:attrNameLst>
                                          <p:attrName>style.visibility</p:attrName>
                                        </p:attrNameLst>
                                      </p:cBhvr>
                                      <p:to>
                                        <p:strVal val="visible"/>
                                      </p:to>
                                    </p:set>
                                    <p:anim to="" calcmode="lin" valueType="num">
                                      <p:cBhvr>
                                        <p:cTn id="30" dur="1" fill="hold"/>
                                        <p:tgtEl>
                                          <p:spTgt spid="5125">
                                            <p:txEl>
                                              <p:pRg st="1" end="1"/>
                                            </p:txEl>
                                          </p:spTgt>
                                        </p:tgtEl>
                                        <p:attrNameLst>
                                          <p:attrName/>
                                        </p:attrNameLst>
                                      </p:cBhvr>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4" presetClass="entr" presetSubtype="0" fill="hold" nodeType="clickEffect">
                                  <p:stCondLst>
                                    <p:cond delay="0"/>
                                  </p:stCondLst>
                                  <p:childTnLst>
                                    <p:set>
                                      <p:cBhvr>
                                        <p:cTn id="34" dur="1" fill="hold">
                                          <p:stCondLst>
                                            <p:cond delay="0"/>
                                          </p:stCondLst>
                                        </p:cTn>
                                        <p:tgtEl>
                                          <p:spTgt spid="5125">
                                            <p:txEl>
                                              <p:pRg st="2" end="2"/>
                                            </p:txEl>
                                          </p:spTgt>
                                        </p:tgtEl>
                                        <p:attrNameLst>
                                          <p:attrName>style.visibility</p:attrName>
                                        </p:attrNameLst>
                                      </p:cBhvr>
                                      <p:to>
                                        <p:strVal val="visible"/>
                                      </p:to>
                                    </p:set>
                                    <p:anim to="" calcmode="lin" valueType="num">
                                      <p:cBhvr>
                                        <p:cTn id="35" dur="1" fill="hold"/>
                                        <p:tgtEl>
                                          <p:spTgt spid="5125">
                                            <p:txEl>
                                              <p:pRg st="2" end="2"/>
                                            </p:txEl>
                                          </p:spTgt>
                                        </p:tgtEl>
                                        <p:attrNameLst>
                                          <p:attrName/>
                                        </p:attrNameLst>
                                      </p:cBhvr>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4" presetClass="entr" presetSubtype="0" fill="hold" nodeType="clickEffect">
                                  <p:stCondLst>
                                    <p:cond delay="0"/>
                                  </p:stCondLst>
                                  <p:childTnLst>
                                    <p:set>
                                      <p:cBhvr>
                                        <p:cTn id="39" dur="1" fill="hold">
                                          <p:stCondLst>
                                            <p:cond delay="0"/>
                                          </p:stCondLst>
                                        </p:cTn>
                                        <p:tgtEl>
                                          <p:spTgt spid="5125">
                                            <p:txEl>
                                              <p:pRg st="3" end="3"/>
                                            </p:txEl>
                                          </p:spTgt>
                                        </p:tgtEl>
                                        <p:attrNameLst>
                                          <p:attrName>style.visibility</p:attrName>
                                        </p:attrNameLst>
                                      </p:cBhvr>
                                      <p:to>
                                        <p:strVal val="visible"/>
                                      </p:to>
                                    </p:set>
                                    <p:anim to="" calcmode="lin" valueType="num">
                                      <p:cBhvr>
                                        <p:cTn id="40" dur="1" fill="hold"/>
                                        <p:tgtEl>
                                          <p:spTgt spid="5125">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5" name="Picture 6" descr="http://t0.gstatic.com/images?q=tbn:ANd9GcTnx70HLW-vHnG735ipF5dfbMFFeFukp_wy9k0kS7D8tJ1fy9Rhyw&amp;t=1">
            <a:extLst>
              <a:ext uri="{FF2B5EF4-FFF2-40B4-BE49-F238E27FC236}">
                <a16:creationId xmlns:a16="http://schemas.microsoft.com/office/drawing/2014/main" id="{CF67BDAB-FF63-49D6-ADB8-38AE8027D3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1" y="320040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5" descr="http://t0.gstatic.com/images?q=tbn:ANd9GcSiQP6qFWJWCJtJo3aWCqeXA92meU3P8JRwF8Bd1QnHYKoAZUrrbQ&amp;t=1">
            <a:extLst>
              <a:ext uri="{FF2B5EF4-FFF2-40B4-BE49-F238E27FC236}">
                <a16:creationId xmlns:a16="http://schemas.microsoft.com/office/drawing/2014/main" id="{244EFDE9-31FB-4C93-8322-E666F42449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5401" y="1600200"/>
            <a:ext cx="142716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a:extLst>
              <a:ext uri="{FF2B5EF4-FFF2-40B4-BE49-F238E27FC236}">
                <a16:creationId xmlns:a16="http://schemas.microsoft.com/office/drawing/2014/main" id="{B81ECBB8-EB7E-4A44-A49A-E0A809B4FDB4}"/>
              </a:ext>
            </a:extLst>
          </p:cNvPr>
          <p:cNvSpPr>
            <a:spLocks noGrp="1" noChangeArrowheads="1"/>
          </p:cNvSpPr>
          <p:nvPr>
            <p:ph type="body" idx="1"/>
          </p:nvPr>
        </p:nvSpPr>
        <p:spPr>
          <a:xfrm>
            <a:off x="2057400" y="2057400"/>
            <a:ext cx="7772400" cy="3276600"/>
          </a:xfrm>
        </p:spPr>
        <p:txBody>
          <a:bodyPr/>
          <a:lstStyle/>
          <a:p>
            <a:pPr eaLnBrk="1" hangingPunct="1">
              <a:lnSpc>
                <a:spcPct val="90000"/>
              </a:lnSpc>
              <a:defRPr/>
            </a:pPr>
            <a:r>
              <a:rPr lang="en-US" b="1" i="1" dirty="0">
                <a:solidFill>
                  <a:schemeClr val="accent2">
                    <a:lumMod val="20000"/>
                    <a:lumOff val="80000"/>
                  </a:schemeClr>
                </a:solidFill>
                <a:latin typeface="Iskoola Pota" pitchFamily="18" charset="0"/>
                <a:cs typeface="Iskoola Pota" pitchFamily="18" charset="0"/>
              </a:rPr>
              <a:t>Example:</a:t>
            </a:r>
            <a:r>
              <a:rPr lang="en-US" b="1" dirty="0">
                <a:solidFill>
                  <a:schemeClr val="bg1"/>
                </a:solidFill>
                <a:latin typeface="Iskoola Pota" pitchFamily="18" charset="0"/>
                <a:cs typeface="Iskoola Pota" pitchFamily="18" charset="0"/>
              </a:rPr>
              <a:t>  </a:t>
            </a:r>
            <a:r>
              <a:rPr lang="en-US" b="1" dirty="0">
                <a:solidFill>
                  <a:schemeClr val="accent2">
                    <a:lumMod val="20000"/>
                    <a:lumOff val="80000"/>
                  </a:schemeClr>
                </a:solidFill>
                <a:latin typeface="Iskoola Pota" pitchFamily="18" charset="0"/>
                <a:cs typeface="Iskoola Pota" pitchFamily="18" charset="0"/>
              </a:rPr>
              <a:t>A storm occurring when there is a conflict or high emotions</a:t>
            </a:r>
            <a:endParaRPr lang="en-US" sz="3600" b="1" dirty="0">
              <a:solidFill>
                <a:schemeClr val="accent2">
                  <a:lumMod val="20000"/>
                  <a:lumOff val="80000"/>
                </a:schemeClr>
              </a:solidFill>
              <a:latin typeface="Iskoola Pota" pitchFamily="18" charset="0"/>
              <a:cs typeface="Iskoola Pota" pitchFamily="18" charset="0"/>
            </a:endParaRPr>
          </a:p>
          <a:p>
            <a:pPr eaLnBrk="1" hangingPunct="1">
              <a:lnSpc>
                <a:spcPct val="90000"/>
              </a:lnSpc>
              <a:defRPr/>
            </a:pPr>
            <a:r>
              <a:rPr lang="en-US" b="1" i="1" dirty="0">
                <a:solidFill>
                  <a:schemeClr val="accent2">
                    <a:lumMod val="20000"/>
                    <a:lumOff val="80000"/>
                  </a:schemeClr>
                </a:solidFill>
                <a:latin typeface="Iskoola Pota" pitchFamily="18" charset="0"/>
                <a:cs typeface="Iskoola Pota" pitchFamily="18" charset="0"/>
              </a:rPr>
              <a:t>Example:</a:t>
            </a:r>
            <a:r>
              <a:rPr lang="en-US" b="1" dirty="0">
                <a:solidFill>
                  <a:schemeClr val="accent2">
                    <a:lumMod val="20000"/>
                    <a:lumOff val="80000"/>
                  </a:schemeClr>
                </a:solidFill>
                <a:latin typeface="Iskoola Pota" pitchFamily="18" charset="0"/>
                <a:cs typeface="Iskoola Pota" pitchFamily="18" charset="0"/>
              </a:rPr>
              <a:t>  Transition from day </a:t>
            </a:r>
          </a:p>
          <a:p>
            <a:pPr eaLnBrk="1" hangingPunct="1">
              <a:lnSpc>
                <a:spcPct val="90000"/>
              </a:lnSpc>
              <a:buFontTx/>
              <a:buNone/>
              <a:defRPr/>
            </a:pPr>
            <a:r>
              <a:rPr lang="en-US" b="1" dirty="0">
                <a:solidFill>
                  <a:schemeClr val="accent2">
                    <a:lumMod val="20000"/>
                    <a:lumOff val="80000"/>
                  </a:schemeClr>
                </a:solidFill>
                <a:latin typeface="Iskoola Pota" pitchFamily="18" charset="0"/>
                <a:cs typeface="Iskoola Pota" pitchFamily="18" charset="0"/>
              </a:rPr>
              <a:t>   to night might = move from </a:t>
            </a:r>
          </a:p>
          <a:p>
            <a:pPr eaLnBrk="1" hangingPunct="1">
              <a:lnSpc>
                <a:spcPct val="90000"/>
              </a:lnSpc>
              <a:buFontTx/>
              <a:buNone/>
              <a:defRPr/>
            </a:pPr>
            <a:r>
              <a:rPr lang="en-US" b="1" dirty="0">
                <a:solidFill>
                  <a:schemeClr val="accent2">
                    <a:lumMod val="20000"/>
                    <a:lumOff val="80000"/>
                  </a:schemeClr>
                </a:solidFill>
                <a:latin typeface="Iskoola Pota" pitchFamily="18" charset="0"/>
                <a:cs typeface="Iskoola Pota" pitchFamily="18" charset="0"/>
              </a:rPr>
              <a:t>   goodness to evil</a:t>
            </a:r>
          </a:p>
          <a:p>
            <a:pPr eaLnBrk="1" hangingPunct="1">
              <a:lnSpc>
                <a:spcPct val="90000"/>
              </a:lnSpc>
              <a:buFontTx/>
              <a:buNone/>
              <a:defRPr/>
            </a:pPr>
            <a:endParaRPr lang="en-US" sz="3600" dirty="0"/>
          </a:p>
        </p:txBody>
      </p:sp>
      <p:sp>
        <p:nvSpPr>
          <p:cNvPr id="6" name="TextBox 5">
            <a:extLst>
              <a:ext uri="{FF2B5EF4-FFF2-40B4-BE49-F238E27FC236}">
                <a16:creationId xmlns:a16="http://schemas.microsoft.com/office/drawing/2014/main" id="{5B990145-3946-44FE-BA46-86DBDA1CD66D}"/>
              </a:ext>
            </a:extLst>
          </p:cNvPr>
          <p:cNvSpPr txBox="1"/>
          <p:nvPr/>
        </p:nvSpPr>
        <p:spPr>
          <a:xfrm>
            <a:off x="1828800" y="304800"/>
            <a:ext cx="8534400" cy="2286000"/>
          </a:xfrm>
          <a:prstGeom prst="rect">
            <a:avLst/>
          </a:prstGeom>
          <a:noFill/>
        </p:spPr>
        <p:txBody>
          <a:bodyPr>
            <a:spAutoFit/>
          </a:bodyPr>
          <a:lstStyle/>
          <a:p>
            <a:pPr fontAlgn="base">
              <a:spcBef>
                <a:spcPct val="0"/>
              </a:spcBef>
              <a:spcAft>
                <a:spcPct val="0"/>
              </a:spcAft>
              <a:defRPr/>
            </a:pPr>
            <a:r>
              <a:rPr lang="en-US" sz="4000" b="1" dirty="0">
                <a:solidFill>
                  <a:srgbClr val="FFFFFF"/>
                </a:solidFill>
                <a:latin typeface="Iskoola Pota" pitchFamily="18" charset="0"/>
                <a:cs typeface="Iskoola Pota" pitchFamily="18" charset="0"/>
              </a:rPr>
              <a:t>In literature, symbols are full of meaning and are </a:t>
            </a:r>
            <a:r>
              <a:rPr lang="en-US" sz="4000" b="1" u="sng" dirty="0">
                <a:solidFill>
                  <a:srgbClr val="FFFFFF"/>
                </a:solidFill>
                <a:latin typeface="Iskoola Pota" pitchFamily="18" charset="0"/>
                <a:cs typeface="Iskoola Pota" pitchFamily="18" charset="0"/>
              </a:rPr>
              <a:t>used to develop atmosphere in the text.</a:t>
            </a:r>
          </a:p>
          <a:p>
            <a:pPr fontAlgn="base">
              <a:spcBef>
                <a:spcPct val="0"/>
              </a:spcBef>
              <a:spcAft>
                <a:spcPct val="0"/>
              </a:spcAft>
              <a:defRPr/>
            </a:pPr>
            <a:endParaRPr lang="en-US" sz="2400" dirty="0">
              <a:solidFill>
                <a:srgbClr val="000000"/>
              </a:solidFill>
              <a:latin typeface="Times New Roman" panose="02020603050405020304" pitchFamily="18" charset="0"/>
              <a:cs typeface="Times New Roman" panose="02020603050405020304" pitchFamily="18" charset="0"/>
            </a:endParaRPr>
          </a:p>
        </p:txBody>
      </p:sp>
      <p:pic>
        <p:nvPicPr>
          <p:cNvPr id="7" name="Picture 8">
            <a:extLst>
              <a:ext uri="{FF2B5EF4-FFF2-40B4-BE49-F238E27FC236}">
                <a16:creationId xmlns:a16="http://schemas.microsoft.com/office/drawing/2014/main" id="{496FC26B-8D75-4513-9FA8-BEB229727D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1" y="4800600"/>
            <a:ext cx="105251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A30EA950-CB63-4D43-A6E9-44F8E3FB1286}"/>
              </a:ext>
            </a:extLst>
          </p:cNvPr>
          <p:cNvSpPr>
            <a:spLocks noChangeArrowheads="1"/>
          </p:cNvSpPr>
          <p:nvPr/>
        </p:nvSpPr>
        <p:spPr bwMode="auto">
          <a:xfrm>
            <a:off x="3124200" y="5105400"/>
            <a:ext cx="7315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fontAlgn="base" hangingPunct="1">
              <a:spcBef>
                <a:spcPct val="50000"/>
              </a:spcBef>
              <a:spcAft>
                <a:spcPct val="0"/>
              </a:spcAft>
            </a:pPr>
            <a:r>
              <a:rPr lang="en-US" altLang="en-US" sz="3200" i="1" dirty="0">
                <a:solidFill>
                  <a:srgbClr val="FFFFFF"/>
                </a:solidFill>
              </a:rPr>
              <a:t>* Example: </a:t>
            </a:r>
            <a:r>
              <a:rPr lang="en-US" altLang="en-US" sz="3200" dirty="0">
                <a:solidFill>
                  <a:srgbClr val="FFFFFF"/>
                </a:solidFill>
              </a:rPr>
              <a:t>And dawn may show the end of conflict, the “start of a new day.”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to="" calcmode="lin" valueType="num">
                                      <p:cBhvr>
                                        <p:cTn id="7" dur="1" fill="hold"/>
                                        <p:tgtEl>
                                          <p:spTgt spid="6">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10243">
                                            <p:txEl>
                                              <p:pRg st="0" end="0"/>
                                            </p:txEl>
                                          </p:spTgt>
                                        </p:tgtEl>
                                        <p:attrNameLst>
                                          <p:attrName>style.visibility</p:attrName>
                                        </p:attrNameLst>
                                      </p:cBhvr>
                                      <p:to>
                                        <p:strVal val="visible"/>
                                      </p:to>
                                    </p:set>
                                    <p:anim to="" calcmode="lin" valueType="num">
                                      <p:cBhvr>
                                        <p:cTn id="12" dur="1" fill="hold"/>
                                        <p:tgtEl>
                                          <p:spTgt spid="10243">
                                            <p:txEl>
                                              <p:pRg st="0" end="0"/>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15364"/>
                                        </p:tgtEl>
                                        <p:attrNameLst>
                                          <p:attrName>style.visibility</p:attrName>
                                        </p:attrNameLst>
                                      </p:cBhvr>
                                      <p:to>
                                        <p:strVal val="visible"/>
                                      </p:to>
                                    </p:set>
                                    <p:anim to="" calcmode="lin" valueType="num">
                                      <p:cBhvr>
                                        <p:cTn id="17" dur="1" fill="hold"/>
                                        <p:tgtEl>
                                          <p:spTgt spid="15364"/>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10243">
                                            <p:txEl>
                                              <p:pRg st="1" end="1"/>
                                            </p:txEl>
                                          </p:spTgt>
                                        </p:tgtEl>
                                        <p:attrNameLst>
                                          <p:attrName>style.visibility</p:attrName>
                                        </p:attrNameLst>
                                      </p:cBhvr>
                                      <p:to>
                                        <p:strVal val="visible"/>
                                      </p:to>
                                    </p:set>
                                    <p:anim to="" calcmode="lin" valueType="num">
                                      <p:cBhvr>
                                        <p:cTn id="22" dur="1" fill="hold"/>
                                        <p:tgtEl>
                                          <p:spTgt spid="10243">
                                            <p:txEl>
                                              <p:pRg st="1" end="1"/>
                                            </p:txEl>
                                          </p:spTgt>
                                        </p:tgtEl>
                                        <p:attrNameLst>
                                          <p:attrName/>
                                        </p:attrNameLst>
                                      </p:cBhvr>
                                    </p:anim>
                                  </p:childTnLst>
                                </p:cTn>
                              </p:par>
                              <p:par>
                                <p:cTn id="23" presetID="24" presetClass="entr" presetSubtype="0" fill="hold" nodeType="withEffect">
                                  <p:stCondLst>
                                    <p:cond delay="0"/>
                                  </p:stCondLst>
                                  <p:childTnLst>
                                    <p:set>
                                      <p:cBhvr>
                                        <p:cTn id="24" dur="1" fill="hold">
                                          <p:stCondLst>
                                            <p:cond delay="0"/>
                                          </p:stCondLst>
                                        </p:cTn>
                                        <p:tgtEl>
                                          <p:spTgt spid="10243">
                                            <p:txEl>
                                              <p:pRg st="2" end="2"/>
                                            </p:txEl>
                                          </p:spTgt>
                                        </p:tgtEl>
                                        <p:attrNameLst>
                                          <p:attrName>style.visibility</p:attrName>
                                        </p:attrNameLst>
                                      </p:cBhvr>
                                      <p:to>
                                        <p:strVal val="visible"/>
                                      </p:to>
                                    </p:set>
                                    <p:anim to="" calcmode="lin" valueType="num">
                                      <p:cBhvr>
                                        <p:cTn id="25" dur="1" fill="hold"/>
                                        <p:tgtEl>
                                          <p:spTgt spid="10243">
                                            <p:txEl>
                                              <p:pRg st="2" end="2"/>
                                            </p:txEl>
                                          </p:spTgt>
                                        </p:tgtEl>
                                        <p:attrNameLst>
                                          <p:attrName/>
                                        </p:attrNameLst>
                                      </p:cBhvr>
                                    </p:anim>
                                  </p:childTnLst>
                                </p:cTn>
                              </p:par>
                              <p:par>
                                <p:cTn id="26" presetID="24" presetClass="entr" presetSubtype="0" fill="hold" nodeType="withEffect">
                                  <p:stCondLst>
                                    <p:cond delay="0"/>
                                  </p:stCondLst>
                                  <p:childTnLst>
                                    <p:set>
                                      <p:cBhvr>
                                        <p:cTn id="27" dur="1" fill="hold">
                                          <p:stCondLst>
                                            <p:cond delay="0"/>
                                          </p:stCondLst>
                                        </p:cTn>
                                        <p:tgtEl>
                                          <p:spTgt spid="10243">
                                            <p:txEl>
                                              <p:pRg st="3" end="3"/>
                                            </p:txEl>
                                          </p:spTgt>
                                        </p:tgtEl>
                                        <p:attrNameLst>
                                          <p:attrName>style.visibility</p:attrName>
                                        </p:attrNameLst>
                                      </p:cBhvr>
                                      <p:to>
                                        <p:strVal val="visible"/>
                                      </p:to>
                                    </p:set>
                                    <p:anim to="" calcmode="lin" valueType="num">
                                      <p:cBhvr>
                                        <p:cTn id="28" dur="1" fill="hold"/>
                                        <p:tgtEl>
                                          <p:spTgt spid="10243">
                                            <p:txEl>
                                              <p:pRg st="3" end="3"/>
                                            </p:txEl>
                                          </p:spTgt>
                                        </p:tgtEl>
                                        <p:attrNameLst>
                                          <p:attrName/>
                                        </p:attrNameLst>
                                      </p:cBhvr>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4" presetClass="entr" presetSubtype="0" fill="hold" nodeType="clickEffect">
                                  <p:stCondLst>
                                    <p:cond delay="0"/>
                                  </p:stCondLst>
                                  <p:childTnLst>
                                    <p:set>
                                      <p:cBhvr>
                                        <p:cTn id="32" dur="1" fill="hold">
                                          <p:stCondLst>
                                            <p:cond delay="0"/>
                                          </p:stCondLst>
                                        </p:cTn>
                                        <p:tgtEl>
                                          <p:spTgt spid="15365"/>
                                        </p:tgtEl>
                                        <p:attrNameLst>
                                          <p:attrName>style.visibility</p:attrName>
                                        </p:attrNameLst>
                                      </p:cBhvr>
                                      <p:to>
                                        <p:strVal val="visible"/>
                                      </p:to>
                                    </p:set>
                                    <p:anim to="" calcmode="lin" valueType="num">
                                      <p:cBhvr>
                                        <p:cTn id="33" dur="1" fill="hold"/>
                                        <p:tgtEl>
                                          <p:spTgt spid="15365"/>
                                        </p:tgtEl>
                                        <p:attrNameLst>
                                          <p:attrName/>
                                        </p:attrNameLst>
                                      </p:cBhvr>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4" presetClass="entr" presetSubtype="0" fill="hold" nodeType="clickEffect">
                                  <p:stCondLst>
                                    <p:cond delay="0"/>
                                  </p:stCondLst>
                                  <p:childTnLst>
                                    <p:set>
                                      <p:cBhvr>
                                        <p:cTn id="37" dur="1" fill="hold">
                                          <p:stCondLst>
                                            <p:cond delay="0"/>
                                          </p:stCondLst>
                                        </p:cTn>
                                        <p:tgtEl>
                                          <p:spTgt spid="8">
                                            <p:txEl>
                                              <p:pRg st="0" end="0"/>
                                            </p:txEl>
                                          </p:spTgt>
                                        </p:tgtEl>
                                        <p:attrNameLst>
                                          <p:attrName>style.visibility</p:attrName>
                                        </p:attrNameLst>
                                      </p:cBhvr>
                                      <p:to>
                                        <p:strVal val="visible"/>
                                      </p:to>
                                    </p:set>
                                    <p:anim to="" calcmode="lin" valueType="num">
                                      <p:cBhvr>
                                        <p:cTn id="38" dur="1" fill="hold"/>
                                        <p:tgtEl>
                                          <p:spTgt spid="8">
                                            <p:txEl>
                                              <p:pRg st="0" end="0"/>
                                            </p:txEl>
                                          </p:spTgt>
                                        </p:tgtEl>
                                        <p:attrNameLst>
                                          <p:attrName/>
                                        </p:attrNameLst>
                                      </p:cBhvr>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4"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to="" calcmode="lin" valueType="num">
                                      <p:cBhvr>
                                        <p:cTn id="43"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4" name="Picture 6" descr="http://images.wikia.com/harrypotter/images/7/7c/Serpent.jpg">
            <a:extLst>
              <a:ext uri="{FF2B5EF4-FFF2-40B4-BE49-F238E27FC236}">
                <a16:creationId xmlns:a16="http://schemas.microsoft.com/office/drawing/2014/main" id="{A1E724B1-A723-4C04-BA05-E98DB2056087}"/>
              </a:ext>
            </a:extLst>
          </p:cNvPr>
          <p:cNvPicPr>
            <a:picLocks noChangeAspect="1" noChangeArrowheads="1"/>
          </p:cNvPicPr>
          <p:nvPr/>
        </p:nvPicPr>
        <p:blipFill>
          <a:blip r:embed="rId2"/>
          <a:srcRect/>
          <a:stretch>
            <a:fillRect/>
          </a:stretch>
        </p:blipFill>
        <p:spPr bwMode="auto">
          <a:xfrm>
            <a:off x="3962400" y="1536701"/>
            <a:ext cx="3733800" cy="5053013"/>
          </a:xfrm>
          <a:prstGeom prst="rect">
            <a:avLst/>
          </a:prstGeom>
          <a:ln>
            <a:noFill/>
          </a:ln>
          <a:effectLst>
            <a:outerShdw blurRad="292100" dist="139700" dir="2700000" algn="tl" rotWithShape="0">
              <a:srgbClr val="333333">
                <a:alpha val="65000"/>
              </a:srgbClr>
            </a:outerShdw>
          </a:effectLst>
        </p:spPr>
      </p:pic>
      <p:sp>
        <p:nvSpPr>
          <p:cNvPr id="19459" name="Rectangle 2">
            <a:extLst>
              <a:ext uri="{FF2B5EF4-FFF2-40B4-BE49-F238E27FC236}">
                <a16:creationId xmlns:a16="http://schemas.microsoft.com/office/drawing/2014/main" id="{C7295BE7-D51F-4B2F-BE09-29E91A25714D}"/>
              </a:ext>
            </a:extLst>
          </p:cNvPr>
          <p:cNvSpPr>
            <a:spLocks noGrp="1" noChangeArrowheads="1"/>
          </p:cNvSpPr>
          <p:nvPr>
            <p:ph type="title"/>
          </p:nvPr>
        </p:nvSpPr>
        <p:spPr/>
        <p:txBody>
          <a:bodyPr/>
          <a:lstStyle/>
          <a:p>
            <a:pPr eaLnBrk="1" hangingPunct="1">
              <a:defRPr/>
            </a:pPr>
            <a:r>
              <a:rPr lang="en-US" sz="4800" dirty="0">
                <a:solidFill>
                  <a:schemeClr val="accent5">
                    <a:lumMod val="40000"/>
                    <a:lumOff val="60000"/>
                  </a:schemeClr>
                </a:solidFill>
                <a:latin typeface="Iskoola Pota" pitchFamily="18" charset="0"/>
              </a:rPr>
              <a:t>Examples from literature</a:t>
            </a:r>
          </a:p>
        </p:txBody>
      </p:sp>
      <p:sp>
        <p:nvSpPr>
          <p:cNvPr id="12291" name="Rectangle 3">
            <a:extLst>
              <a:ext uri="{FF2B5EF4-FFF2-40B4-BE49-F238E27FC236}">
                <a16:creationId xmlns:a16="http://schemas.microsoft.com/office/drawing/2014/main" id="{F5F38F62-5DBF-48E0-B95C-689255F2881D}"/>
              </a:ext>
            </a:extLst>
          </p:cNvPr>
          <p:cNvSpPr>
            <a:spLocks noGrp="1" noChangeArrowheads="1"/>
          </p:cNvSpPr>
          <p:nvPr>
            <p:ph type="body" idx="1"/>
          </p:nvPr>
        </p:nvSpPr>
        <p:spPr>
          <a:xfrm>
            <a:off x="2057400" y="1905000"/>
            <a:ext cx="7772400" cy="3200400"/>
          </a:xfrm>
        </p:spPr>
        <p:txBody>
          <a:bodyPr/>
          <a:lstStyle/>
          <a:p>
            <a:pPr eaLnBrk="1" hangingPunct="1">
              <a:lnSpc>
                <a:spcPct val="90000"/>
              </a:lnSpc>
              <a:buFontTx/>
              <a:buNone/>
            </a:pPr>
            <a:r>
              <a:rPr lang="en-US" altLang="en-US" sz="4000" b="1" i="1" dirty="0">
                <a:solidFill>
                  <a:schemeClr val="bg1"/>
                </a:solidFill>
                <a:latin typeface="Iskoola Pota" panose="020B0604020202020204" pitchFamily="34" charset="0"/>
              </a:rPr>
              <a:t>Harry Potter  (</a:t>
            </a:r>
            <a:r>
              <a:rPr lang="en-US" altLang="en-US" sz="4000" b="1" dirty="0">
                <a:solidFill>
                  <a:schemeClr val="bg1"/>
                </a:solidFill>
                <a:latin typeface="Iskoola Pota" panose="020B0604020202020204" pitchFamily="34" charset="0"/>
              </a:rPr>
              <a:t>lots of symbolism) </a:t>
            </a:r>
          </a:p>
          <a:p>
            <a:pPr eaLnBrk="1" hangingPunct="1">
              <a:lnSpc>
                <a:spcPct val="90000"/>
              </a:lnSpc>
              <a:buFontTx/>
              <a:buNone/>
            </a:pPr>
            <a:endParaRPr lang="en-US" altLang="en-US" sz="1800" dirty="0">
              <a:solidFill>
                <a:schemeClr val="bg1"/>
              </a:solidFill>
              <a:latin typeface="Iskoola Pota" panose="020B0604020202020204" pitchFamily="34" charset="0"/>
            </a:endParaRPr>
          </a:p>
          <a:p>
            <a:pPr eaLnBrk="1" hangingPunct="1">
              <a:lnSpc>
                <a:spcPct val="90000"/>
              </a:lnSpc>
            </a:pPr>
            <a:r>
              <a:rPr lang="en-US" altLang="en-US" sz="4000" b="1" dirty="0">
                <a:solidFill>
                  <a:schemeClr val="bg1"/>
                </a:solidFill>
                <a:latin typeface="Iskoola Pota" panose="020B0604020202020204" pitchFamily="34" charset="0"/>
              </a:rPr>
              <a:t>A snake represents ___________!</a:t>
            </a:r>
          </a:p>
          <a:p>
            <a:pPr eaLnBrk="1" hangingPunct="1">
              <a:lnSpc>
                <a:spcPct val="90000"/>
              </a:lnSpc>
            </a:pPr>
            <a:endParaRPr lang="en-US" altLang="en-US" sz="4000" b="1" dirty="0">
              <a:solidFill>
                <a:schemeClr val="bg1"/>
              </a:solidFill>
              <a:latin typeface="Iskoola Pota" panose="020B0604020202020204" pitchFamily="34" charset="0"/>
            </a:endParaRPr>
          </a:p>
          <a:p>
            <a:pPr eaLnBrk="1" hangingPunct="1">
              <a:lnSpc>
                <a:spcPct val="90000"/>
              </a:lnSpc>
            </a:pPr>
            <a:r>
              <a:rPr lang="en-US" altLang="en-US" sz="4000" b="1" dirty="0">
                <a:solidFill>
                  <a:schemeClr val="bg1"/>
                </a:solidFill>
                <a:latin typeface="Iskoola Pota" panose="020B0604020202020204" pitchFamily="34" charset="0"/>
              </a:rPr>
              <a:t>It is no coincidence then that the symbol of Slytherin House is a serpent.</a:t>
            </a:r>
            <a:endParaRPr lang="en-US" altLang="en-US" sz="4000" b="1" i="1" dirty="0">
              <a:solidFill>
                <a:schemeClr val="bg1"/>
              </a:solidFill>
              <a:latin typeface="Iskoola Pota"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 to="" calcmode="lin" valueType="num">
                                      <p:cBhvr>
                                        <p:cTn id="7" dur="1" fill="hold"/>
                                        <p:tgtEl>
                                          <p:spTgt spid="19459"/>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12291">
                                            <p:txEl>
                                              <p:pRg st="0" end="0"/>
                                            </p:txEl>
                                          </p:spTgt>
                                        </p:tgtEl>
                                        <p:attrNameLst>
                                          <p:attrName>style.visibility</p:attrName>
                                        </p:attrNameLst>
                                      </p:cBhvr>
                                      <p:to>
                                        <p:strVal val="visible"/>
                                      </p:to>
                                    </p:set>
                                    <p:anim to="" calcmode="lin" valueType="num">
                                      <p:cBhvr>
                                        <p:cTn id="12" dur="1" fill="hold"/>
                                        <p:tgtEl>
                                          <p:spTgt spid="12291">
                                            <p:txEl>
                                              <p:pRg st="0" end="0"/>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 to="" calcmode="lin" valueType="num">
                                      <p:cBhvr>
                                        <p:cTn id="17" dur="1" fill="hold"/>
                                        <p:tgtEl>
                                          <p:spTgt spid="12291">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12291">
                                            <p:txEl>
                                              <p:pRg st="4" end="4"/>
                                            </p:txEl>
                                          </p:spTgt>
                                        </p:tgtEl>
                                        <p:attrNameLst>
                                          <p:attrName>style.visibility</p:attrName>
                                        </p:attrNameLst>
                                      </p:cBhvr>
                                      <p:to>
                                        <p:strVal val="visible"/>
                                      </p:to>
                                    </p:set>
                                    <p:anim to="" calcmode="lin" valueType="num">
                                      <p:cBhvr>
                                        <p:cTn id="22" dur="1" fill="hold"/>
                                        <p:tgtEl>
                                          <p:spTgt spid="12291">
                                            <p:txEl>
                                              <p:pRg st="4" end="4"/>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12294"/>
                                        </p:tgtEl>
                                        <p:attrNameLst>
                                          <p:attrName>style.visibility</p:attrName>
                                        </p:attrNameLst>
                                      </p:cBhvr>
                                      <p:to>
                                        <p:strVal val="visible"/>
                                      </p:to>
                                    </p:set>
                                    <p:anim to="" calcmode="lin" valueType="num">
                                      <p:cBhvr>
                                        <p:cTn id="27" dur="1" fill="hold"/>
                                        <p:tgtEl>
                                          <p:spTgt spid="1229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http://www.alaska.net/~rockwell/starwars/starwars/guidepics/exarkun3.jpg">
            <a:extLst>
              <a:ext uri="{FF2B5EF4-FFF2-40B4-BE49-F238E27FC236}">
                <a16:creationId xmlns:a16="http://schemas.microsoft.com/office/drawing/2014/main" id="{1F21DC8B-D6DD-4D3F-849B-5E535466B4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1" y="2667000"/>
            <a:ext cx="627062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162F3CF6-3265-4BA7-956E-F03DEA6F4415}"/>
              </a:ext>
            </a:extLst>
          </p:cNvPr>
          <p:cNvSpPr>
            <a:spLocks noGrp="1"/>
          </p:cNvSpPr>
          <p:nvPr>
            <p:ph type="title"/>
          </p:nvPr>
        </p:nvSpPr>
        <p:spPr>
          <a:xfrm>
            <a:off x="2209800" y="228600"/>
            <a:ext cx="7772400" cy="1143000"/>
          </a:xfrm>
        </p:spPr>
        <p:txBody>
          <a:bodyPr/>
          <a:lstStyle/>
          <a:p>
            <a:pPr>
              <a:defRPr/>
            </a:pPr>
            <a:r>
              <a:rPr lang="en-US" sz="4400" dirty="0">
                <a:solidFill>
                  <a:schemeClr val="accent5">
                    <a:lumMod val="20000"/>
                    <a:lumOff val="80000"/>
                  </a:schemeClr>
                </a:solidFill>
                <a:latin typeface="Iskoola Pota" pitchFamily="18" charset="0"/>
                <a:cs typeface="Iskoola Pota" pitchFamily="18" charset="0"/>
              </a:rPr>
              <a:t>Examples from literature</a:t>
            </a:r>
          </a:p>
        </p:txBody>
      </p:sp>
      <p:sp>
        <p:nvSpPr>
          <p:cNvPr id="17412" name="Content Placeholder 2">
            <a:extLst>
              <a:ext uri="{FF2B5EF4-FFF2-40B4-BE49-F238E27FC236}">
                <a16:creationId xmlns:a16="http://schemas.microsoft.com/office/drawing/2014/main" id="{FEAAEBFE-03ED-4303-A4C9-5CEA4084BF9F}"/>
              </a:ext>
            </a:extLst>
          </p:cNvPr>
          <p:cNvSpPr>
            <a:spLocks noGrp="1"/>
          </p:cNvSpPr>
          <p:nvPr>
            <p:ph idx="1"/>
          </p:nvPr>
        </p:nvSpPr>
        <p:spPr>
          <a:xfrm>
            <a:off x="2362200" y="1295400"/>
            <a:ext cx="7772400" cy="5181600"/>
          </a:xfrm>
        </p:spPr>
        <p:txBody>
          <a:bodyPr/>
          <a:lstStyle/>
          <a:p>
            <a:pPr>
              <a:buFontTx/>
              <a:buNone/>
            </a:pPr>
            <a:r>
              <a:rPr lang="en-US" altLang="en-US" sz="4400" b="1" i="1" dirty="0">
                <a:solidFill>
                  <a:schemeClr val="bg1"/>
                </a:solidFill>
                <a:latin typeface="Iskoola Pota" panose="020B0604020202020204" pitchFamily="34" charset="0"/>
              </a:rPr>
              <a:t>Star Wars – Lightsabers</a:t>
            </a:r>
          </a:p>
          <a:p>
            <a:r>
              <a:rPr lang="en-US" altLang="en-US" sz="3600" b="1" dirty="0">
                <a:solidFill>
                  <a:schemeClr val="bg1"/>
                </a:solidFill>
                <a:latin typeface="Iskoola Pota" panose="020B0604020202020204" pitchFamily="34" charset="0"/>
              </a:rPr>
              <a:t>Good and Evil is represented by color; blue being the light side and red the dark side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17412">
                                            <p:txEl>
                                              <p:pRg st="0" end="0"/>
                                            </p:txEl>
                                          </p:spTgt>
                                        </p:tgtEl>
                                        <p:attrNameLst>
                                          <p:attrName>style.visibility</p:attrName>
                                        </p:attrNameLst>
                                      </p:cBhvr>
                                      <p:to>
                                        <p:strVal val="visible"/>
                                      </p:to>
                                    </p:set>
                                    <p:anim to="" calcmode="lin" valueType="num">
                                      <p:cBhvr>
                                        <p:cTn id="12" dur="1" fill="hold"/>
                                        <p:tgtEl>
                                          <p:spTgt spid="17412">
                                            <p:txEl>
                                              <p:pRg st="0" end="0"/>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17412">
                                            <p:txEl>
                                              <p:pRg st="1" end="1"/>
                                            </p:txEl>
                                          </p:spTgt>
                                        </p:tgtEl>
                                        <p:attrNameLst>
                                          <p:attrName>style.visibility</p:attrName>
                                        </p:attrNameLst>
                                      </p:cBhvr>
                                      <p:to>
                                        <p:strVal val="visible"/>
                                      </p:to>
                                    </p:set>
                                    <p:anim to="" calcmode="lin" valueType="num">
                                      <p:cBhvr>
                                        <p:cTn id="17" dur="1" fill="hold"/>
                                        <p:tgtEl>
                                          <p:spTgt spid="17412">
                                            <p:txEl>
                                              <p:pRg st="1" end="1"/>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17410"/>
                                        </p:tgtEl>
                                        <p:attrNameLst>
                                          <p:attrName>style.visibility</p:attrName>
                                        </p:attrNameLst>
                                      </p:cBhvr>
                                      <p:to>
                                        <p:strVal val="visible"/>
                                      </p:to>
                                    </p:set>
                                    <p:anim to="" calcmode="lin" valueType="num">
                                      <p:cBhvr>
                                        <p:cTn id="22" dur="1" fill="hold"/>
                                        <p:tgtEl>
                                          <p:spTgt spid="174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8" name="Picture 6" descr="http://curiousanimals.net/wp-content/uploads/2007/08/barn-owl-in-flight-small.jpg">
            <a:extLst>
              <a:ext uri="{FF2B5EF4-FFF2-40B4-BE49-F238E27FC236}">
                <a16:creationId xmlns:a16="http://schemas.microsoft.com/office/drawing/2014/main" id="{4AEDEF31-8CC8-492A-A921-0CAD7DC7FB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5105400"/>
            <a:ext cx="20574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4" descr="http://costumes.narniaweb.com/Narnians/giants/Rumblebuffin1.JPG">
            <a:extLst>
              <a:ext uri="{FF2B5EF4-FFF2-40B4-BE49-F238E27FC236}">
                <a16:creationId xmlns:a16="http://schemas.microsoft.com/office/drawing/2014/main" id="{34398155-8B50-493E-B2AF-1F1F8539D6B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4556" t="9697" r="18578"/>
          <a:stretch>
            <a:fillRect/>
          </a:stretch>
        </p:blipFill>
        <p:spPr bwMode="auto">
          <a:xfrm>
            <a:off x="8001000" y="2133601"/>
            <a:ext cx="203200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Rectangle 2">
            <a:extLst>
              <a:ext uri="{FF2B5EF4-FFF2-40B4-BE49-F238E27FC236}">
                <a16:creationId xmlns:a16="http://schemas.microsoft.com/office/drawing/2014/main" id="{10327D25-E06C-4586-89F4-B7A61D70BCCB}"/>
              </a:ext>
            </a:extLst>
          </p:cNvPr>
          <p:cNvSpPr>
            <a:spLocks noGrp="1" noChangeArrowheads="1"/>
          </p:cNvSpPr>
          <p:nvPr>
            <p:ph type="title"/>
          </p:nvPr>
        </p:nvSpPr>
        <p:spPr>
          <a:xfrm>
            <a:off x="2057400" y="152400"/>
            <a:ext cx="7772400" cy="1143000"/>
          </a:xfrm>
        </p:spPr>
        <p:txBody>
          <a:bodyPr/>
          <a:lstStyle/>
          <a:p>
            <a:r>
              <a:rPr lang="en-US" altLang="en-US" u="sng" dirty="0">
                <a:solidFill>
                  <a:schemeClr val="bg1"/>
                </a:solidFill>
              </a:rPr>
              <a:t>How can you spot a symbol?</a:t>
            </a:r>
          </a:p>
        </p:txBody>
      </p:sp>
      <p:sp>
        <p:nvSpPr>
          <p:cNvPr id="10243" name="Rectangle 3">
            <a:extLst>
              <a:ext uri="{FF2B5EF4-FFF2-40B4-BE49-F238E27FC236}">
                <a16:creationId xmlns:a16="http://schemas.microsoft.com/office/drawing/2014/main" id="{90597E70-7985-4A0C-A231-3659FFE4160F}"/>
              </a:ext>
            </a:extLst>
          </p:cNvPr>
          <p:cNvSpPr>
            <a:spLocks noGrp="1" noChangeArrowheads="1"/>
          </p:cNvSpPr>
          <p:nvPr>
            <p:ph type="body" idx="1"/>
          </p:nvPr>
        </p:nvSpPr>
        <p:spPr>
          <a:xfrm>
            <a:off x="1981200" y="1066800"/>
            <a:ext cx="8001000" cy="4648200"/>
          </a:xfrm>
        </p:spPr>
        <p:txBody>
          <a:bodyPr/>
          <a:lstStyle/>
          <a:p>
            <a:r>
              <a:rPr lang="en-US" altLang="en-US" sz="2800" dirty="0">
                <a:solidFill>
                  <a:schemeClr val="bg1"/>
                </a:solidFill>
              </a:rPr>
              <a:t>There’s no one way, but some things to look for are:</a:t>
            </a:r>
          </a:p>
          <a:p>
            <a:endParaRPr lang="en-US" altLang="en-US" dirty="0">
              <a:solidFill>
                <a:schemeClr val="bg1"/>
              </a:solidFill>
            </a:endParaRPr>
          </a:p>
          <a:p>
            <a:pPr lvl="1"/>
            <a:r>
              <a:rPr lang="en-US" altLang="en-US" sz="2400" u="sng" dirty="0">
                <a:solidFill>
                  <a:schemeClr val="bg1"/>
                </a:solidFill>
              </a:rPr>
              <a:t>Colors or objects</a:t>
            </a:r>
          </a:p>
          <a:p>
            <a:pPr lvl="1">
              <a:buFontTx/>
              <a:buNone/>
            </a:pPr>
            <a:endParaRPr lang="en-US" altLang="en-US" sz="2400" dirty="0">
              <a:solidFill>
                <a:schemeClr val="bg1"/>
              </a:solidFill>
            </a:endParaRPr>
          </a:p>
          <a:p>
            <a:pPr lvl="1"/>
            <a:r>
              <a:rPr lang="en-US" altLang="en-US" sz="2400" u="sng" dirty="0">
                <a:solidFill>
                  <a:schemeClr val="bg1"/>
                </a:solidFill>
              </a:rPr>
              <a:t>Unusual character names </a:t>
            </a:r>
            <a:r>
              <a:rPr lang="en-US" altLang="en-US" sz="2400" dirty="0">
                <a:solidFill>
                  <a:schemeClr val="bg1"/>
                </a:solidFill>
              </a:rPr>
              <a:t>– “</a:t>
            </a:r>
            <a:r>
              <a:rPr lang="en-US" altLang="en-US" sz="2400" dirty="0" err="1">
                <a:solidFill>
                  <a:schemeClr val="bg1"/>
                </a:solidFill>
              </a:rPr>
              <a:t>Rumblebuffin</a:t>
            </a:r>
            <a:r>
              <a:rPr lang="en-US" altLang="en-US" sz="2400" dirty="0">
                <a:solidFill>
                  <a:schemeClr val="bg1"/>
                </a:solidFill>
              </a:rPr>
              <a:t>” – (giant in Chronicles of Narnia)</a:t>
            </a:r>
          </a:p>
          <a:p>
            <a:pPr lvl="1">
              <a:buFontTx/>
              <a:buNone/>
            </a:pPr>
            <a:endParaRPr lang="en-US" altLang="en-US" sz="2400" dirty="0">
              <a:solidFill>
                <a:schemeClr val="bg1"/>
              </a:solidFill>
            </a:endParaRPr>
          </a:p>
          <a:p>
            <a:pPr lvl="1"/>
            <a:r>
              <a:rPr lang="en-US" altLang="en-US" sz="2400" u="sng" dirty="0">
                <a:solidFill>
                  <a:schemeClr val="bg1"/>
                </a:solidFill>
              </a:rPr>
              <a:t>Objects / creatures that have cultural meanings (lions = strength, owls = wisdom, etc.)</a:t>
            </a:r>
          </a:p>
          <a:p>
            <a:pPr lvl="1"/>
            <a:endParaRPr lang="en-US" altLang="en-US" dirty="0"/>
          </a:p>
        </p:txBody>
      </p:sp>
      <p:pic>
        <p:nvPicPr>
          <p:cNvPr id="49154" name="Picture 2" descr="http://www.paulinespreciousgifts.com/34812%20Roman%20Sword.jpg">
            <a:extLst>
              <a:ext uri="{FF2B5EF4-FFF2-40B4-BE49-F238E27FC236}">
                <a16:creationId xmlns:a16="http://schemas.microsoft.com/office/drawing/2014/main" id="{5C615CC7-6EE3-4150-ABDA-38391DD9A6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6764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 to="" calcmode="lin" valueType="num">
                                      <p:cBhvr>
                                        <p:cTn id="7" dur="1" fill="hold"/>
                                        <p:tgtEl>
                                          <p:spTgt spid="10242"/>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10243">
                                            <p:txEl>
                                              <p:pRg st="0" end="0"/>
                                            </p:txEl>
                                          </p:spTgt>
                                        </p:tgtEl>
                                        <p:attrNameLst>
                                          <p:attrName>style.visibility</p:attrName>
                                        </p:attrNameLst>
                                      </p:cBhvr>
                                      <p:to>
                                        <p:strVal val="visible"/>
                                      </p:to>
                                    </p:set>
                                    <p:anim to="" calcmode="lin" valueType="num">
                                      <p:cBhvr>
                                        <p:cTn id="12" dur="1" fill="hold"/>
                                        <p:tgtEl>
                                          <p:spTgt spid="10243">
                                            <p:txEl>
                                              <p:pRg st="0" end="0"/>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 to="" calcmode="lin" valueType="num">
                                      <p:cBhvr>
                                        <p:cTn id="17" dur="1" fill="hold"/>
                                        <p:tgtEl>
                                          <p:spTgt spid="10243">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49154"/>
                                        </p:tgtEl>
                                        <p:attrNameLst>
                                          <p:attrName>style.visibility</p:attrName>
                                        </p:attrNameLst>
                                      </p:cBhvr>
                                      <p:to>
                                        <p:strVal val="visible"/>
                                      </p:to>
                                    </p:set>
                                    <p:anim to="" calcmode="lin" valueType="num">
                                      <p:cBhvr>
                                        <p:cTn id="22" dur="1" fill="hold"/>
                                        <p:tgtEl>
                                          <p:spTgt spid="49154"/>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10243">
                                            <p:txEl>
                                              <p:pRg st="4" end="4"/>
                                            </p:txEl>
                                          </p:spTgt>
                                        </p:tgtEl>
                                        <p:attrNameLst>
                                          <p:attrName>style.visibility</p:attrName>
                                        </p:attrNameLst>
                                      </p:cBhvr>
                                      <p:to>
                                        <p:strVal val="visible"/>
                                      </p:to>
                                    </p:set>
                                    <p:anim to="" calcmode="lin" valueType="num">
                                      <p:cBhvr>
                                        <p:cTn id="27" dur="1" fill="hold"/>
                                        <p:tgtEl>
                                          <p:spTgt spid="10243">
                                            <p:txEl>
                                              <p:pRg st="4" end="4"/>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nodeType="clickEffect">
                                  <p:stCondLst>
                                    <p:cond delay="0"/>
                                  </p:stCondLst>
                                  <p:childTnLst>
                                    <p:set>
                                      <p:cBhvr>
                                        <p:cTn id="31" dur="1" fill="hold">
                                          <p:stCondLst>
                                            <p:cond delay="0"/>
                                          </p:stCondLst>
                                        </p:cTn>
                                        <p:tgtEl>
                                          <p:spTgt spid="49156"/>
                                        </p:tgtEl>
                                        <p:attrNameLst>
                                          <p:attrName>style.visibility</p:attrName>
                                        </p:attrNameLst>
                                      </p:cBhvr>
                                      <p:to>
                                        <p:strVal val="visible"/>
                                      </p:to>
                                    </p:set>
                                    <p:anim to="" calcmode="lin" valueType="num">
                                      <p:cBhvr>
                                        <p:cTn id="32" dur="1" fill="hold"/>
                                        <p:tgtEl>
                                          <p:spTgt spid="49156"/>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nodeType="clickEffect">
                                  <p:stCondLst>
                                    <p:cond delay="0"/>
                                  </p:stCondLst>
                                  <p:childTnLst>
                                    <p:set>
                                      <p:cBhvr>
                                        <p:cTn id="36" dur="1" fill="hold">
                                          <p:stCondLst>
                                            <p:cond delay="0"/>
                                          </p:stCondLst>
                                        </p:cTn>
                                        <p:tgtEl>
                                          <p:spTgt spid="10243">
                                            <p:txEl>
                                              <p:pRg st="6" end="6"/>
                                            </p:txEl>
                                          </p:spTgt>
                                        </p:tgtEl>
                                        <p:attrNameLst>
                                          <p:attrName>style.visibility</p:attrName>
                                        </p:attrNameLst>
                                      </p:cBhvr>
                                      <p:to>
                                        <p:strVal val="visible"/>
                                      </p:to>
                                    </p:set>
                                    <p:anim to="" calcmode="lin" valueType="num">
                                      <p:cBhvr>
                                        <p:cTn id="37" dur="1" fill="hold"/>
                                        <p:tgtEl>
                                          <p:spTgt spid="10243">
                                            <p:txEl>
                                              <p:pRg st="6" end="6"/>
                                            </p:txEl>
                                          </p:spTgt>
                                        </p:tgtEl>
                                        <p:attrNameLst>
                                          <p:attrName/>
                                        </p:attrNameLst>
                                      </p:cBhvr>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4" presetClass="entr" presetSubtype="0" fill="hold" nodeType="clickEffect">
                                  <p:stCondLst>
                                    <p:cond delay="0"/>
                                  </p:stCondLst>
                                  <p:childTnLst>
                                    <p:set>
                                      <p:cBhvr>
                                        <p:cTn id="41" dur="1" fill="hold">
                                          <p:stCondLst>
                                            <p:cond delay="0"/>
                                          </p:stCondLst>
                                        </p:cTn>
                                        <p:tgtEl>
                                          <p:spTgt spid="49158"/>
                                        </p:tgtEl>
                                        <p:attrNameLst>
                                          <p:attrName>style.visibility</p:attrName>
                                        </p:attrNameLst>
                                      </p:cBhvr>
                                      <p:to>
                                        <p:strVal val="visible"/>
                                      </p:to>
                                    </p:set>
                                    <p:anim to="" calcmode="lin" valueType="num">
                                      <p:cBhvr>
                                        <p:cTn id="42" dur="1" fill="hold"/>
                                        <p:tgtEl>
                                          <p:spTgt spid="4915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Predicate (Verb or Verbal phrase)</a:t>
            </a:r>
          </a:p>
        </p:txBody>
      </p:sp>
      <p:sp>
        <p:nvSpPr>
          <p:cNvPr id="3" name="Content Placeholder 2"/>
          <p:cNvSpPr>
            <a:spLocks noGrp="1"/>
          </p:cNvSpPr>
          <p:nvPr>
            <p:ph idx="1"/>
          </p:nvPr>
        </p:nvSpPr>
        <p:spPr/>
        <p:txBody>
          <a:bodyPr>
            <a:normAutofit lnSpcReduction="10000"/>
          </a:bodyPr>
          <a:lstStyle/>
          <a:p>
            <a:r>
              <a:rPr lang="en-US" b="1" dirty="0"/>
              <a:t>Predicate</a:t>
            </a:r>
            <a:r>
              <a:rPr lang="en-US" dirty="0"/>
              <a:t>: Tells what is being done in the sentence.  It is the verb in the sentence. </a:t>
            </a:r>
          </a:p>
          <a:p>
            <a:r>
              <a:rPr lang="en-US" dirty="0"/>
              <a:t>There are 3 types of predicates: Simple, full, and Compound </a:t>
            </a:r>
          </a:p>
          <a:p>
            <a:r>
              <a:rPr lang="en-US" b="1" i="1" u="sng" dirty="0"/>
              <a:t>Examples</a:t>
            </a:r>
          </a:p>
          <a:p>
            <a:r>
              <a:rPr lang="en-US" b="1" dirty="0"/>
              <a:t>Simple predicate</a:t>
            </a:r>
            <a:r>
              <a:rPr lang="en-US" dirty="0"/>
              <a:t>: Harry </a:t>
            </a:r>
            <a:r>
              <a:rPr lang="en-US" u="dbl" dirty="0"/>
              <a:t>ate </a:t>
            </a:r>
            <a:r>
              <a:rPr lang="en-US" dirty="0"/>
              <a:t>his apple. </a:t>
            </a:r>
          </a:p>
          <a:p>
            <a:r>
              <a:rPr lang="en-US" b="1" dirty="0"/>
              <a:t>Full predicate</a:t>
            </a:r>
            <a:r>
              <a:rPr lang="en-US" dirty="0"/>
              <a:t>: The mouse </a:t>
            </a:r>
            <a:r>
              <a:rPr lang="en-US" u="dbl" dirty="0"/>
              <a:t>slowly ran </a:t>
            </a:r>
            <a:r>
              <a:rPr lang="en-US" dirty="0"/>
              <a:t>towards the food. </a:t>
            </a:r>
          </a:p>
          <a:p>
            <a:r>
              <a:rPr lang="en-US" b="1" dirty="0"/>
              <a:t>Compound predicate</a:t>
            </a:r>
            <a:r>
              <a:rPr lang="en-US" dirty="0"/>
              <a:t>: She both </a:t>
            </a:r>
            <a:r>
              <a:rPr lang="en-US" u="dbl" dirty="0"/>
              <a:t>laughed and cried </a:t>
            </a:r>
            <a:r>
              <a:rPr lang="en-US" dirty="0"/>
              <a:t>at the film</a:t>
            </a:r>
          </a:p>
        </p:txBody>
      </p:sp>
      <p:sp>
        <p:nvSpPr>
          <p:cNvPr id="4" name="TextBox 3">
            <a:extLst>
              <a:ext uri="{FF2B5EF4-FFF2-40B4-BE49-F238E27FC236}">
                <a16:creationId xmlns:a16="http://schemas.microsoft.com/office/drawing/2014/main" id="{CBEE9691-3F1A-4D5A-9363-0552508826EF}"/>
              </a:ext>
            </a:extLst>
          </p:cNvPr>
          <p:cNvSpPr txBox="1"/>
          <p:nvPr/>
        </p:nvSpPr>
        <p:spPr>
          <a:xfrm>
            <a:off x="4770046" y="4031734"/>
            <a:ext cx="609600" cy="369332"/>
          </a:xfrm>
          <a:prstGeom prst="rect">
            <a:avLst/>
          </a:prstGeom>
          <a:noFill/>
        </p:spPr>
        <p:txBody>
          <a:bodyPr wrap="square" rtlCol="0">
            <a:spAutoFit/>
          </a:bodyPr>
          <a:lstStyle/>
          <a:p>
            <a:r>
              <a:rPr lang="en-US" dirty="0">
                <a:solidFill>
                  <a:srgbClr val="FF0000"/>
                </a:solidFill>
              </a:rPr>
              <a:t>p</a:t>
            </a:r>
          </a:p>
        </p:txBody>
      </p:sp>
      <p:sp>
        <p:nvSpPr>
          <p:cNvPr id="5" name="TextBox 4">
            <a:extLst>
              <a:ext uri="{FF2B5EF4-FFF2-40B4-BE49-F238E27FC236}">
                <a16:creationId xmlns:a16="http://schemas.microsoft.com/office/drawing/2014/main" id="{51A65CF9-6759-4FCD-88B5-7653B759F8A6}"/>
              </a:ext>
            </a:extLst>
          </p:cNvPr>
          <p:cNvSpPr txBox="1"/>
          <p:nvPr/>
        </p:nvSpPr>
        <p:spPr>
          <a:xfrm>
            <a:off x="5909733" y="4540342"/>
            <a:ext cx="609600" cy="369332"/>
          </a:xfrm>
          <a:prstGeom prst="rect">
            <a:avLst/>
          </a:prstGeom>
          <a:noFill/>
        </p:spPr>
        <p:txBody>
          <a:bodyPr wrap="square" rtlCol="0">
            <a:spAutoFit/>
          </a:bodyPr>
          <a:lstStyle/>
          <a:p>
            <a:r>
              <a:rPr lang="en-US" dirty="0">
                <a:solidFill>
                  <a:srgbClr val="FF0000"/>
                </a:solidFill>
              </a:rPr>
              <a:t>p</a:t>
            </a:r>
          </a:p>
        </p:txBody>
      </p:sp>
      <p:sp>
        <p:nvSpPr>
          <p:cNvPr id="6" name="TextBox 5">
            <a:extLst>
              <a:ext uri="{FF2B5EF4-FFF2-40B4-BE49-F238E27FC236}">
                <a16:creationId xmlns:a16="http://schemas.microsoft.com/office/drawing/2014/main" id="{7B563C13-2649-442D-B314-86F8750422FF}"/>
              </a:ext>
            </a:extLst>
          </p:cNvPr>
          <p:cNvSpPr txBox="1"/>
          <p:nvPr/>
        </p:nvSpPr>
        <p:spPr>
          <a:xfrm>
            <a:off x="5909733" y="5023439"/>
            <a:ext cx="609600" cy="369332"/>
          </a:xfrm>
          <a:prstGeom prst="rect">
            <a:avLst/>
          </a:prstGeom>
          <a:noFill/>
        </p:spPr>
        <p:txBody>
          <a:bodyPr wrap="square" rtlCol="0">
            <a:spAutoFit/>
          </a:bodyPr>
          <a:lstStyle/>
          <a:p>
            <a:r>
              <a:rPr lang="en-US" dirty="0">
                <a:solidFill>
                  <a:srgbClr val="FF0000"/>
                </a:solidFill>
              </a:rPr>
              <a:t>p</a:t>
            </a:r>
          </a:p>
        </p:txBody>
      </p:sp>
      <p:sp>
        <p:nvSpPr>
          <p:cNvPr id="7" name="TextBox 6">
            <a:extLst>
              <a:ext uri="{FF2B5EF4-FFF2-40B4-BE49-F238E27FC236}">
                <a16:creationId xmlns:a16="http://schemas.microsoft.com/office/drawing/2014/main" id="{147D5C90-7475-413D-842D-B406530610D0}"/>
              </a:ext>
            </a:extLst>
          </p:cNvPr>
          <p:cNvSpPr txBox="1"/>
          <p:nvPr/>
        </p:nvSpPr>
        <p:spPr>
          <a:xfrm>
            <a:off x="7301211" y="5023439"/>
            <a:ext cx="609600" cy="369332"/>
          </a:xfrm>
          <a:prstGeom prst="rect">
            <a:avLst/>
          </a:prstGeom>
          <a:noFill/>
        </p:spPr>
        <p:txBody>
          <a:bodyPr wrap="square" rtlCol="0">
            <a:spAutoFit/>
          </a:bodyPr>
          <a:lstStyle/>
          <a:p>
            <a:r>
              <a:rPr lang="en-US" dirty="0">
                <a:solidFill>
                  <a:srgbClr val="FF0000"/>
                </a:solidFill>
              </a:rPr>
              <a:t>p</a:t>
            </a:r>
          </a:p>
        </p:txBody>
      </p:sp>
    </p:spTree>
    <p:extLst>
      <p:ext uri="{BB962C8B-B14F-4D97-AF65-F5344CB8AC3E}">
        <p14:creationId xmlns:p14="http://schemas.microsoft.com/office/powerpoint/2010/main" val="934171722"/>
      </p:ext>
    </p:extLst>
  </p:cSld>
  <p:clrMapOvr>
    <a:masterClrMapping/>
  </p:clrMapOvr>
  <p:transition spd="slow">
    <p:wip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t3.gstatic.com/images?q=tbn:ANd9GcT4ded9_rhtVWEiWxgB_i-3bFm6Je6xdpW7SvWQfkOhMJGb5Ae4oA&amp;t=1">
            <a:extLst>
              <a:ext uri="{FF2B5EF4-FFF2-40B4-BE49-F238E27FC236}">
                <a16:creationId xmlns:a16="http://schemas.microsoft.com/office/drawing/2014/main" id="{2C6C2C2C-3319-4AA9-90F0-57897F3CED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2895601"/>
            <a:ext cx="2514600" cy="382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AB4017E0-688F-4067-9443-E14A1097BDF2}"/>
              </a:ext>
            </a:extLst>
          </p:cNvPr>
          <p:cNvSpPr>
            <a:spLocks noGrp="1"/>
          </p:cNvSpPr>
          <p:nvPr>
            <p:ph type="title"/>
          </p:nvPr>
        </p:nvSpPr>
        <p:spPr/>
        <p:txBody>
          <a:bodyPr/>
          <a:lstStyle/>
          <a:p>
            <a:pPr>
              <a:defRPr/>
            </a:pPr>
            <a:r>
              <a:rPr lang="en-US" sz="4400" dirty="0">
                <a:solidFill>
                  <a:schemeClr val="accent5">
                    <a:lumMod val="20000"/>
                    <a:lumOff val="80000"/>
                  </a:schemeClr>
                </a:solidFill>
                <a:latin typeface="Iskoola Pota" pitchFamily="18" charset="0"/>
                <a:cs typeface="Iskoola Pota" pitchFamily="18" charset="0"/>
              </a:rPr>
              <a:t>More examples in literature:</a:t>
            </a:r>
          </a:p>
        </p:txBody>
      </p:sp>
      <p:sp>
        <p:nvSpPr>
          <p:cNvPr id="3" name="Content Placeholder 2">
            <a:extLst>
              <a:ext uri="{FF2B5EF4-FFF2-40B4-BE49-F238E27FC236}">
                <a16:creationId xmlns:a16="http://schemas.microsoft.com/office/drawing/2014/main" id="{64D294AC-CA66-4816-9BE0-39AE08ED30B6}"/>
              </a:ext>
            </a:extLst>
          </p:cNvPr>
          <p:cNvSpPr>
            <a:spLocks noGrp="1"/>
          </p:cNvSpPr>
          <p:nvPr>
            <p:ph idx="1"/>
          </p:nvPr>
        </p:nvSpPr>
        <p:spPr>
          <a:xfrm>
            <a:off x="1676400" y="1752600"/>
            <a:ext cx="7772400" cy="4114800"/>
          </a:xfrm>
        </p:spPr>
        <p:txBody>
          <a:bodyPr/>
          <a:lstStyle/>
          <a:p>
            <a:pPr>
              <a:defRPr/>
            </a:pPr>
            <a:r>
              <a:rPr lang="en-US" sz="4000" b="1" i="1" dirty="0">
                <a:solidFill>
                  <a:schemeClr val="accent5">
                    <a:lumMod val="20000"/>
                    <a:lumOff val="80000"/>
                  </a:schemeClr>
                </a:solidFill>
                <a:latin typeface="Iskoola Pota" pitchFamily="18" charset="0"/>
                <a:cs typeface="Iskoola Pota" pitchFamily="18" charset="0"/>
              </a:rPr>
              <a:t>Chronicles of Narnia</a:t>
            </a:r>
          </a:p>
          <a:p>
            <a:pPr lvl="1">
              <a:buFontTx/>
              <a:buNone/>
              <a:defRPr/>
            </a:pPr>
            <a:r>
              <a:rPr lang="en-US" sz="3200" b="1" dirty="0">
                <a:solidFill>
                  <a:srgbClr val="FF0000"/>
                </a:solidFill>
                <a:latin typeface="Iskoola Pota" pitchFamily="18" charset="0"/>
                <a:cs typeface="Iskoola Pota" pitchFamily="18" charset="0"/>
              </a:rPr>
              <a:t>*</a:t>
            </a:r>
            <a:r>
              <a:rPr lang="en-US" sz="3200" b="1" dirty="0" err="1">
                <a:solidFill>
                  <a:srgbClr val="FF0000"/>
                </a:solidFill>
                <a:latin typeface="Iskoola Pota" pitchFamily="18" charset="0"/>
                <a:cs typeface="Iskoola Pota" pitchFamily="18" charset="0"/>
              </a:rPr>
              <a:t>Aslan</a:t>
            </a:r>
            <a:r>
              <a:rPr lang="en-US" sz="3200" b="1" dirty="0">
                <a:solidFill>
                  <a:srgbClr val="FF0000"/>
                </a:solidFill>
                <a:latin typeface="Iskoola Pota" pitchFamily="18" charset="0"/>
                <a:cs typeface="Iskoola Pota" pitchFamily="18" charset="0"/>
              </a:rPr>
              <a:t>  - </a:t>
            </a:r>
            <a:r>
              <a:rPr lang="en-US" sz="3200" b="1" dirty="0">
                <a:solidFill>
                  <a:schemeClr val="accent5">
                    <a:lumMod val="20000"/>
                    <a:lumOff val="80000"/>
                  </a:schemeClr>
                </a:solidFill>
                <a:latin typeface="Iskoola Pota" pitchFamily="18" charset="0"/>
                <a:cs typeface="Iskoola Pota" pitchFamily="18" charset="0"/>
              </a:rPr>
              <a:t> good; restores Narnia back to it’s original creation</a:t>
            </a:r>
          </a:p>
          <a:p>
            <a:pPr lvl="1">
              <a:defRPr/>
            </a:pPr>
            <a:endParaRPr lang="en-US" sz="3200" b="1" dirty="0">
              <a:solidFill>
                <a:srgbClr val="FF0000"/>
              </a:solidFill>
              <a:latin typeface="Iskoola Pota" pitchFamily="18" charset="0"/>
              <a:cs typeface="Iskoola Pota" pitchFamily="18" charset="0"/>
            </a:endParaRPr>
          </a:p>
          <a:p>
            <a:pPr lvl="1">
              <a:buFontTx/>
              <a:buNone/>
              <a:defRPr/>
            </a:pPr>
            <a:r>
              <a:rPr lang="en-US" sz="3200" b="1" dirty="0">
                <a:solidFill>
                  <a:srgbClr val="FF0000"/>
                </a:solidFill>
                <a:latin typeface="Iskoola Pota" pitchFamily="18" charset="0"/>
                <a:cs typeface="Iskoola Pota" pitchFamily="18" charset="0"/>
              </a:rPr>
              <a:t>*White Witch  -  </a:t>
            </a:r>
            <a:r>
              <a:rPr lang="en-US" sz="3200" b="1" dirty="0">
                <a:solidFill>
                  <a:schemeClr val="accent5">
                    <a:lumMod val="20000"/>
                    <a:lumOff val="80000"/>
                  </a:schemeClr>
                </a:solidFill>
                <a:latin typeface="Iskoola Pota" pitchFamily="18" charset="0"/>
                <a:cs typeface="Iskoola Pota" pitchFamily="18" charset="0"/>
              </a:rPr>
              <a:t>evil; </a:t>
            </a:r>
          </a:p>
          <a:p>
            <a:pPr lvl="1">
              <a:defRPr/>
            </a:pPr>
            <a:r>
              <a:rPr lang="en-US" sz="3200" b="1" dirty="0">
                <a:solidFill>
                  <a:schemeClr val="accent5">
                    <a:lumMod val="20000"/>
                    <a:lumOff val="80000"/>
                  </a:schemeClr>
                </a:solidFill>
                <a:latin typeface="Iskoola Pota" pitchFamily="18" charset="0"/>
                <a:cs typeface="Iskoola Pota" pitchFamily="18" charset="0"/>
              </a:rPr>
              <a:t> tries to keep Narnia </a:t>
            </a:r>
          </a:p>
          <a:p>
            <a:pPr lvl="1">
              <a:buFontTx/>
              <a:buNone/>
              <a:defRPr/>
            </a:pPr>
            <a:r>
              <a:rPr lang="en-US" sz="3200" b="1" dirty="0">
                <a:solidFill>
                  <a:schemeClr val="accent5">
                    <a:lumMod val="20000"/>
                    <a:lumOff val="80000"/>
                  </a:schemeClr>
                </a:solidFill>
                <a:latin typeface="Iskoola Pota" pitchFamily="18" charset="0"/>
                <a:cs typeface="Iskoola Pota" pitchFamily="18" charset="0"/>
              </a:rPr>
              <a:t>under her control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18434"/>
                                        </p:tgtEl>
                                        <p:attrNameLst>
                                          <p:attrName>style.visibility</p:attrName>
                                        </p:attrNameLst>
                                      </p:cBhvr>
                                      <p:to>
                                        <p:strVal val="visible"/>
                                      </p:to>
                                    </p:set>
                                    <p:anim to="" calcmode="lin" valueType="num">
                                      <p:cBhvr>
                                        <p:cTn id="17" dur="1" fill="hold"/>
                                        <p:tgtEl>
                                          <p:spTgt spid="18434"/>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to="" calcmode="lin" valueType="num">
                                      <p:cBhvr>
                                        <p:cTn id="22" dur="1" fill="hold"/>
                                        <p:tgtEl>
                                          <p:spTgt spid="3">
                                            <p:txEl>
                                              <p:pRg st="1" end="1"/>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to="" calcmode="lin" valueType="num">
                                      <p:cBhvr>
                                        <p:cTn id="27" dur="1" fill="hold"/>
                                        <p:tgtEl>
                                          <p:spTgt spid="3">
                                            <p:txEl>
                                              <p:pRg st="3" end="3"/>
                                            </p:txEl>
                                          </p:spTgt>
                                        </p:tgtEl>
                                        <p:attrNameLst>
                                          <p:attrName/>
                                        </p:attrNameLst>
                                      </p:cBhvr>
                                    </p:anim>
                                  </p:childTnLst>
                                </p:cTn>
                              </p:par>
                              <p:par>
                                <p:cTn id="28" presetID="24" presetClass="entr" presetSubtype="0"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to="" calcmode="lin" valueType="num">
                                      <p:cBhvr>
                                        <p:cTn id="30" dur="1" fill="hold"/>
                                        <p:tgtEl>
                                          <p:spTgt spid="3">
                                            <p:txEl>
                                              <p:pRg st="4" end="4"/>
                                            </p:txEl>
                                          </p:spTgt>
                                        </p:tgtEl>
                                        <p:attrNameLst>
                                          <p:attrName/>
                                        </p:attrNameLst>
                                      </p:cBhvr>
                                    </p:anim>
                                  </p:childTnLst>
                                </p:cTn>
                              </p:par>
                              <p:par>
                                <p:cTn id="31" presetID="24"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to="" calcmode="lin" valueType="num">
                                      <p:cBhvr>
                                        <p:cTn id="33"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E06C2-799E-4556-8149-CFAF7EDB5011}"/>
              </a:ext>
            </a:extLst>
          </p:cNvPr>
          <p:cNvSpPr>
            <a:spLocks noGrp="1"/>
          </p:cNvSpPr>
          <p:nvPr>
            <p:ph type="title"/>
          </p:nvPr>
        </p:nvSpPr>
        <p:spPr/>
        <p:txBody>
          <a:bodyPr/>
          <a:lstStyle/>
          <a:p>
            <a:pPr>
              <a:defRPr/>
            </a:pPr>
            <a:r>
              <a:rPr lang="en-US" sz="4800" dirty="0">
                <a:solidFill>
                  <a:schemeClr val="accent5">
                    <a:lumMod val="20000"/>
                    <a:lumOff val="80000"/>
                  </a:schemeClr>
                </a:solidFill>
                <a:latin typeface="Iskoola Pota" pitchFamily="18" charset="0"/>
                <a:cs typeface="Iskoola Pota" pitchFamily="18" charset="0"/>
              </a:rPr>
              <a:t>Even more examples in literature</a:t>
            </a:r>
          </a:p>
        </p:txBody>
      </p:sp>
      <p:sp>
        <p:nvSpPr>
          <p:cNvPr id="3" name="Content Placeholder 2">
            <a:extLst>
              <a:ext uri="{FF2B5EF4-FFF2-40B4-BE49-F238E27FC236}">
                <a16:creationId xmlns:a16="http://schemas.microsoft.com/office/drawing/2014/main" id="{411A36A3-9E4E-4BE3-9408-DEEF1D5E77BB}"/>
              </a:ext>
            </a:extLst>
          </p:cNvPr>
          <p:cNvSpPr>
            <a:spLocks noGrp="1"/>
          </p:cNvSpPr>
          <p:nvPr>
            <p:ph idx="1"/>
          </p:nvPr>
        </p:nvSpPr>
        <p:spPr/>
        <p:txBody>
          <a:bodyPr/>
          <a:lstStyle/>
          <a:p>
            <a:pPr>
              <a:defRPr/>
            </a:pPr>
            <a:r>
              <a:rPr lang="en-US" sz="4400" b="1" i="1" dirty="0">
                <a:solidFill>
                  <a:schemeClr val="accent5">
                    <a:lumMod val="20000"/>
                    <a:lumOff val="80000"/>
                  </a:schemeClr>
                </a:solidFill>
                <a:latin typeface="Iskoola Pota" pitchFamily="18" charset="0"/>
                <a:cs typeface="Iskoola Pota" pitchFamily="18" charset="0"/>
              </a:rPr>
              <a:t>Lord of the Rings</a:t>
            </a:r>
          </a:p>
          <a:p>
            <a:pPr lvl="1">
              <a:defRPr/>
            </a:pPr>
            <a:r>
              <a:rPr lang="en-US" sz="3600" dirty="0">
                <a:solidFill>
                  <a:schemeClr val="accent5">
                    <a:lumMod val="20000"/>
                    <a:lumOff val="80000"/>
                  </a:schemeClr>
                </a:solidFill>
                <a:latin typeface="Iskoola Pota" pitchFamily="18" charset="0"/>
                <a:cs typeface="Iskoola Pota" pitchFamily="18" charset="0"/>
              </a:rPr>
              <a:t>Ring represents the power of good and evil</a:t>
            </a:r>
          </a:p>
        </p:txBody>
      </p:sp>
      <p:pic>
        <p:nvPicPr>
          <p:cNvPr id="20484" name="Picture 2" descr="http://www.theargonath.cc/theonering2.gif">
            <a:extLst>
              <a:ext uri="{FF2B5EF4-FFF2-40B4-BE49-F238E27FC236}">
                <a16:creationId xmlns:a16="http://schemas.microsoft.com/office/drawing/2014/main" id="{8D0F9622-D731-4B32-A71D-0135084F22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505201"/>
            <a:ext cx="2971800" cy="318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20484"/>
                                        </p:tgtEl>
                                        <p:attrNameLst>
                                          <p:attrName>style.visibility</p:attrName>
                                        </p:attrNameLst>
                                      </p:cBhvr>
                                      <p:to>
                                        <p:strVal val="visible"/>
                                      </p:to>
                                    </p:set>
                                    <p:anim to="" calcmode="lin" valueType="num">
                                      <p:cBhvr>
                                        <p:cTn id="17" dur="1" fill="hold"/>
                                        <p:tgtEl>
                                          <p:spTgt spid="20484"/>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to="" calcmode="lin" valueType="num">
                                      <p:cBhvr>
                                        <p:cTn id="2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182FE-D22A-47A2-97CB-954C5B3C19C4}"/>
              </a:ext>
            </a:extLst>
          </p:cNvPr>
          <p:cNvSpPr>
            <a:spLocks noGrp="1"/>
          </p:cNvSpPr>
          <p:nvPr>
            <p:ph type="title"/>
          </p:nvPr>
        </p:nvSpPr>
        <p:spPr>
          <a:xfrm>
            <a:off x="2209800" y="228600"/>
            <a:ext cx="7772400" cy="1143000"/>
          </a:xfrm>
        </p:spPr>
        <p:txBody>
          <a:bodyPr/>
          <a:lstStyle/>
          <a:p>
            <a:pPr>
              <a:defRPr/>
            </a:pPr>
            <a:r>
              <a:rPr lang="en-US" sz="4400" dirty="0">
                <a:solidFill>
                  <a:schemeClr val="accent5">
                    <a:lumMod val="20000"/>
                    <a:lumOff val="80000"/>
                  </a:schemeClr>
                </a:solidFill>
                <a:latin typeface="Iskoola Pota" pitchFamily="18" charset="0"/>
                <a:cs typeface="Iskoola Pota" pitchFamily="18" charset="0"/>
              </a:rPr>
              <a:t>And more examples in literature</a:t>
            </a:r>
          </a:p>
        </p:txBody>
      </p:sp>
      <p:sp>
        <p:nvSpPr>
          <p:cNvPr id="3" name="Content Placeholder 2">
            <a:extLst>
              <a:ext uri="{FF2B5EF4-FFF2-40B4-BE49-F238E27FC236}">
                <a16:creationId xmlns:a16="http://schemas.microsoft.com/office/drawing/2014/main" id="{8036E04E-F89C-403F-A500-2665A8EC405D}"/>
              </a:ext>
            </a:extLst>
          </p:cNvPr>
          <p:cNvSpPr>
            <a:spLocks noGrp="1"/>
          </p:cNvSpPr>
          <p:nvPr>
            <p:ph idx="1"/>
          </p:nvPr>
        </p:nvSpPr>
        <p:spPr>
          <a:xfrm>
            <a:off x="2209800" y="1371600"/>
            <a:ext cx="7772400" cy="4114800"/>
          </a:xfrm>
        </p:spPr>
        <p:txBody>
          <a:bodyPr/>
          <a:lstStyle/>
          <a:p>
            <a:pPr>
              <a:defRPr/>
            </a:pPr>
            <a:r>
              <a:rPr lang="en-US" sz="4000" b="1" i="1" dirty="0">
                <a:solidFill>
                  <a:schemeClr val="accent5">
                    <a:lumMod val="20000"/>
                    <a:lumOff val="80000"/>
                  </a:schemeClr>
                </a:solidFill>
                <a:latin typeface="Iskoola Pota" pitchFamily="18" charset="0"/>
                <a:cs typeface="Iskoola Pota" pitchFamily="18" charset="0"/>
              </a:rPr>
              <a:t>Hatchet </a:t>
            </a:r>
          </a:p>
          <a:p>
            <a:pPr lvl="1">
              <a:defRPr/>
            </a:pPr>
            <a:r>
              <a:rPr lang="en-US" sz="3600" dirty="0">
                <a:solidFill>
                  <a:schemeClr val="accent5">
                    <a:lumMod val="20000"/>
                    <a:lumOff val="80000"/>
                  </a:schemeClr>
                </a:solidFill>
                <a:latin typeface="Iskoola Pota" pitchFamily="18" charset="0"/>
                <a:cs typeface="Iskoola Pota" pitchFamily="18" charset="0"/>
              </a:rPr>
              <a:t>The hatchet represents the object of survival</a:t>
            </a:r>
          </a:p>
        </p:txBody>
      </p:sp>
      <p:pic>
        <p:nvPicPr>
          <p:cNvPr id="19460" name="Picture 2" descr="http://content.artofmanliness.com/uploads/2009/11/hatchet1.jpg">
            <a:extLst>
              <a:ext uri="{FF2B5EF4-FFF2-40B4-BE49-F238E27FC236}">
                <a16:creationId xmlns:a16="http://schemas.microsoft.com/office/drawing/2014/main" id="{5FFA10C5-6D74-4371-9067-1762A874C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2971800"/>
            <a:ext cx="2743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6" descr="http://www.antique-used-tools.com/CollinsHatchetCarpenter_4.jpg">
            <a:extLst>
              <a:ext uri="{FF2B5EF4-FFF2-40B4-BE49-F238E27FC236}">
                <a16:creationId xmlns:a16="http://schemas.microsoft.com/office/drawing/2014/main" id="{DDFB1A11-BCE7-4CB7-8537-24D2DED40E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581401"/>
            <a:ext cx="297180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19461"/>
                                        </p:tgtEl>
                                        <p:attrNameLst>
                                          <p:attrName>style.visibility</p:attrName>
                                        </p:attrNameLst>
                                      </p:cBhvr>
                                      <p:to>
                                        <p:strVal val="visible"/>
                                      </p:to>
                                    </p:set>
                                    <p:anim to="" calcmode="lin" valueType="num">
                                      <p:cBhvr>
                                        <p:cTn id="22" dur="1" fill="hold"/>
                                        <p:tgtEl>
                                          <p:spTgt spid="19461"/>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19460"/>
                                        </p:tgtEl>
                                        <p:attrNameLst>
                                          <p:attrName>style.visibility</p:attrName>
                                        </p:attrNameLst>
                                      </p:cBhvr>
                                      <p:to>
                                        <p:strVal val="visible"/>
                                      </p:to>
                                    </p:set>
                                    <p:anim to="" calcmode="lin" valueType="num">
                                      <p:cBhvr>
                                        <p:cTn id="27" dur="1" fill="hold"/>
                                        <p:tgtEl>
                                          <p:spTgt spid="1946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0" y="228600"/>
            <a:ext cx="7772400" cy="1143000"/>
          </a:xfrm>
        </p:spPr>
        <p:txBody>
          <a:bodyPr/>
          <a:lstStyle/>
          <a:p>
            <a:pPr algn="ctr"/>
            <a:r>
              <a:rPr lang="en-US" sz="4400" dirty="0">
                <a:ln w="28575" cmpd="sng">
                  <a:solidFill>
                    <a:srgbClr val="7030A0"/>
                  </a:solidFill>
                  <a:prstDash val="solid"/>
                </a:ln>
                <a:solidFill>
                  <a:srgbClr val="D60093"/>
                </a:solidFill>
                <a:effectLst>
                  <a:outerShdw blurRad="63500" dir="3600000" algn="tl" rotWithShape="0">
                    <a:srgbClr val="000000">
                      <a:alpha val="70000"/>
                    </a:srgbClr>
                  </a:outerShdw>
                </a:effectLst>
                <a:latin typeface="Wide Latin" panose="020A0A07050505020404" pitchFamily="18" charset="0"/>
              </a:rPr>
              <a:t>Symbolism</a:t>
            </a:r>
          </a:p>
        </p:txBody>
      </p:sp>
      <p:sp>
        <p:nvSpPr>
          <p:cNvPr id="3" name="Content Placeholder 2"/>
          <p:cNvSpPr>
            <a:spLocks noGrp="1"/>
          </p:cNvSpPr>
          <p:nvPr>
            <p:ph idx="1"/>
          </p:nvPr>
        </p:nvSpPr>
        <p:spPr>
          <a:xfrm>
            <a:off x="2346960" y="1100629"/>
            <a:ext cx="7520940" cy="2709372"/>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dirty="0">
                <a:ln w="0">
                  <a:solidFill>
                    <a:srgbClr val="297B4A"/>
                  </a:solidFill>
                </a:ln>
                <a:solidFill>
                  <a:schemeClr val="accent1"/>
                </a:solidFill>
                <a:effectLst>
                  <a:outerShdw blurRad="38100" dist="25400" dir="5400000" algn="ctr" rotWithShape="0">
                    <a:srgbClr val="6E747A">
                      <a:alpha val="43000"/>
                    </a:srgbClr>
                  </a:outerShdw>
                </a:effectLst>
              </a:rPr>
              <a:t>Colors and Objects</a:t>
            </a:r>
            <a:endParaRPr lang="en-US" dirty="0">
              <a:ln w="0"/>
              <a:solidFill>
                <a:schemeClr val="accent1"/>
              </a:solidFill>
              <a:effectLst>
                <a:outerShdw blurRad="38100" dist="25400" dir="5400000" algn="ctr" rotWithShape="0">
                  <a:srgbClr val="6E747A">
                    <a:alpha val="43000"/>
                  </a:srgbClr>
                </a:outerShdw>
              </a:effectLst>
            </a:endParaRPr>
          </a:p>
          <a:p>
            <a:r>
              <a:rPr lang="en-US" i="1" u="sng" dirty="0">
                <a:ln w="6600">
                  <a:solidFill>
                    <a:srgbClr val="297B4A"/>
                  </a:solidFill>
                  <a:prstDash val="solid"/>
                </a:ln>
                <a:solidFill>
                  <a:srgbClr val="04700E"/>
                </a:solidFill>
                <a:effectLst>
                  <a:outerShdw dist="38100" dir="2700000" algn="tl" rotWithShape="0">
                    <a:schemeClr val="accent2"/>
                  </a:outerShdw>
                </a:effectLst>
              </a:rPr>
              <a:t>Write down 3 examples from common symbols and two examples from each color.</a:t>
            </a:r>
            <a:endParaRPr lang="en-US" dirty="0">
              <a:ln w="6600">
                <a:solidFill>
                  <a:srgbClr val="297B4A"/>
                </a:solidFill>
                <a:prstDash val="solid"/>
              </a:ln>
              <a:solidFill>
                <a:srgbClr val="04700E"/>
              </a:solidFill>
            </a:endParaRPr>
          </a:p>
          <a:p>
            <a:endParaRPr lang="en-US" dirty="0">
              <a:ln w="6600">
                <a:solidFill>
                  <a:srgbClr val="297B4A"/>
                </a:solidFill>
                <a:prstDash val="solid"/>
              </a:ln>
              <a:solidFill>
                <a:srgbClr val="04700E"/>
              </a:solidFill>
              <a:effectLst>
                <a:outerShdw dist="38100" dir="2700000" algn="tl" rotWithShape="0">
                  <a:schemeClr val="accent2"/>
                </a:outerShd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3100" y="3657600"/>
            <a:ext cx="4639101" cy="32004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3657600"/>
            <a:ext cx="4495800" cy="3222856"/>
          </a:xfrm>
          <a:prstGeom prst="rect">
            <a:avLst/>
          </a:prstGeom>
        </p:spPr>
      </p:pic>
    </p:spTree>
    <p:extLst>
      <p:ext uri="{BB962C8B-B14F-4D97-AF65-F5344CB8AC3E}">
        <p14:creationId xmlns:p14="http://schemas.microsoft.com/office/powerpoint/2010/main" val="17050149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3DAA7-CB02-420E-8BB1-EA370EACDDFA}"/>
              </a:ext>
            </a:extLst>
          </p:cNvPr>
          <p:cNvSpPr>
            <a:spLocks noGrp="1"/>
          </p:cNvSpPr>
          <p:nvPr>
            <p:ph type="title"/>
          </p:nvPr>
        </p:nvSpPr>
        <p:spPr>
          <a:xfrm>
            <a:off x="2209800" y="838200"/>
            <a:ext cx="7772400" cy="1143000"/>
          </a:xfrm>
        </p:spPr>
        <p:txBody>
          <a:bodyPr/>
          <a:lstStyle/>
          <a:p>
            <a:r>
              <a:rPr lang="en-US" altLang="en-US">
                <a:solidFill>
                  <a:schemeClr val="bg1"/>
                </a:solidFill>
              </a:rPr>
              <a:t>So, the next time you read a novel, watch out for what’s </a:t>
            </a:r>
            <a:r>
              <a:rPr lang="en-US" altLang="en-US" u="sng">
                <a:solidFill>
                  <a:schemeClr val="bg1"/>
                </a:solidFill>
              </a:rPr>
              <a:t>not </a:t>
            </a:r>
            <a:r>
              <a:rPr lang="en-US" altLang="en-US">
                <a:solidFill>
                  <a:schemeClr val="bg1"/>
                </a:solidFill>
              </a:rPr>
              <a:t>written in the words.</a:t>
            </a:r>
          </a:p>
        </p:txBody>
      </p:sp>
      <p:pic>
        <p:nvPicPr>
          <p:cNvPr id="50178" name="Picture 2" descr="http://images5.cpcache.com/product_zoom/469809055v0_480x480_Front_Color-White_padToSquare-true.jpg">
            <a:extLst>
              <a:ext uri="{FF2B5EF4-FFF2-40B4-BE49-F238E27FC236}">
                <a16:creationId xmlns:a16="http://schemas.microsoft.com/office/drawing/2014/main" id="{88AFC7EF-1BF6-4050-82C3-AAFF2AA669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2438400"/>
            <a:ext cx="5105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50178"/>
                                        </p:tgtEl>
                                        <p:attrNameLst>
                                          <p:attrName>style.visibility</p:attrName>
                                        </p:attrNameLst>
                                      </p:cBhvr>
                                      <p:to>
                                        <p:strVal val="visible"/>
                                      </p:to>
                                    </p:set>
                                    <p:anim to="" calcmode="lin" valueType="num">
                                      <p:cBhvr>
                                        <p:cTn id="12" dur="1" fill="hold"/>
                                        <p:tgtEl>
                                          <p:spTgt spid="5017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0F77ACC8-1CC1-4176-A6A2-9698A46EBE73}"/>
              </a:ext>
            </a:extLst>
          </p:cNvPr>
          <p:cNvSpPr>
            <a:spLocks noGrp="1" noChangeArrowheads="1"/>
          </p:cNvSpPr>
          <p:nvPr>
            <p:ph type="title"/>
          </p:nvPr>
        </p:nvSpPr>
        <p:spPr/>
        <p:txBody>
          <a:bodyPr/>
          <a:lstStyle/>
          <a:p>
            <a:pPr algn="l" eaLnBrk="1" hangingPunct="1"/>
            <a:r>
              <a:rPr lang="en-US" altLang="en-US" b="1" dirty="0">
                <a:solidFill>
                  <a:srgbClr val="969696"/>
                </a:solidFill>
              </a:rPr>
              <a:t>Objects</a:t>
            </a:r>
          </a:p>
        </p:txBody>
      </p:sp>
      <p:sp>
        <p:nvSpPr>
          <p:cNvPr id="6147" name="Rectangle 3">
            <a:extLst>
              <a:ext uri="{FF2B5EF4-FFF2-40B4-BE49-F238E27FC236}">
                <a16:creationId xmlns:a16="http://schemas.microsoft.com/office/drawing/2014/main" id="{C9529539-8C25-409E-8CE1-F8781A0EB4DE}"/>
              </a:ext>
            </a:extLst>
          </p:cNvPr>
          <p:cNvSpPr>
            <a:spLocks noGrp="1" noChangeArrowheads="1"/>
          </p:cNvSpPr>
          <p:nvPr>
            <p:ph type="body" idx="1"/>
          </p:nvPr>
        </p:nvSpPr>
        <p:spPr/>
        <p:txBody>
          <a:bodyPr>
            <a:normAutofit fontScale="92500" lnSpcReduction="10000"/>
          </a:bodyPr>
          <a:lstStyle/>
          <a:p>
            <a:pPr eaLnBrk="1" hangingPunct="1">
              <a:buFontTx/>
              <a:buNone/>
            </a:pPr>
            <a:r>
              <a:rPr lang="en-US" altLang="en-US" b="1" dirty="0"/>
              <a:t>Nouns that do not take </a:t>
            </a:r>
            <a:r>
              <a:rPr lang="en-US" altLang="en-US" b="1" dirty="0">
                <a:solidFill>
                  <a:srgbClr val="666699"/>
                </a:solidFill>
              </a:rPr>
              <a:t>predicates</a:t>
            </a:r>
            <a:r>
              <a:rPr lang="en-US" altLang="en-US" dirty="0"/>
              <a:t> (verbs).</a:t>
            </a:r>
          </a:p>
          <a:p>
            <a:pPr eaLnBrk="1" hangingPunct="1">
              <a:buFontTx/>
              <a:buNone/>
            </a:pPr>
            <a:endParaRPr lang="en-US" altLang="en-US" dirty="0"/>
          </a:p>
          <a:p>
            <a:pPr eaLnBrk="1" hangingPunct="1">
              <a:buFontTx/>
              <a:buNone/>
            </a:pPr>
            <a:r>
              <a:rPr lang="en-US" altLang="en-US" b="1" dirty="0"/>
              <a:t>Examples</a:t>
            </a:r>
          </a:p>
          <a:p>
            <a:pPr eaLnBrk="1" hangingPunct="1">
              <a:buFontTx/>
              <a:buNone/>
            </a:pPr>
            <a:endParaRPr lang="en-US" altLang="en-US" dirty="0"/>
          </a:p>
          <a:p>
            <a:pPr eaLnBrk="1" hangingPunct="1">
              <a:buFontTx/>
              <a:buNone/>
            </a:pPr>
            <a:r>
              <a:rPr lang="en-US" altLang="en-US" dirty="0"/>
              <a:t>He kicked the </a:t>
            </a:r>
            <a:r>
              <a:rPr lang="en-US" altLang="en-US" b="1" dirty="0">
                <a:solidFill>
                  <a:srgbClr val="969696"/>
                </a:solidFill>
              </a:rPr>
              <a:t>can</a:t>
            </a:r>
            <a:r>
              <a:rPr lang="en-US" altLang="en-US" dirty="0"/>
              <a:t>.</a:t>
            </a:r>
          </a:p>
          <a:p>
            <a:pPr eaLnBrk="1" hangingPunct="1">
              <a:buFontTx/>
              <a:buNone/>
            </a:pPr>
            <a:r>
              <a:rPr lang="en-US" altLang="en-US" dirty="0"/>
              <a:t>She threw the </a:t>
            </a:r>
            <a:r>
              <a:rPr lang="en-US" altLang="en-US" b="1" dirty="0">
                <a:solidFill>
                  <a:srgbClr val="969696"/>
                </a:solidFill>
              </a:rPr>
              <a:t>paper</a:t>
            </a:r>
            <a:r>
              <a:rPr lang="en-US" altLang="en-US" dirty="0">
                <a:solidFill>
                  <a:srgbClr val="969696"/>
                </a:solidFill>
              </a:rPr>
              <a:t> </a:t>
            </a:r>
            <a:r>
              <a:rPr lang="en-US" altLang="en-US" b="1" dirty="0">
                <a:solidFill>
                  <a:srgbClr val="969696"/>
                </a:solidFill>
              </a:rPr>
              <a:t>ball</a:t>
            </a:r>
            <a:r>
              <a:rPr lang="en-US" altLang="en-US" dirty="0"/>
              <a:t> at </a:t>
            </a:r>
            <a:r>
              <a:rPr lang="en-US" altLang="en-US" b="1" dirty="0">
                <a:solidFill>
                  <a:srgbClr val="969696"/>
                </a:solidFill>
              </a:rPr>
              <a:t>Eric</a:t>
            </a:r>
            <a:r>
              <a:rPr lang="en-US" altLang="en-US" dirty="0"/>
              <a:t>.</a:t>
            </a:r>
          </a:p>
          <a:p>
            <a:pPr eaLnBrk="1" hangingPunct="1">
              <a:buFontTx/>
              <a:buNone/>
            </a:pPr>
            <a:r>
              <a:rPr lang="en-US" altLang="en-US" dirty="0"/>
              <a:t>Charity is important to </a:t>
            </a:r>
            <a:r>
              <a:rPr lang="en-US" altLang="en-US" b="1" dirty="0">
                <a:solidFill>
                  <a:srgbClr val="969696"/>
                </a:solidFill>
              </a:rPr>
              <a:t>humanity</a:t>
            </a:r>
            <a:r>
              <a:rPr lang="en-US" altLang="en-US" dirty="0"/>
              <a:t>. </a:t>
            </a:r>
          </a:p>
          <a:p>
            <a:pPr eaLnBrk="1" hangingPunct="1">
              <a:buFontTx/>
              <a:buNone/>
            </a:pPr>
            <a:endParaRPr lang="en-US" altLang="en-US" dirty="0"/>
          </a:p>
        </p:txBody>
      </p:sp>
      <p:sp>
        <p:nvSpPr>
          <p:cNvPr id="6" name="TextBox 5">
            <a:extLst>
              <a:ext uri="{FF2B5EF4-FFF2-40B4-BE49-F238E27FC236}">
                <a16:creationId xmlns:a16="http://schemas.microsoft.com/office/drawing/2014/main" id="{468A4AD7-97D3-4B41-BEDE-A69D9D238287}"/>
              </a:ext>
            </a:extLst>
          </p:cNvPr>
          <p:cNvSpPr txBox="1"/>
          <p:nvPr/>
        </p:nvSpPr>
        <p:spPr>
          <a:xfrm>
            <a:off x="2975113" y="4031734"/>
            <a:ext cx="609600" cy="369332"/>
          </a:xfrm>
          <a:prstGeom prst="rect">
            <a:avLst/>
          </a:prstGeom>
          <a:noFill/>
        </p:spPr>
        <p:txBody>
          <a:bodyPr wrap="square" rtlCol="0">
            <a:spAutoFit/>
          </a:bodyPr>
          <a:lstStyle/>
          <a:p>
            <a:r>
              <a:rPr lang="en-US" dirty="0">
                <a:solidFill>
                  <a:schemeClr val="accent1"/>
                </a:solidFill>
              </a:rPr>
              <a:t>o</a:t>
            </a:r>
          </a:p>
        </p:txBody>
      </p:sp>
      <p:sp>
        <p:nvSpPr>
          <p:cNvPr id="7" name="TextBox 6">
            <a:extLst>
              <a:ext uri="{FF2B5EF4-FFF2-40B4-BE49-F238E27FC236}">
                <a16:creationId xmlns:a16="http://schemas.microsoft.com/office/drawing/2014/main" id="{158C3201-DED3-47C8-AEF2-BEC3C45106D1}"/>
              </a:ext>
            </a:extLst>
          </p:cNvPr>
          <p:cNvSpPr txBox="1"/>
          <p:nvPr/>
        </p:nvSpPr>
        <p:spPr>
          <a:xfrm>
            <a:off x="3399183" y="4584469"/>
            <a:ext cx="609600" cy="369332"/>
          </a:xfrm>
          <a:prstGeom prst="rect">
            <a:avLst/>
          </a:prstGeom>
          <a:noFill/>
        </p:spPr>
        <p:txBody>
          <a:bodyPr wrap="square" rtlCol="0">
            <a:spAutoFit/>
          </a:bodyPr>
          <a:lstStyle/>
          <a:p>
            <a:r>
              <a:rPr lang="en-US" dirty="0">
                <a:solidFill>
                  <a:schemeClr val="accent1"/>
                </a:solidFill>
              </a:rPr>
              <a:t>o</a:t>
            </a:r>
          </a:p>
        </p:txBody>
      </p:sp>
      <p:sp>
        <p:nvSpPr>
          <p:cNvPr id="8" name="TextBox 7">
            <a:extLst>
              <a:ext uri="{FF2B5EF4-FFF2-40B4-BE49-F238E27FC236}">
                <a16:creationId xmlns:a16="http://schemas.microsoft.com/office/drawing/2014/main" id="{B88B5B5D-22CF-41A6-BE86-9025C549BF71}"/>
              </a:ext>
            </a:extLst>
          </p:cNvPr>
          <p:cNvSpPr txBox="1"/>
          <p:nvPr/>
        </p:nvSpPr>
        <p:spPr>
          <a:xfrm>
            <a:off x="4499113" y="4584469"/>
            <a:ext cx="609600" cy="369332"/>
          </a:xfrm>
          <a:prstGeom prst="rect">
            <a:avLst/>
          </a:prstGeom>
          <a:noFill/>
        </p:spPr>
        <p:txBody>
          <a:bodyPr wrap="square" rtlCol="0">
            <a:spAutoFit/>
          </a:bodyPr>
          <a:lstStyle/>
          <a:p>
            <a:r>
              <a:rPr lang="en-US" dirty="0">
                <a:solidFill>
                  <a:schemeClr val="accent1"/>
                </a:solidFill>
              </a:rPr>
              <a:t>O</a:t>
            </a:r>
          </a:p>
        </p:txBody>
      </p:sp>
      <p:sp>
        <p:nvSpPr>
          <p:cNvPr id="9" name="TextBox 8">
            <a:extLst>
              <a:ext uri="{FF2B5EF4-FFF2-40B4-BE49-F238E27FC236}">
                <a16:creationId xmlns:a16="http://schemas.microsoft.com/office/drawing/2014/main" id="{3E34961A-2038-41F5-8741-7BCCD269593C}"/>
              </a:ext>
            </a:extLst>
          </p:cNvPr>
          <p:cNvSpPr txBox="1"/>
          <p:nvPr/>
        </p:nvSpPr>
        <p:spPr>
          <a:xfrm>
            <a:off x="4287078" y="5040068"/>
            <a:ext cx="609600" cy="369332"/>
          </a:xfrm>
          <a:prstGeom prst="rect">
            <a:avLst/>
          </a:prstGeom>
          <a:noFill/>
        </p:spPr>
        <p:txBody>
          <a:bodyPr wrap="square" rtlCol="0">
            <a:spAutoFit/>
          </a:bodyPr>
          <a:lstStyle/>
          <a:p>
            <a:r>
              <a:rPr lang="en-US" dirty="0">
                <a:solidFill>
                  <a:schemeClr val="accent1"/>
                </a:solidFill>
              </a:rPr>
              <a:t>o</a:t>
            </a:r>
          </a:p>
        </p:txBody>
      </p:sp>
    </p:spTree>
  </p:cSld>
  <p:clrMapOvr>
    <a:masterClrMapping/>
  </p:clrMapOvr>
</p:sld>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RespondGraph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4.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ahoma"/>
        <a:ea typeface=""/>
        <a:cs typeface="Times New Roman"/>
      </a:majorFont>
      <a:minorFont>
        <a:latin typeface="Tahoma"/>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5118</TotalTime>
  <Words>5881</Words>
  <Application>Microsoft Office PowerPoint</Application>
  <PresentationFormat>Widescreen</PresentationFormat>
  <Paragraphs>614</Paragraphs>
  <Slides>84</Slides>
  <Notes>14</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84</vt:i4>
      </vt:variant>
    </vt:vector>
  </HeadingPairs>
  <TitlesOfParts>
    <vt:vector size="100" baseType="lpstr">
      <vt:lpstr>Algerian</vt:lpstr>
      <vt:lpstr>Arial</vt:lpstr>
      <vt:lpstr>Calibri</vt:lpstr>
      <vt:lpstr>Calibri Light</vt:lpstr>
      <vt:lpstr>Chiller</vt:lpstr>
      <vt:lpstr>Garamond</vt:lpstr>
      <vt:lpstr>Georgia</vt:lpstr>
      <vt:lpstr>Iskoola Pota</vt:lpstr>
      <vt:lpstr>Tahoma</vt:lpstr>
      <vt:lpstr>Times New Roman</vt:lpstr>
      <vt:lpstr>Wide Latin</vt:lpstr>
      <vt:lpstr>Wingdings</vt:lpstr>
      <vt:lpstr>Office Theme</vt:lpstr>
      <vt:lpstr>iRespondGraphMaster</vt:lpstr>
      <vt:lpstr>Organic</vt:lpstr>
      <vt:lpstr>Default Design</vt:lpstr>
      <vt:lpstr>Week 10 </vt:lpstr>
      <vt:lpstr>Monday October 26, 2020</vt:lpstr>
      <vt:lpstr>PowerPoint Presentation</vt:lpstr>
      <vt:lpstr>1st 9 weeks survey</vt:lpstr>
      <vt:lpstr>Tuesday October 27, 2020</vt:lpstr>
      <vt:lpstr>Bell Ringer: Parts of a Sentence</vt:lpstr>
      <vt:lpstr>Subject</vt:lpstr>
      <vt:lpstr>Predicate (Verb or Verbal phrase)</vt:lpstr>
      <vt:lpstr>Objects</vt:lpstr>
      <vt:lpstr>Bell Ringer: Parts of a Sentence</vt:lpstr>
      <vt:lpstr>Bell Ringer answers</vt:lpstr>
      <vt:lpstr>PowerPoint Presentation</vt:lpstr>
      <vt:lpstr>Elements of short stories and Signpost review: “Spotlight”</vt:lpstr>
      <vt:lpstr>Elements of short stories and Signpost review: “Spotlight” continued</vt:lpstr>
      <vt:lpstr>Elements of short stories and Signpost review: “Spotlight”</vt:lpstr>
      <vt:lpstr>Elements of short stories and Signpost review: “Spotlight” continued</vt:lpstr>
      <vt:lpstr>Elements of short stories and Signpost review: “Spotlight”</vt:lpstr>
      <vt:lpstr>Elements of short stories and Signpost review: “Spotlight” continued</vt:lpstr>
      <vt:lpstr>Elements of short stories and Signpost review: “Spotlight”</vt:lpstr>
      <vt:lpstr>Elements of short stories and Signpost review: “Spotlight” continued</vt:lpstr>
      <vt:lpstr>Elements of short stories and Signpost review: “Spotlight”</vt:lpstr>
      <vt:lpstr>Elements of short stories and Signpost review: “Spotlight” continued</vt:lpstr>
      <vt:lpstr>Elements of short stories and Signpost review: “Spotlight”</vt:lpstr>
      <vt:lpstr>Elements of short stories and Signpost review: “Spotlight” continued</vt:lpstr>
      <vt:lpstr>Elements of short stories and Signpost review: “Spotlight”</vt:lpstr>
      <vt:lpstr>Elements of short stories and Signpost review: “Spotlight” continued</vt:lpstr>
      <vt:lpstr>Elements of short stories and Signpost review: “Spotlight”</vt:lpstr>
      <vt:lpstr>Wednesday October 27, 2020 </vt:lpstr>
      <vt:lpstr>Bell Ringer: Parts of a Sentence</vt:lpstr>
      <vt:lpstr>Bell Ringer Answers</vt:lpstr>
      <vt:lpstr>PowerPoint Presentation</vt:lpstr>
      <vt:lpstr>An escalator leading to a fitness center.</vt:lpstr>
      <vt:lpstr>A wrecked car belonging to an "easy" driving school.</vt:lpstr>
      <vt:lpstr>We know that the IRS is not a subscription and will not leave Snoopy alone, but he does              not. </vt:lpstr>
      <vt:lpstr>PowerPoint Presentation</vt:lpstr>
      <vt:lpstr>PowerPoint Presentation</vt:lpstr>
      <vt:lpstr>PowerPoint Presentation</vt:lpstr>
      <vt:lpstr>PowerPoint Presentation</vt:lpstr>
      <vt:lpstr>PowerPoint Presentation</vt:lpstr>
      <vt:lpstr>Irony</vt:lpstr>
      <vt:lpstr>What is Irony?</vt:lpstr>
      <vt:lpstr>Verbal Irony</vt:lpstr>
      <vt:lpstr>Dramatic Irony</vt:lpstr>
      <vt:lpstr>Situational Irony</vt:lpstr>
      <vt:lpstr>Review</vt:lpstr>
      <vt:lpstr>Quiz</vt:lpstr>
      <vt:lpstr>PowerPoint Presentation</vt:lpstr>
      <vt:lpstr>PowerPoint Presentation</vt:lpstr>
      <vt:lpstr>PowerPoint Presentation</vt:lpstr>
      <vt:lpstr>PowerPoint Presentation</vt:lpstr>
      <vt:lpstr>PowerPoint Presentation</vt:lpstr>
      <vt:lpstr>Write down the underlined section</vt:lpstr>
      <vt:lpstr>Connotations continued- Practice using the list of words on the board. Materials\Connotations 4 practice.docx</vt:lpstr>
      <vt:lpstr>Now you practice- The handout is due at the start of class Friday.</vt:lpstr>
      <vt:lpstr>Thursday October 29, 2020</vt:lpstr>
      <vt:lpstr>PowerPoint Presentation</vt:lpstr>
      <vt:lpstr>Bell Ringer: Parts of a Sentence</vt:lpstr>
      <vt:lpstr>Bell Ringer answers</vt:lpstr>
      <vt:lpstr>PowerPoint Presentation</vt:lpstr>
      <vt:lpstr>Irony and Connotations Work pages</vt:lpstr>
      <vt:lpstr>Friday September 25, 2020 </vt:lpstr>
      <vt:lpstr>PowerPoint Presentation</vt:lpstr>
      <vt:lpstr> Bell Ringer Answers</vt:lpstr>
      <vt:lpstr>Bell Ringer: Parts of a sentence </vt:lpstr>
      <vt:lpstr>Write down the underlined section</vt:lpstr>
      <vt:lpstr>Symbolism</vt:lpstr>
      <vt:lpstr>A symbol is…</vt:lpstr>
      <vt:lpstr>PowerPoint Presentation</vt:lpstr>
      <vt:lpstr>Symbolism in stories -</vt:lpstr>
      <vt:lpstr>Symbolism in Literature</vt:lpstr>
      <vt:lpstr>PowerPoint Presentation</vt:lpstr>
      <vt:lpstr>Symbolism in Literature</vt:lpstr>
      <vt:lpstr>Take a moment to think about the abstract ideas the picture below symbolizes. Write 3 down</vt:lpstr>
      <vt:lpstr>Objects as symbols</vt:lpstr>
      <vt:lpstr>Symbolism is used to…</vt:lpstr>
      <vt:lpstr>PowerPoint Presentation</vt:lpstr>
      <vt:lpstr>Examples from literature</vt:lpstr>
      <vt:lpstr>Examples from literature</vt:lpstr>
      <vt:lpstr>How can you spot a symbol?</vt:lpstr>
      <vt:lpstr>More examples in literature:</vt:lpstr>
      <vt:lpstr>Even more examples in literature</vt:lpstr>
      <vt:lpstr>And more examples in literature</vt:lpstr>
      <vt:lpstr>Symbolism</vt:lpstr>
      <vt:lpstr>So, the next time you read a novel, watch out for what’s not written in the words.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Allen, Linda S.</dc:creator>
  <cp:lastModifiedBy>Moore, Christopher S.</cp:lastModifiedBy>
  <cp:revision>188</cp:revision>
  <cp:lastPrinted>2020-10-29T16:10:35Z</cp:lastPrinted>
  <dcterms:created xsi:type="dcterms:W3CDTF">2018-08-09T19:57:47Z</dcterms:created>
  <dcterms:modified xsi:type="dcterms:W3CDTF">2020-10-30T18:26:58Z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Timer">
    <vt:bool>true</vt:bool>
  </property>
</Properties>
</file>