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activeX/activeX1.xml" ContentType="application/vnd.ms-office.activeX+xml"/>
  <Override PartName="/ppt/activeX/activeX1.bin" ContentType="application/vnd.ms-office.activeX"/>
  <Override PartName="/ppt/vbaProject.bin" ContentType="application/vnd.ms-office.vbaPro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45"/>
  </p:notesMasterIdLst>
  <p:sldIdLst>
    <p:sldId id="256" r:id="rId4"/>
    <p:sldId id="288" r:id="rId5"/>
    <p:sldId id="282" r:id="rId6"/>
    <p:sldId id="449" r:id="rId7"/>
    <p:sldId id="450" r:id="rId8"/>
    <p:sldId id="451" r:id="rId9"/>
    <p:sldId id="452" r:id="rId10"/>
    <p:sldId id="279" r:id="rId11"/>
    <p:sldId id="262" r:id="rId12"/>
    <p:sldId id="280" r:id="rId13"/>
    <p:sldId id="453" r:id="rId14"/>
    <p:sldId id="281" r:id="rId15"/>
    <p:sldId id="454" r:id="rId16"/>
    <p:sldId id="455" r:id="rId17"/>
    <p:sldId id="456" r:id="rId18"/>
    <p:sldId id="269" r:id="rId19"/>
    <p:sldId id="457" r:id="rId20"/>
    <p:sldId id="458" r:id="rId21"/>
    <p:sldId id="459" r:id="rId22"/>
    <p:sldId id="460" r:id="rId23"/>
    <p:sldId id="461" r:id="rId24"/>
    <p:sldId id="462" r:id="rId25"/>
    <p:sldId id="448" r:id="rId26"/>
    <p:sldId id="463" r:id="rId27"/>
    <p:sldId id="416" r:id="rId28"/>
    <p:sldId id="413" r:id="rId29"/>
    <p:sldId id="412" r:id="rId30"/>
    <p:sldId id="284" r:id="rId31"/>
    <p:sldId id="311" r:id="rId32"/>
    <p:sldId id="415" r:id="rId33"/>
    <p:sldId id="441" r:id="rId34"/>
    <p:sldId id="442" r:id="rId35"/>
    <p:sldId id="290" r:id="rId36"/>
    <p:sldId id="260" r:id="rId37"/>
    <p:sldId id="287" r:id="rId38"/>
    <p:sldId id="444" r:id="rId39"/>
    <p:sldId id="271" r:id="rId40"/>
    <p:sldId id="295" r:id="rId41"/>
    <p:sldId id="283" r:id="rId42"/>
    <p:sldId id="294" r:id="rId43"/>
    <p:sldId id="291" r:id="rId44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50" Type="http://schemas.microsoft.com/office/2006/relationships/vbaProject" Target="vbaProject.bin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75400517-324F-41EA-9CB0-FD74159BFDBE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03178BDF-84F4-4701-B2F9-EA328F81C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33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12B6-CACC-4BEE-99A8-37E38B9646C9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51C6-7FE3-4919-86BD-508B0FBA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33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12B6-CACC-4BEE-99A8-37E38B9646C9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51C6-7FE3-4919-86BD-508B0FBA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4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12B6-CACC-4BEE-99A8-37E38B9646C9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51C6-7FE3-4919-86BD-508B0FBA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41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1712B6-CACC-4BEE-99A8-37E38B9646C9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0351C6-7FE3-4919-86BD-508B0FBA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8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1712B6-CACC-4BEE-99A8-37E38B9646C9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0351C6-7FE3-4919-86BD-508B0FBA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67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1712B6-CACC-4BEE-99A8-37E38B9646C9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0351C6-7FE3-4919-86BD-508B0FBA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7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1712B6-CACC-4BEE-99A8-37E38B9646C9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0351C6-7FE3-4919-86BD-508B0FBA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92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1712B6-CACC-4BEE-99A8-37E38B9646C9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0351C6-7FE3-4919-86BD-508B0FBA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835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1712B6-CACC-4BEE-99A8-37E38B9646C9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0351C6-7FE3-4919-86BD-508B0FBA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83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1712B6-CACC-4BEE-99A8-37E38B9646C9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0351C6-7FE3-4919-86BD-508B0FBA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0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1712B6-CACC-4BEE-99A8-37E38B9646C9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0351C6-7FE3-4919-86BD-508B0FBA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12B6-CACC-4BEE-99A8-37E38B9646C9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51C6-7FE3-4919-86BD-508B0FBA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657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1712B6-CACC-4BEE-99A8-37E38B9646C9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0351C6-7FE3-4919-86BD-508B0FBA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984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1712B6-CACC-4BEE-99A8-37E38B9646C9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0351C6-7FE3-4919-86BD-508B0FBA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468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D97D1-29DE-4912-9A61-5F5035D8F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CCDFF-D8A7-40CC-AAE8-D2541BB38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83E3F-FCEE-4AA6-BAC3-108916B4F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A77C5-F4A9-4857-A769-97CA1BEB01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720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D1592-167B-45B7-9A9C-3AAA114C1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73F24-B975-42E5-8B6D-66E8A1C2B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53481-6703-4882-9C85-0A6A6891A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B2A7B-A145-4A76-B02E-FDD30D734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498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28F9E-4B3E-4836-8146-690B1BE79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9A537-7F7B-45D1-9C62-4D41AE66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E21A-707A-4D7A-852A-09BDEDEAC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4DB57-A878-4670-9327-AB4132F0B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395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8C9F6-CF6E-4715-90EE-77FBE39EF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C548B-0C50-4EBA-A0DA-39FA333E3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8A5C3-0CD0-4BED-993E-A03B8BD93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9F4E9-D307-4A76-A2C3-119E99B4C1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490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42CF81-97EE-4DAF-9D37-05EC6546D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8D7096-6505-4A7F-AE95-5AA258EE1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8F5135-09A0-4808-B8E1-8F3A58D75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D4EAB-24BF-4EF4-A823-4BC71CE60E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080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055CE8-1D01-46FC-B3E4-BF968476E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7F35D-6442-41D4-851F-3F513BED3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05CCB-AFDC-454C-8EB0-11EB0A81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89CFF-77B2-4D14-ACA9-CBC8EDE411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333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F22E69-6D6F-45D7-B7E8-DF4F4916F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508880-71D9-47C0-A001-160CA9643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3B7D5-B7BC-4908-AA2D-E8F8C5B60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D0895-312C-411C-94E1-A6786BAF6A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964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1B4B9-6A46-4967-A1E8-B788E9A8A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BCEF-74AA-4DE7-9191-CC68E8A05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86858-539E-43F7-A3AE-46E0A4F3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E8B34-3BD8-4871-8BFB-993E744AF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72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12B6-CACC-4BEE-99A8-37E38B9646C9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51C6-7FE3-4919-86BD-508B0FBA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78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04D99-4603-4413-9015-CA2DAB090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F986D-FAA9-4D99-BE99-4962272F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8A4BF-9F2C-4A86-9842-9EB3DB074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2A0D-FF85-4FE6-BF8C-0FABB2BF21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6181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C09C3-DDF2-409C-90B5-B207B734D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000E3-4441-464D-BB49-9BBD8A07E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3F317-A437-4BA0-8EDA-BBA4BE94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7069F-8727-4B78-A7C2-4D0F389DEA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687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60651-0AAC-456B-9AC0-18905CF96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83525-1122-470E-8952-C9CDA9BEC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6F92D-7195-4E52-9F44-B3DB6D81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5B1CD-0997-4248-9116-6F9572B87A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46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12B6-CACC-4BEE-99A8-37E38B9646C9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51C6-7FE3-4919-86BD-508B0FBA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0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12B6-CACC-4BEE-99A8-37E38B9646C9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51C6-7FE3-4919-86BD-508B0FBA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74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12B6-CACC-4BEE-99A8-37E38B9646C9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51C6-7FE3-4919-86BD-508B0FBA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6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12B6-CACC-4BEE-99A8-37E38B9646C9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51C6-7FE3-4919-86BD-508B0FBA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3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12B6-CACC-4BEE-99A8-37E38B9646C9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51C6-7FE3-4919-86BD-508B0FBA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3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12B6-CACC-4BEE-99A8-37E38B9646C9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51C6-7FE3-4919-86BD-508B0FBA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9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712B6-CACC-4BEE-99A8-37E38B9646C9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351C6-7FE3-4919-86BD-508B0FBA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>
            <a:extLst>
              <a:ext uri="{FF2B5EF4-FFF2-40B4-BE49-F238E27FC236}">
                <a16:creationId xmlns:a16="http://schemas.microsoft.com/office/drawing/2014/main" id="{01F955BB-226B-4408-8543-46D8C78A2B45}"/>
              </a:ext>
            </a:extLst>
          </p:cNvPr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iRespond Graph</a:t>
            </a:r>
          </a:p>
        </p:txBody>
      </p:sp>
      <p:grpSp>
        <p:nvGrpSpPr>
          <p:cNvPr id="37" name="CorrectBarGroup">
            <a:extLst>
              <a:ext uri="{FF2B5EF4-FFF2-40B4-BE49-F238E27FC236}">
                <a16:creationId xmlns:a16="http://schemas.microsoft.com/office/drawing/2014/main" id="{3E8F4DBF-5CF7-4CD4-9FA6-86BABE563188}"/>
              </a:ext>
            </a:extLst>
          </p:cNvPr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>
              <a:extLst>
                <a:ext uri="{FF2B5EF4-FFF2-40B4-BE49-F238E27FC236}">
                  <a16:creationId xmlns:a16="http://schemas.microsoft.com/office/drawing/2014/main" id="{F54C5761-94D6-4A51-8AC7-97587BC5EBED}"/>
                </a:ext>
              </a:extLst>
            </p:cNvPr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rrectBar1">
              <a:extLst>
                <a:ext uri="{FF2B5EF4-FFF2-40B4-BE49-F238E27FC236}">
                  <a16:creationId xmlns:a16="http://schemas.microsoft.com/office/drawing/2014/main" id="{5F15F140-E03D-4978-86FF-9494DC41B862}"/>
                </a:ext>
              </a:extLst>
            </p:cNvPr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PercentLabelGroup">
            <a:extLst>
              <a:ext uri="{FF2B5EF4-FFF2-40B4-BE49-F238E27FC236}">
                <a16:creationId xmlns:a16="http://schemas.microsoft.com/office/drawing/2014/main" id="{A288411F-B67E-4EF8-854A-FE32276A311E}"/>
              </a:ext>
            </a:extLst>
          </p:cNvPr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>
              <a:extLst>
                <a:ext uri="{FF2B5EF4-FFF2-40B4-BE49-F238E27FC236}">
                  <a16:creationId xmlns:a16="http://schemas.microsoft.com/office/drawing/2014/main" id="{0D27470E-E2AA-4E34-BDE9-07B0AF9B04E4}"/>
                </a:ext>
              </a:extLst>
            </p:cNvPr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>
              <a:extLst>
                <a:ext uri="{FF2B5EF4-FFF2-40B4-BE49-F238E27FC236}">
                  <a16:creationId xmlns:a16="http://schemas.microsoft.com/office/drawing/2014/main" id="{4D6A2AB8-0FC9-40B5-BADA-5D0A6BBE8AAD}"/>
                </a:ext>
              </a:extLst>
            </p:cNvPr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>
              <a:extLst>
                <a:ext uri="{FF2B5EF4-FFF2-40B4-BE49-F238E27FC236}">
                  <a16:creationId xmlns:a16="http://schemas.microsoft.com/office/drawing/2014/main" id="{73C1E77B-1A30-4D48-995D-5535F4E2F6FA}"/>
                </a:ext>
              </a:extLst>
            </p:cNvPr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>
              <a:extLst>
                <a:ext uri="{FF2B5EF4-FFF2-40B4-BE49-F238E27FC236}">
                  <a16:creationId xmlns:a16="http://schemas.microsoft.com/office/drawing/2014/main" id="{506D21D6-1D2E-4EB0-B839-6E27CE4862F2}"/>
                </a:ext>
              </a:extLst>
            </p:cNvPr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>
              <a:extLst>
                <a:ext uri="{FF2B5EF4-FFF2-40B4-BE49-F238E27FC236}">
                  <a16:creationId xmlns:a16="http://schemas.microsoft.com/office/drawing/2014/main" id="{C6CDDADC-326E-4C8B-974D-B0C5E400F1FD}"/>
                </a:ext>
              </a:extLst>
            </p:cNvPr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>
            <a:extLst>
              <a:ext uri="{FF2B5EF4-FFF2-40B4-BE49-F238E27FC236}">
                <a16:creationId xmlns:a16="http://schemas.microsoft.com/office/drawing/2014/main" id="{F19637D6-A9CF-41FF-93AC-642DC5E43FEC}"/>
              </a:ext>
            </a:extLst>
          </p:cNvPr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>
              <a:extLst>
                <a:ext uri="{FF2B5EF4-FFF2-40B4-BE49-F238E27FC236}">
                  <a16:creationId xmlns:a16="http://schemas.microsoft.com/office/drawing/2014/main" id="{D3C938C7-F7CA-45C4-B529-DABF03B0E9C9}"/>
                </a:ext>
              </a:extLst>
            </p:cNvPr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IncorrectBar3">
              <a:extLst>
                <a:ext uri="{FF2B5EF4-FFF2-40B4-BE49-F238E27FC236}">
                  <a16:creationId xmlns:a16="http://schemas.microsoft.com/office/drawing/2014/main" id="{A42B46A3-15A6-43FE-97E8-29508232BD95}"/>
                </a:ext>
              </a:extLst>
            </p:cNvPr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IncorrectBar4">
              <a:extLst>
                <a:ext uri="{FF2B5EF4-FFF2-40B4-BE49-F238E27FC236}">
                  <a16:creationId xmlns:a16="http://schemas.microsoft.com/office/drawing/2014/main" id="{314E2B7A-F8F8-449F-A889-63406F3F7CF4}"/>
                </a:ext>
              </a:extLst>
            </p:cNvPr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XLabelGroup">
            <a:extLst>
              <a:ext uri="{FF2B5EF4-FFF2-40B4-BE49-F238E27FC236}">
                <a16:creationId xmlns:a16="http://schemas.microsoft.com/office/drawing/2014/main" id="{80BD9458-C7FA-4A9E-A928-DD83B006EF8D}"/>
              </a:ext>
            </a:extLst>
          </p:cNvPr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>
              <a:extLst>
                <a:ext uri="{FF2B5EF4-FFF2-40B4-BE49-F238E27FC236}">
                  <a16:creationId xmlns:a16="http://schemas.microsoft.com/office/drawing/2014/main" id="{EF9C7DAA-955B-433A-9573-8780D21FB3DA}"/>
                </a:ext>
              </a:extLst>
            </p:cNvPr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>
              <a:extLst>
                <a:ext uri="{FF2B5EF4-FFF2-40B4-BE49-F238E27FC236}">
                  <a16:creationId xmlns:a16="http://schemas.microsoft.com/office/drawing/2014/main" id="{9260DAB5-6BB0-4CCF-AAD5-4FF74F47A0B5}"/>
                </a:ext>
              </a:extLst>
            </p:cNvPr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>
              <a:extLst>
                <a:ext uri="{FF2B5EF4-FFF2-40B4-BE49-F238E27FC236}">
                  <a16:creationId xmlns:a16="http://schemas.microsoft.com/office/drawing/2014/main" id="{BC61C5A5-A634-478E-B4BC-D8DF24B9A179}"/>
                </a:ext>
              </a:extLst>
            </p:cNvPr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>
              <a:extLst>
                <a:ext uri="{FF2B5EF4-FFF2-40B4-BE49-F238E27FC236}">
                  <a16:creationId xmlns:a16="http://schemas.microsoft.com/office/drawing/2014/main" id="{5AAA9068-F07A-4857-B16D-A65B2C69B54B}"/>
                </a:ext>
              </a:extLst>
            </p:cNvPr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>
              <a:extLst>
                <a:ext uri="{FF2B5EF4-FFF2-40B4-BE49-F238E27FC236}">
                  <a16:creationId xmlns:a16="http://schemas.microsoft.com/office/drawing/2014/main" id="{AC1F5DD1-E2E0-47A5-BDBC-30048E3DB5F7}"/>
                </a:ext>
              </a:extLst>
            </p:cNvPr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>
            <a:extLst>
              <a:ext uri="{FF2B5EF4-FFF2-40B4-BE49-F238E27FC236}">
                <a16:creationId xmlns:a16="http://schemas.microsoft.com/office/drawing/2014/main" id="{1AE30BE7-8925-43A1-8F4C-9E5852DFBF18}"/>
              </a:ext>
            </a:extLst>
          </p:cNvPr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>
              <a:extLst>
                <a:ext uri="{FF2B5EF4-FFF2-40B4-BE49-F238E27FC236}">
                  <a16:creationId xmlns:a16="http://schemas.microsoft.com/office/drawing/2014/main" id="{3436A5B2-BEF4-4979-AD24-38B0046E87AD}"/>
                </a:ext>
              </a:extLst>
            </p:cNvPr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>
              <a:extLst>
                <a:ext uri="{FF2B5EF4-FFF2-40B4-BE49-F238E27FC236}">
                  <a16:creationId xmlns:a16="http://schemas.microsoft.com/office/drawing/2014/main" id="{8E67992F-B14F-40F6-A61A-FD9C7797D1DF}"/>
                </a:ext>
              </a:extLst>
            </p:cNvPr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>
              <a:extLst>
                <a:ext uri="{FF2B5EF4-FFF2-40B4-BE49-F238E27FC236}">
                  <a16:creationId xmlns:a16="http://schemas.microsoft.com/office/drawing/2014/main" id="{55E75605-6367-4E9D-944E-638D0B3823CD}"/>
                </a:ext>
              </a:extLst>
            </p:cNvPr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>
              <a:extLst>
                <a:ext uri="{FF2B5EF4-FFF2-40B4-BE49-F238E27FC236}">
                  <a16:creationId xmlns:a16="http://schemas.microsoft.com/office/drawing/2014/main" id="{76D9DCA1-3BDF-42D0-8FCC-86D2799B6BB3}"/>
                </a:ext>
              </a:extLst>
            </p:cNvPr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>
              <a:extLst>
                <a:ext uri="{FF2B5EF4-FFF2-40B4-BE49-F238E27FC236}">
                  <a16:creationId xmlns:a16="http://schemas.microsoft.com/office/drawing/2014/main" id="{1031C23A-88AD-4866-BFFD-6BD5257EAAE1}"/>
                </a:ext>
              </a:extLst>
            </p:cNvPr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>
              <a:extLst>
                <a:ext uri="{FF2B5EF4-FFF2-40B4-BE49-F238E27FC236}">
                  <a16:creationId xmlns:a16="http://schemas.microsoft.com/office/drawing/2014/main" id="{D886313C-8F2B-4813-BCB1-7274E124946E}"/>
                </a:ext>
              </a:extLst>
            </p:cNvPr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>
            <a:extLst>
              <a:ext uri="{FF2B5EF4-FFF2-40B4-BE49-F238E27FC236}">
                <a16:creationId xmlns:a16="http://schemas.microsoft.com/office/drawing/2014/main" id="{15831567-BC8D-409A-952B-3CB4FC398A84}"/>
              </a:ext>
            </a:extLst>
          </p:cNvPr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>
              <a:extLst>
                <a:ext uri="{FF2B5EF4-FFF2-40B4-BE49-F238E27FC236}">
                  <a16:creationId xmlns:a16="http://schemas.microsoft.com/office/drawing/2014/main" id="{2283B556-B358-4777-8919-3E8D74C90230}"/>
                </a:ext>
              </a:extLst>
            </p:cNvPr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>
              <a:extLst>
                <a:ext uri="{FF2B5EF4-FFF2-40B4-BE49-F238E27FC236}">
                  <a16:creationId xmlns:a16="http://schemas.microsoft.com/office/drawing/2014/main" id="{85ED0BAE-B1D5-43C9-B7FC-0D83090070E4}"/>
                </a:ext>
              </a:extLst>
            </p:cNvPr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>
              <a:extLst>
                <a:ext uri="{FF2B5EF4-FFF2-40B4-BE49-F238E27FC236}">
                  <a16:creationId xmlns:a16="http://schemas.microsoft.com/office/drawing/2014/main" id="{A9AAD256-4DC5-4723-8711-925FC25AD117}"/>
                </a:ext>
              </a:extLst>
            </p:cNvPr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>
              <a:extLst>
                <a:ext uri="{FF2B5EF4-FFF2-40B4-BE49-F238E27FC236}">
                  <a16:creationId xmlns:a16="http://schemas.microsoft.com/office/drawing/2014/main" id="{42DBC196-6CE6-46DC-AAFD-AC9CCC7557FB}"/>
                </a:ext>
              </a:extLst>
            </p:cNvPr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547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:\Users\Pork Chop\Pictures\blue-white-abstract-background.jpg">
            <a:extLst>
              <a:ext uri="{FF2B5EF4-FFF2-40B4-BE49-F238E27FC236}">
                <a16:creationId xmlns:a16="http://schemas.microsoft.com/office/drawing/2014/main" id="{9E46CD08-291D-4C91-9B44-8917D5F458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4A846BC3-BE0B-45D7-A6EF-170C69C6B1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481FD193-0BAA-4F55-97A4-E60BC54834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303A072-E260-42A7-B838-06010002B04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3715628-7A73-439B-83B4-6652B9982C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CA4BEE7-7E7A-49E5-BF54-072FD0C03E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413202-EAAB-47ED-B71F-FE5CF75AB0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23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8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wmf"/><Relationship Id="rId18" Type="http://schemas.openxmlformats.org/officeDocument/2006/relationships/image" Target="../media/image32.wmf"/><Relationship Id="rId3" Type="http://schemas.openxmlformats.org/officeDocument/2006/relationships/image" Target="../media/image17.wmf"/><Relationship Id="rId21" Type="http://schemas.openxmlformats.org/officeDocument/2006/relationships/image" Target="../media/image35.wmf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17" Type="http://schemas.openxmlformats.org/officeDocument/2006/relationships/image" Target="../media/image31.wmf"/><Relationship Id="rId2" Type="http://schemas.openxmlformats.org/officeDocument/2006/relationships/image" Target="../media/image16.wmf"/><Relationship Id="rId16" Type="http://schemas.openxmlformats.org/officeDocument/2006/relationships/image" Target="../media/image30.wmf"/><Relationship Id="rId20" Type="http://schemas.openxmlformats.org/officeDocument/2006/relationships/image" Target="../media/image34.w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wmf"/><Relationship Id="rId19" Type="http://schemas.openxmlformats.org/officeDocument/2006/relationships/image" Target="../media/image33.wmf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wmf"/><Relationship Id="rId22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rdictionary.com/symbolism" TargetMode="Externa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11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Diction: Connotations, Irony, and Symbols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5629275"/>
            <a:ext cx="3543300" cy="1228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9582" cy="1143378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51284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27AE785-0294-46E0-AEFA-45F6AA54443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Symbolism in Literature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CCA0417-60FC-4E32-BB87-5C09D12914F4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09800" y="1981200"/>
            <a:ext cx="3810000" cy="41148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Objects are often used to symbolize something else: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Georgia" panose="02040502050405020303" pitchFamily="18" charset="0"/>
                <a:ea typeface="ヒラギノ角ゴ Pro W3" pitchFamily="28" charset="-128"/>
              </a:rPr>
              <a:t>･</a:t>
            </a:r>
            <a:r>
              <a:rPr lang="en-US" alt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A chain can symbolize the coming together of two things.</a:t>
            </a:r>
          </a:p>
          <a:p>
            <a:endParaRPr lang="en-US" alt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56325" name="Picture 5">
            <a:extLst>
              <a:ext uri="{FF2B5EF4-FFF2-40B4-BE49-F238E27FC236}">
                <a16:creationId xmlns:a16="http://schemas.microsoft.com/office/drawing/2014/main" id="{D16A1049-1987-4B77-A2DE-89D415D8463D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8764" y="1981200"/>
            <a:ext cx="2936875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EEB61-234B-44B1-869C-1132211D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 moment to think about the abstract ideas the picture below symbolizes. Write 3 down</a:t>
            </a:r>
          </a:p>
        </p:txBody>
      </p:sp>
      <p:pic>
        <p:nvPicPr>
          <p:cNvPr id="60418" name="Picture 2" descr="Good dog? Bad dog? Their personalities can change">
            <a:extLst>
              <a:ext uri="{FF2B5EF4-FFF2-40B4-BE49-F238E27FC236}">
                <a16:creationId xmlns:a16="http://schemas.microsoft.com/office/drawing/2014/main" id="{E4420BF2-9040-4418-AB25-94FB48FCCF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5562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63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1175AE17-9F0D-4CFB-8190-33571D88B4B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6096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Objects as symbols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4FE62CF-9EC9-4F3A-B2D1-048E7DA98297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09800" y="1981200"/>
            <a:ext cx="3810000" cy="41148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bg1"/>
                </a:solidFill>
              </a:rPr>
              <a:t>The American flag</a:t>
            </a:r>
          </a:p>
          <a:p>
            <a:pPr lvl="1"/>
            <a:r>
              <a:rPr lang="en-US" altLang="en-US" sz="2400" dirty="0">
                <a:solidFill>
                  <a:schemeClr val="bg1"/>
                </a:solidFill>
              </a:rPr>
              <a:t>Real object</a:t>
            </a:r>
          </a:p>
          <a:p>
            <a:pPr lvl="1"/>
            <a:r>
              <a:rPr lang="en-US" altLang="en-US" sz="2400" dirty="0">
                <a:solidFill>
                  <a:schemeClr val="bg1"/>
                </a:solidFill>
              </a:rPr>
              <a:t>Symbol for United States</a:t>
            </a:r>
          </a:p>
          <a:p>
            <a:pPr lvl="1"/>
            <a:r>
              <a:rPr lang="en-US" altLang="en-US" sz="2400" dirty="0">
                <a:solidFill>
                  <a:schemeClr val="bg1"/>
                </a:solidFill>
              </a:rPr>
              <a:t>Represents freedom</a:t>
            </a:r>
          </a:p>
          <a:p>
            <a:pPr lvl="1"/>
            <a:r>
              <a:rPr lang="en-US" altLang="en-US" sz="2400" dirty="0">
                <a:solidFill>
                  <a:schemeClr val="bg1"/>
                </a:solidFill>
              </a:rPr>
              <a:t>Represents a nation as a whole</a:t>
            </a:r>
          </a:p>
        </p:txBody>
      </p:sp>
      <p:pic>
        <p:nvPicPr>
          <p:cNvPr id="58374" name="Picture 6" descr="firefighters - flag - after 9-11 (1)">
            <a:extLst>
              <a:ext uri="{FF2B5EF4-FFF2-40B4-BE49-F238E27FC236}">
                <a16:creationId xmlns:a16="http://schemas.microsoft.com/office/drawing/2014/main" id="{430F0972-A8BA-40E6-99AE-256B8A98368B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7139" y="1981200"/>
            <a:ext cx="3540125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BC2971A-D9CB-445A-9AF3-6C46584C2E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dirty="0">
                <a:solidFill>
                  <a:schemeClr val="bg1"/>
                </a:solidFill>
              </a:rPr>
              <a:t>Symbolism is used to</a:t>
            </a:r>
            <a:r>
              <a:rPr lang="en-US" altLang="en-US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89E02F2-BE47-40CD-90EA-81AB9796C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1600200"/>
            <a:ext cx="7772400" cy="1296988"/>
          </a:xfrm>
        </p:spPr>
        <p:txBody>
          <a:bodyPr/>
          <a:lstStyle/>
          <a:p>
            <a:r>
              <a:rPr lang="en-US" altLang="en-US" u="sng" dirty="0">
                <a:solidFill>
                  <a:schemeClr val="bg1"/>
                </a:solidFill>
              </a:rPr>
              <a:t>Provide meaning beyond the obvious:</a:t>
            </a:r>
          </a:p>
          <a:p>
            <a:pPr lvl="1"/>
            <a:r>
              <a:rPr lang="en-US" altLang="en-US" u="sng" dirty="0">
                <a:solidFill>
                  <a:schemeClr val="bg1"/>
                </a:solidFill>
              </a:rPr>
              <a:t>Emphasize key ideas or themes: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F91F2370-8208-4B07-A372-2C84EF359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743201"/>
            <a:ext cx="43434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river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can represent the flow of life…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 or its depth may represent the unknown…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 the water might be purity…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 or there could be dangers beneath the surface.</a:t>
            </a:r>
          </a:p>
        </p:txBody>
      </p:sp>
      <p:pic>
        <p:nvPicPr>
          <p:cNvPr id="33794" name="Picture 2" descr="http://www.pacificenvironment.org/img/original/New%20Katun%20River%20Pic%20copy.jpg">
            <a:extLst>
              <a:ext uri="{FF2B5EF4-FFF2-40B4-BE49-F238E27FC236}">
                <a16:creationId xmlns:a16="http://schemas.microsoft.com/office/drawing/2014/main" id="{84E59479-32A9-452A-85C7-03593C3CA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895601"/>
            <a:ext cx="4487863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6" descr="http://t0.gstatic.com/images?q=tbn:ANd9GcTnx70HLW-vHnG735ipF5dfbMFFeFukp_wy9k0kS7D8tJ1fy9Rhyw&amp;t=1">
            <a:extLst>
              <a:ext uri="{FF2B5EF4-FFF2-40B4-BE49-F238E27FC236}">
                <a16:creationId xmlns:a16="http://schemas.microsoft.com/office/drawing/2014/main" id="{CF67BDAB-FF63-49D6-ADB8-38AE8027D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32004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http://t0.gstatic.com/images?q=tbn:ANd9GcSiQP6qFWJWCJtJo3aWCqeXA92meU3P8JRwF8Bd1QnHYKoAZUrrbQ&amp;t=1">
            <a:extLst>
              <a:ext uri="{FF2B5EF4-FFF2-40B4-BE49-F238E27FC236}">
                <a16:creationId xmlns:a16="http://schemas.microsoft.com/office/drawing/2014/main" id="{244EFDE9-31FB-4C93-8322-E666F4244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1600200"/>
            <a:ext cx="14271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B81ECBB8-EB7E-4A44-A49A-E0A809B4FD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2057400"/>
            <a:ext cx="77724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Iskoola Pota" pitchFamily="18" charset="0"/>
                <a:cs typeface="Iskoola Pota" pitchFamily="18" charset="0"/>
              </a:rPr>
              <a:t>Example:</a:t>
            </a:r>
            <a:r>
              <a:rPr lang="en-US" b="1" dirty="0">
                <a:solidFill>
                  <a:schemeClr val="bg1"/>
                </a:solidFill>
                <a:latin typeface="Iskoola Pota" pitchFamily="18" charset="0"/>
                <a:cs typeface="Iskoola Pota" pitchFamily="18" charset="0"/>
              </a:rPr>
              <a:t>  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Iskoola Pota" pitchFamily="18" charset="0"/>
                <a:cs typeface="Iskoola Pota" pitchFamily="18" charset="0"/>
              </a:rPr>
              <a:t>A storm occurring when there is a conflict or high emotions</a:t>
            </a:r>
            <a:endParaRPr lang="en-US" sz="3600" b="1" dirty="0">
              <a:solidFill>
                <a:schemeClr val="accent2">
                  <a:lumMod val="20000"/>
                  <a:lumOff val="80000"/>
                </a:schemeClr>
              </a:solidFill>
              <a:latin typeface="Iskoola Pota" pitchFamily="18" charset="0"/>
              <a:cs typeface="Iskoola Pot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Iskoola Pota" pitchFamily="18" charset="0"/>
                <a:cs typeface="Iskoola Pota" pitchFamily="18" charset="0"/>
              </a:rPr>
              <a:t>Example: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Iskoola Pota" pitchFamily="18" charset="0"/>
                <a:cs typeface="Iskoola Pota" pitchFamily="18" charset="0"/>
              </a:rPr>
              <a:t>  Transition from day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Iskoola Pota" pitchFamily="18" charset="0"/>
                <a:cs typeface="Iskoola Pota" pitchFamily="18" charset="0"/>
              </a:rPr>
              <a:t>   to night might = move from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Iskoola Pota" pitchFamily="18" charset="0"/>
                <a:cs typeface="Iskoola Pota" pitchFamily="18" charset="0"/>
              </a:rPr>
              <a:t>   goodness to evil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990145-3946-44FE-BA46-86DBDA1CD66D}"/>
              </a:ext>
            </a:extLst>
          </p:cNvPr>
          <p:cNvSpPr txBox="1"/>
          <p:nvPr/>
        </p:nvSpPr>
        <p:spPr>
          <a:xfrm>
            <a:off x="1828800" y="304800"/>
            <a:ext cx="8534400" cy="228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skoola Pota" pitchFamily="18" charset="0"/>
                <a:ea typeface="+mn-ea"/>
                <a:cs typeface="Iskoola Pota" pitchFamily="18" charset="0"/>
              </a:rPr>
              <a:t>In literature, symbols are full of meaning and are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skoola Pota" pitchFamily="18" charset="0"/>
                <a:ea typeface="+mn-ea"/>
                <a:cs typeface="Iskoola Pota" pitchFamily="18" charset="0"/>
              </a:rPr>
              <a:t>used to develop atmosphere in the text.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496FC26B-8D75-4513-9FA8-BEB229727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800600"/>
            <a:ext cx="10525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0EA950-CB63-4D43-A6E9-44F8E3FB1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105400"/>
            <a:ext cx="731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Example: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dawn may show the end of conflict, the “start of a new day.”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images.wikia.com/harrypotter/images/7/7c/Serpent.jpg">
            <a:extLst>
              <a:ext uri="{FF2B5EF4-FFF2-40B4-BE49-F238E27FC236}">
                <a16:creationId xmlns:a16="http://schemas.microsoft.com/office/drawing/2014/main" id="{A1E724B1-A723-4C04-BA05-E98DB2056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536701"/>
            <a:ext cx="3733800" cy="5053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59" name="Rectangle 2">
            <a:extLst>
              <a:ext uri="{FF2B5EF4-FFF2-40B4-BE49-F238E27FC236}">
                <a16:creationId xmlns:a16="http://schemas.microsoft.com/office/drawing/2014/main" id="{C7295BE7-D51F-4B2F-BE09-29E91A257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chemeClr val="accent5">
                    <a:lumMod val="40000"/>
                    <a:lumOff val="60000"/>
                  </a:schemeClr>
                </a:solidFill>
                <a:latin typeface="Iskoola Pota" pitchFamily="18" charset="0"/>
              </a:rPr>
              <a:t>Examples from literature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5F38F62-5DBF-48E0-B95C-689255F28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77724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b="1" i="1" dirty="0">
                <a:solidFill>
                  <a:schemeClr val="bg1"/>
                </a:solidFill>
                <a:latin typeface="Iskoola Pota" panose="020B0604020202020204" pitchFamily="34" charset="0"/>
              </a:rPr>
              <a:t>Harry Potter  (</a:t>
            </a:r>
            <a:r>
              <a:rPr lang="en-US" altLang="en-US" sz="4000" b="1" dirty="0">
                <a:solidFill>
                  <a:schemeClr val="bg1"/>
                </a:solidFill>
                <a:latin typeface="Iskoola Pota" panose="020B0604020202020204" pitchFamily="34" charset="0"/>
              </a:rPr>
              <a:t>lots of symbolism)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00" dirty="0">
              <a:solidFill>
                <a:schemeClr val="bg1"/>
              </a:solidFill>
              <a:latin typeface="Iskoola Pota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4000" b="1" dirty="0">
                <a:solidFill>
                  <a:schemeClr val="bg1"/>
                </a:solidFill>
                <a:latin typeface="Iskoola Pota" panose="020B0604020202020204" pitchFamily="34" charset="0"/>
              </a:rPr>
              <a:t>A snake represents ___________!</a:t>
            </a:r>
          </a:p>
          <a:p>
            <a:pPr eaLnBrk="1" hangingPunct="1">
              <a:lnSpc>
                <a:spcPct val="90000"/>
              </a:lnSpc>
            </a:pPr>
            <a:endParaRPr lang="en-US" altLang="en-US" sz="4000" b="1" dirty="0">
              <a:solidFill>
                <a:schemeClr val="bg1"/>
              </a:solidFill>
              <a:latin typeface="Iskoola Pota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4000" b="1" dirty="0">
                <a:solidFill>
                  <a:schemeClr val="bg1"/>
                </a:solidFill>
                <a:latin typeface="Iskoola Pota" panose="020B0604020202020204" pitchFamily="34" charset="0"/>
              </a:rPr>
              <a:t>It is no coincidence then that the symbol of Slytherin House is a serpent.</a:t>
            </a:r>
            <a:endParaRPr lang="en-US" altLang="en-US" sz="4000" b="1" i="1" dirty="0">
              <a:solidFill>
                <a:schemeClr val="bg1"/>
              </a:solidFill>
              <a:latin typeface="Iskoola Pot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http://www.alaska.net/~rockwell/starwars/starwars/guidepics/exarkun3.jpg">
            <a:extLst>
              <a:ext uri="{FF2B5EF4-FFF2-40B4-BE49-F238E27FC236}">
                <a16:creationId xmlns:a16="http://schemas.microsoft.com/office/drawing/2014/main" id="{1F21DC8B-D6DD-4D3F-849B-5E535466B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2667000"/>
            <a:ext cx="62706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2F3CF6-3265-4BA7-956E-F03DEA6F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Iskoola Pota" pitchFamily="18" charset="0"/>
                <a:cs typeface="Iskoola Pota" pitchFamily="18" charset="0"/>
              </a:rPr>
              <a:t>Examples from literature</a:t>
            </a:r>
          </a:p>
        </p:txBody>
      </p:sp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id="{FEAAEBFE-03ED-4303-A4C9-5CEA4084B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1295400"/>
            <a:ext cx="77724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400" b="1" i="1" dirty="0">
                <a:solidFill>
                  <a:schemeClr val="bg1"/>
                </a:solidFill>
                <a:latin typeface="Iskoola Pota" panose="020B0604020202020204" pitchFamily="34" charset="0"/>
              </a:rPr>
              <a:t>Star Wars – Lightsabers</a:t>
            </a:r>
          </a:p>
          <a:p>
            <a:r>
              <a:rPr lang="en-US" altLang="en-US" sz="3600" b="1" dirty="0">
                <a:solidFill>
                  <a:schemeClr val="bg1"/>
                </a:solidFill>
                <a:latin typeface="Iskoola Pota" panose="020B0604020202020204" pitchFamily="34" charset="0"/>
              </a:rPr>
              <a:t>Good and Evil is represented by color; blue being the light side and red the dark 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Picture 6" descr="http://curiousanimals.net/wp-content/uploads/2007/08/barn-owl-in-flight-small.jpg">
            <a:extLst>
              <a:ext uri="{FF2B5EF4-FFF2-40B4-BE49-F238E27FC236}">
                <a16:creationId xmlns:a16="http://schemas.microsoft.com/office/drawing/2014/main" id="{4AEDEF31-8CC8-492A-A921-0CAD7DC7F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105400"/>
            <a:ext cx="20574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http://costumes.narniaweb.com/Narnians/giants/Rumblebuffin1.JPG">
            <a:extLst>
              <a:ext uri="{FF2B5EF4-FFF2-40B4-BE49-F238E27FC236}">
                <a16:creationId xmlns:a16="http://schemas.microsoft.com/office/drawing/2014/main" id="{34398155-8B50-493E-B2AF-1F1F8539D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6" t="9697" r="18578"/>
          <a:stretch>
            <a:fillRect/>
          </a:stretch>
        </p:blipFill>
        <p:spPr bwMode="auto">
          <a:xfrm>
            <a:off x="8001000" y="2133601"/>
            <a:ext cx="2032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id="{10327D25-E06C-4586-89F4-B7A61D70BC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7772400" cy="1143000"/>
          </a:xfrm>
        </p:spPr>
        <p:txBody>
          <a:bodyPr/>
          <a:lstStyle/>
          <a:p>
            <a:r>
              <a:rPr lang="en-US" altLang="en-US" u="sng" dirty="0">
                <a:solidFill>
                  <a:schemeClr val="bg1"/>
                </a:solidFill>
              </a:rPr>
              <a:t>How can you spot a symbol?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0597E70-7985-4A0C-A231-3659FFE416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0"/>
            <a:ext cx="8001000" cy="46482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bg1"/>
                </a:solidFill>
              </a:rPr>
              <a:t>There’s no one way, but some things to look for are:</a:t>
            </a:r>
          </a:p>
          <a:p>
            <a:endParaRPr lang="en-US" altLang="en-US" dirty="0">
              <a:solidFill>
                <a:schemeClr val="bg1"/>
              </a:solidFill>
            </a:endParaRPr>
          </a:p>
          <a:p>
            <a:pPr lvl="1"/>
            <a:r>
              <a:rPr lang="en-US" altLang="en-US" sz="2400" u="sng" dirty="0">
                <a:solidFill>
                  <a:schemeClr val="bg1"/>
                </a:solidFill>
              </a:rPr>
              <a:t>Colors or objects</a:t>
            </a:r>
          </a:p>
          <a:p>
            <a:pPr lvl="1">
              <a:buFontTx/>
              <a:buNone/>
            </a:pPr>
            <a:endParaRPr lang="en-US" altLang="en-US" sz="2400" dirty="0">
              <a:solidFill>
                <a:schemeClr val="bg1"/>
              </a:solidFill>
            </a:endParaRPr>
          </a:p>
          <a:p>
            <a:pPr lvl="1"/>
            <a:r>
              <a:rPr lang="en-US" altLang="en-US" sz="2400" u="sng" dirty="0">
                <a:solidFill>
                  <a:schemeClr val="bg1"/>
                </a:solidFill>
              </a:rPr>
              <a:t>Unusual character names </a:t>
            </a:r>
            <a:r>
              <a:rPr lang="en-US" altLang="en-US" sz="2400" dirty="0">
                <a:solidFill>
                  <a:schemeClr val="bg1"/>
                </a:solidFill>
              </a:rPr>
              <a:t>– “</a:t>
            </a:r>
            <a:r>
              <a:rPr lang="en-US" altLang="en-US" sz="2400" dirty="0" err="1">
                <a:solidFill>
                  <a:schemeClr val="bg1"/>
                </a:solidFill>
              </a:rPr>
              <a:t>Rumblebuffin</a:t>
            </a:r>
            <a:r>
              <a:rPr lang="en-US" altLang="en-US" sz="2400" dirty="0">
                <a:solidFill>
                  <a:schemeClr val="bg1"/>
                </a:solidFill>
              </a:rPr>
              <a:t>” – (giant in Chronicles of Narnia)</a:t>
            </a:r>
          </a:p>
          <a:p>
            <a:pPr lvl="1">
              <a:buFontTx/>
              <a:buNone/>
            </a:pPr>
            <a:endParaRPr lang="en-US" altLang="en-US" sz="2400" dirty="0">
              <a:solidFill>
                <a:schemeClr val="bg1"/>
              </a:solidFill>
            </a:endParaRPr>
          </a:p>
          <a:p>
            <a:pPr lvl="1"/>
            <a:r>
              <a:rPr lang="en-US" altLang="en-US" sz="2400" u="sng" dirty="0">
                <a:solidFill>
                  <a:schemeClr val="bg1"/>
                </a:solidFill>
              </a:rPr>
              <a:t>Objects / creatures that have cultural meanings (lions = strength, owls = wisdom, etc.)</a:t>
            </a:r>
          </a:p>
          <a:p>
            <a:pPr lvl="1"/>
            <a:endParaRPr lang="en-US" altLang="en-US" dirty="0"/>
          </a:p>
        </p:txBody>
      </p:sp>
      <p:pic>
        <p:nvPicPr>
          <p:cNvPr id="49154" name="Picture 2" descr="http://www.paulinespreciousgifts.com/34812%20Roman%20Sword.jpg">
            <a:extLst>
              <a:ext uri="{FF2B5EF4-FFF2-40B4-BE49-F238E27FC236}">
                <a16:creationId xmlns:a16="http://schemas.microsoft.com/office/drawing/2014/main" id="{5C615CC7-6EE3-4150-ABDA-38391DD9A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3.gstatic.com/images?q=tbn:ANd9GcT4ded9_rhtVWEiWxgB_i-3bFm6Je6xdpW7SvWQfkOhMJGb5Ae4oA&amp;t=1">
            <a:extLst>
              <a:ext uri="{FF2B5EF4-FFF2-40B4-BE49-F238E27FC236}">
                <a16:creationId xmlns:a16="http://schemas.microsoft.com/office/drawing/2014/main" id="{2C6C2C2C-3319-4AA9-90F0-57897F3CE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895601"/>
            <a:ext cx="2514600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4017E0-688F-4067-9443-E14A1097B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Iskoola Pota" pitchFamily="18" charset="0"/>
                <a:cs typeface="Iskoola Pota" pitchFamily="18" charset="0"/>
              </a:rPr>
              <a:t>More examples in literature: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294AC-CA66-4816-9BE0-39AE08ED3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7526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40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Iskoola Pota" pitchFamily="18" charset="0"/>
                <a:cs typeface="Iskoola Pota" pitchFamily="18" charset="0"/>
              </a:rPr>
              <a:t>Chronicles of Narnia</a:t>
            </a:r>
          </a:p>
          <a:p>
            <a:pPr lvl="1">
              <a:buFontTx/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Iskoola Pota" pitchFamily="18" charset="0"/>
                <a:cs typeface="Iskoola Pota" pitchFamily="18" charset="0"/>
              </a:rPr>
              <a:t>*</a:t>
            </a:r>
            <a:r>
              <a:rPr lang="en-US" sz="3200" b="1" dirty="0" err="1">
                <a:solidFill>
                  <a:srgbClr val="FF0000"/>
                </a:solidFill>
                <a:latin typeface="Iskoola Pota" pitchFamily="18" charset="0"/>
                <a:cs typeface="Iskoola Pota" pitchFamily="18" charset="0"/>
              </a:rPr>
              <a:t>Aslan</a:t>
            </a:r>
            <a:r>
              <a:rPr lang="en-US" sz="3200" b="1" dirty="0">
                <a:solidFill>
                  <a:srgbClr val="FF0000"/>
                </a:solidFill>
                <a:latin typeface="Iskoola Pota" pitchFamily="18" charset="0"/>
                <a:cs typeface="Iskoola Pota" pitchFamily="18" charset="0"/>
              </a:rPr>
              <a:t>  - </a:t>
            </a: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Iskoola Pota" pitchFamily="18" charset="0"/>
                <a:cs typeface="Iskoola Pota" pitchFamily="18" charset="0"/>
              </a:rPr>
              <a:t> good; restores Narnia back to it’s original creation</a:t>
            </a:r>
          </a:p>
          <a:p>
            <a:pPr lvl="1">
              <a:defRPr/>
            </a:pPr>
            <a:endParaRPr lang="en-US" sz="3200" b="1" dirty="0">
              <a:solidFill>
                <a:srgbClr val="FF0000"/>
              </a:solidFill>
              <a:latin typeface="Iskoola Pota" pitchFamily="18" charset="0"/>
              <a:cs typeface="Iskoola Pota" pitchFamily="18" charset="0"/>
            </a:endParaRPr>
          </a:p>
          <a:p>
            <a:pPr lvl="1">
              <a:buFontTx/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Iskoola Pota" pitchFamily="18" charset="0"/>
                <a:cs typeface="Iskoola Pota" pitchFamily="18" charset="0"/>
              </a:rPr>
              <a:t>*White Witch  -  </a:t>
            </a: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Iskoola Pota" pitchFamily="18" charset="0"/>
                <a:cs typeface="Iskoola Pota" pitchFamily="18" charset="0"/>
              </a:rPr>
              <a:t>evil; </a:t>
            </a:r>
          </a:p>
          <a:p>
            <a:pPr lvl="1">
              <a:defRPr/>
            </a:pP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Iskoola Pota" pitchFamily="18" charset="0"/>
                <a:cs typeface="Iskoola Pota" pitchFamily="18" charset="0"/>
              </a:rPr>
              <a:t> tries to keep Narnia </a:t>
            </a:r>
          </a:p>
          <a:p>
            <a:pPr lvl="1">
              <a:buFontTx/>
              <a:buNone/>
              <a:defRPr/>
            </a:pP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Iskoola Pota" pitchFamily="18" charset="0"/>
                <a:cs typeface="Iskoola Pota" pitchFamily="18" charset="0"/>
              </a:rPr>
              <a:t>under her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6C2-799E-4556-8149-CFAF7EDB5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>
                <a:solidFill>
                  <a:schemeClr val="accent5">
                    <a:lumMod val="20000"/>
                    <a:lumOff val="80000"/>
                  </a:schemeClr>
                </a:solidFill>
                <a:latin typeface="Iskoola Pota" pitchFamily="18" charset="0"/>
                <a:cs typeface="Iskoola Pota" pitchFamily="18" charset="0"/>
              </a:rPr>
              <a:t>Even more examples in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A36A3-9E4E-4BE3-9408-DEEF1D5E7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Iskoola Pota" pitchFamily="18" charset="0"/>
                <a:cs typeface="Iskoola Pota" pitchFamily="18" charset="0"/>
              </a:rPr>
              <a:t>Lord of the Rings</a:t>
            </a:r>
          </a:p>
          <a:p>
            <a:pPr lvl="1">
              <a:defRPr/>
            </a:pPr>
            <a:r>
              <a:rPr lang="en-US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Iskoola Pota" pitchFamily="18" charset="0"/>
                <a:cs typeface="Iskoola Pota" pitchFamily="18" charset="0"/>
              </a:rPr>
              <a:t>Ring represents the power of good and evil</a:t>
            </a:r>
          </a:p>
        </p:txBody>
      </p:sp>
      <p:pic>
        <p:nvPicPr>
          <p:cNvPr id="20484" name="Picture 2" descr="http://www.theargonath.cc/theonering2.gif">
            <a:extLst>
              <a:ext uri="{FF2B5EF4-FFF2-40B4-BE49-F238E27FC236}">
                <a16:creationId xmlns:a16="http://schemas.microsoft.com/office/drawing/2014/main" id="{8D0F9622-D731-4B32-A71D-0135084F2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1"/>
            <a:ext cx="297180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12192000" cy="970709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Monday November 2,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63443"/>
            <a:ext cx="12192000" cy="494566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dirty="0"/>
              <a:t>Learning  Target(s)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Students will learn about symbolism and recognizing it in literature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Student will review connotations and irony.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Have out for your homework for checking along with your notebook open to bell ringers for last week. I will come by during reading time to check on all of it. </a:t>
            </a:r>
          </a:p>
          <a:p>
            <a:pPr algn="l"/>
            <a:r>
              <a:rPr lang="en-US" i="1" dirty="0"/>
              <a:t>Activities: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Book Log 21p.5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Book log  and Bell ringer Check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Continue Symbolism notes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Discus symbolism in “Eleven” by Sandra Cisneros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Review Connotations and Irony work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Second week of book projects is tomorrow. Get signed up if you have not.</a:t>
            </a:r>
          </a:p>
          <a:p>
            <a:pPr algn="l"/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Connotations, Symbols, and Irony check up Wednesday November 4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Connotations, Symbols, and Irony check up Wednesday November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94" y="6365266"/>
            <a:ext cx="1420906" cy="492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3035" cy="465512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29277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182FE-D22A-47A2-97CB-954C5B3C1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Iskoola Pota" pitchFamily="18" charset="0"/>
                <a:cs typeface="Iskoola Pota" pitchFamily="18" charset="0"/>
              </a:rPr>
              <a:t>And more examples in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6E04E-F89C-403F-A500-2665A8EC4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3716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40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Iskoola Pota" pitchFamily="18" charset="0"/>
                <a:cs typeface="Iskoola Pota" pitchFamily="18" charset="0"/>
              </a:rPr>
              <a:t>Hatchet </a:t>
            </a:r>
          </a:p>
          <a:p>
            <a:pPr lvl="1">
              <a:defRPr/>
            </a:pPr>
            <a:r>
              <a:rPr lang="en-US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Iskoola Pota" pitchFamily="18" charset="0"/>
                <a:cs typeface="Iskoola Pota" pitchFamily="18" charset="0"/>
              </a:rPr>
              <a:t>The hatchet represents the object of survival</a:t>
            </a:r>
          </a:p>
        </p:txBody>
      </p:sp>
      <p:pic>
        <p:nvPicPr>
          <p:cNvPr id="19460" name="Picture 2" descr="http://content.artofmanliness.com/uploads/2009/11/hatchet1.jpg">
            <a:extLst>
              <a:ext uri="{FF2B5EF4-FFF2-40B4-BE49-F238E27FC236}">
                <a16:creationId xmlns:a16="http://schemas.microsoft.com/office/drawing/2014/main" id="{5FFA10C5-6D74-4371-9067-1762A874C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971800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http://www.antique-used-tools.com/CollinsHatchetCarpenter_4.jpg">
            <a:extLst>
              <a:ext uri="{FF2B5EF4-FFF2-40B4-BE49-F238E27FC236}">
                <a16:creationId xmlns:a16="http://schemas.microsoft.com/office/drawing/2014/main" id="{DDFB1A11-BCE7-4CB7-8537-24D2DED40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81401"/>
            <a:ext cx="29718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228600"/>
            <a:ext cx="7772400" cy="1143000"/>
          </a:xfrm>
        </p:spPr>
        <p:txBody>
          <a:bodyPr/>
          <a:lstStyle/>
          <a:p>
            <a:pPr algn="ctr"/>
            <a:r>
              <a:rPr lang="en-US" sz="4400" dirty="0">
                <a:ln w="28575" cmpd="sng">
                  <a:solidFill>
                    <a:srgbClr val="7030A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Wide Latin" panose="020A0A07050505020404" pitchFamily="18" charset="0"/>
              </a:rPr>
              <a:t>Symbolism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960" y="1100629"/>
            <a:ext cx="7520940" cy="270937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dirty="0">
                <a:ln w="0">
                  <a:solidFill>
                    <a:srgbClr val="297B4A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Colors and Objects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i="1" u="sng" dirty="0">
                <a:ln w="6600">
                  <a:solidFill>
                    <a:srgbClr val="297B4A"/>
                  </a:solidFill>
                  <a:prstDash val="solid"/>
                </a:ln>
                <a:solidFill>
                  <a:srgbClr val="04700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Write down 3 examples from common symbols and two examples from each color.</a:t>
            </a:r>
            <a:endParaRPr lang="en-US" dirty="0">
              <a:ln w="6600">
                <a:solidFill>
                  <a:srgbClr val="297B4A"/>
                </a:solidFill>
                <a:prstDash val="solid"/>
              </a:ln>
              <a:solidFill>
                <a:srgbClr val="04700E"/>
              </a:solidFill>
            </a:endParaRPr>
          </a:p>
          <a:p>
            <a:endParaRPr lang="en-US" dirty="0">
              <a:ln w="6600">
                <a:solidFill>
                  <a:srgbClr val="297B4A"/>
                </a:solidFill>
                <a:prstDash val="solid"/>
              </a:ln>
              <a:solidFill>
                <a:srgbClr val="04700E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00" y="3657600"/>
            <a:ext cx="4639101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657600"/>
            <a:ext cx="4495800" cy="322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1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3DAA7-CB02-420E-8BB1-EA370EACD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838200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So, the next time you read a novel, watch out for what’s </a:t>
            </a:r>
            <a:r>
              <a:rPr lang="en-US" altLang="en-US" u="sng">
                <a:solidFill>
                  <a:schemeClr val="bg1"/>
                </a:solidFill>
              </a:rPr>
              <a:t>not </a:t>
            </a:r>
            <a:r>
              <a:rPr lang="en-US" altLang="en-US">
                <a:solidFill>
                  <a:schemeClr val="bg1"/>
                </a:solidFill>
              </a:rPr>
              <a:t>written in the words.</a:t>
            </a:r>
          </a:p>
        </p:txBody>
      </p:sp>
      <p:pic>
        <p:nvPicPr>
          <p:cNvPr id="50178" name="Picture 2" descr="http://images5.cpcache.com/product_zoom/469809055v0_480x480_Front_Color-White_padToSquare-true.jpg">
            <a:extLst>
              <a:ext uri="{FF2B5EF4-FFF2-40B4-BE49-F238E27FC236}">
                <a16:creationId xmlns:a16="http://schemas.microsoft.com/office/drawing/2014/main" id="{88AFC7EF-1BF6-4050-82C3-AAFF2AA66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38400"/>
            <a:ext cx="5105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Symbolism in “Eleven” by Sandra Cisneros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169859"/>
            <a:ext cx="12192000" cy="5751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-34780"/>
            <a:ext cx="457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734800" y="0"/>
            <a:ext cx="457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2282" y="0"/>
            <a:ext cx="397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anose="04020705040A02060702" pitchFamily="82" charset="0"/>
              </a:rPr>
              <a:t>WE ARE….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328064"/>
            <a:ext cx="12192000" cy="5299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87591" y="6304609"/>
            <a:ext cx="4104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anose="04020705040A02060702" pitchFamily="82" charset="0"/>
              </a:rPr>
              <a:t>Patriot Strong!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F45FCC-D1BC-4E7B-A8DC-BDEB9C791E94}"/>
              </a:ext>
            </a:extLst>
          </p:cNvPr>
          <p:cNvSpPr txBox="1"/>
          <p:nvPr/>
        </p:nvSpPr>
        <p:spPr>
          <a:xfrm>
            <a:off x="1006475" y="1842052"/>
            <a:ext cx="10347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Think of: Persons, places, things/objects, and specific words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527A58-BFBA-4950-89E4-A3742C8F4C59}"/>
              </a:ext>
            </a:extLst>
          </p:cNvPr>
          <p:cNvSpPr txBox="1"/>
          <p:nvPr/>
        </p:nvSpPr>
        <p:spPr>
          <a:xfrm>
            <a:off x="592282" y="2486712"/>
            <a:ext cx="5257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could these things represent other than themselves in the story “Eleven”?</a:t>
            </a:r>
          </a:p>
          <a:p>
            <a:r>
              <a:rPr lang="en-US" dirty="0"/>
              <a:t>Red Sweater</a:t>
            </a:r>
          </a:p>
          <a:p>
            <a:r>
              <a:rPr lang="en-US" dirty="0"/>
              <a:t>Ms. Price</a:t>
            </a:r>
          </a:p>
          <a:p>
            <a:r>
              <a:rPr lang="en-US" dirty="0"/>
              <a:t>11</a:t>
            </a:r>
          </a:p>
          <a:p>
            <a:r>
              <a:rPr lang="en-US" dirty="0"/>
              <a:t>10</a:t>
            </a:r>
          </a:p>
          <a:p>
            <a:r>
              <a:rPr lang="en-US" dirty="0"/>
              <a:t>5,</a:t>
            </a:r>
          </a:p>
          <a:p>
            <a:r>
              <a:rPr lang="en-US" dirty="0"/>
              <a:t>3</a:t>
            </a:r>
          </a:p>
          <a:p>
            <a:r>
              <a:rPr lang="en-US" dirty="0"/>
              <a:t>102</a:t>
            </a:r>
          </a:p>
          <a:p>
            <a:r>
              <a:rPr lang="en-US" dirty="0"/>
              <a:t>Wooden dolls</a:t>
            </a:r>
          </a:p>
          <a:p>
            <a:r>
              <a:rPr lang="en-US" dirty="0"/>
              <a:t>Birthdays</a:t>
            </a:r>
          </a:p>
          <a:p>
            <a:r>
              <a:rPr lang="en-US" dirty="0"/>
              <a:t>Cake</a:t>
            </a:r>
          </a:p>
          <a:p>
            <a:r>
              <a:rPr lang="en-US" dirty="0"/>
              <a:t>Onion</a:t>
            </a:r>
          </a:p>
          <a:p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7" name="TextBox1" r:id="rId2" imgW="5257800" imgH="3733920"/>
        </mc:Choice>
        <mc:Fallback>
          <p:control name="TextBox1" r:id="rId2" imgW="5257800" imgH="3733920">
            <p:pic>
              <p:nvPicPr>
                <p:cNvPr id="15" name="TextBox1">
                  <a:extLst>
                    <a:ext uri="{FF2B5EF4-FFF2-40B4-BE49-F238E27FC236}">
                      <a16:creationId xmlns:a16="http://schemas.microsoft.com/office/drawing/2014/main" id="{D329F73F-BCB2-45EC-AAD3-ACBE03E476F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96000" y="2478156"/>
                  <a:ext cx="5257800" cy="373373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1627819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4781"/>
            <a:ext cx="12192000" cy="5751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Connotations, Symbols, and Irony check up Wednesday November 4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734800" y="0"/>
            <a:ext cx="4572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2282" y="0"/>
            <a:ext cx="397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anose="04020705040A02060702" pitchFamily="82" charset="0"/>
              </a:rPr>
              <a:t>WE ARE….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362844"/>
            <a:ext cx="12192000" cy="5299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Connotations, Symbols, and Irony check up Wednesday November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87591" y="6304609"/>
            <a:ext cx="4104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anose="04020705040A02060702" pitchFamily="82" charset="0"/>
              </a:rPr>
              <a:t>Patriot Strong!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DF1B4-4FB7-4ADD-AA50-3D7BBCBC6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107"/>
            <a:ext cx="10515600" cy="1115581"/>
          </a:xfrm>
        </p:spPr>
        <p:txBody>
          <a:bodyPr>
            <a:normAutofit/>
          </a:bodyPr>
          <a:lstStyle/>
          <a:p>
            <a:r>
              <a:rPr lang="en-US" dirty="0"/>
              <a:t>Irony and Connotations H.W.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0494E-424E-43B6-93B7-ED8F971C9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Check your work for correctness as we go over the answers.</a:t>
            </a:r>
          </a:p>
        </p:txBody>
      </p:sp>
    </p:spTree>
    <p:extLst>
      <p:ext uri="{BB962C8B-B14F-4D97-AF65-F5344CB8AC3E}">
        <p14:creationId xmlns:p14="http://schemas.microsoft.com/office/powerpoint/2010/main" val="273470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12192000" cy="970709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Tuesday October 27,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63443"/>
            <a:ext cx="12192000" cy="494566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200" dirty="0"/>
              <a:t>Learning  Target(s)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Students will annotating “Marigolds” looking for signposts.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Students will also annotate the passage for symbols, and connotative words that show the narrators voice and tone.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Go get your Springboard (S.B.) book off the shelf and open to page 16 after the bell ringer and reading time.</a:t>
            </a:r>
          </a:p>
          <a:p>
            <a:pPr algn="l"/>
            <a:r>
              <a:rPr lang="en-US" sz="2800" i="1" dirty="0"/>
              <a:t>Activities: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i="1" dirty="0"/>
              <a:t>Book project presentations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Bell Ringer 29 p.8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Book Log 22 p.7</a:t>
            </a:r>
            <a:endParaRPr lang="en-US" sz="2800" i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Marigolds Signposts, symbols, and connotations Assign. p.10  Due Thursday 11/5</a:t>
            </a:r>
            <a:endParaRPr lang="en-US" dirty="0"/>
          </a:p>
          <a:p>
            <a:pPr algn="l"/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Connotations, Symbols, and Irony check up Wednesday November 4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Connotations, Symbols, and Irony check up Wednesday November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94" y="6365266"/>
            <a:ext cx="1420906" cy="492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3035" cy="465512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84822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5107"/>
            <a:ext cx="10515600" cy="1115581"/>
          </a:xfrm>
        </p:spPr>
        <p:txBody>
          <a:bodyPr>
            <a:normAutofit/>
          </a:bodyPr>
          <a:lstStyle/>
          <a:p>
            <a:r>
              <a:rPr lang="en-US" dirty="0"/>
              <a:t>Bell Ringer: Parts of a Sentence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688"/>
            <a:ext cx="10896600" cy="45851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Directions:  Parts of speech: Directions: Label the parts of speech in the following sentences. Use the following symbols to identify the Parts of speech: Common noun= n, proper noun = N, verbs = v, Pronouns= Pro, Adjectives= Adj, Adverbs= Adv, Prepositions= prep, Coordinating Conjunctions= cc, Subordinate conjunctions=</a:t>
            </a:r>
            <a:r>
              <a:rPr lang="en-US" dirty="0" err="1"/>
              <a:t>sc</a:t>
            </a:r>
            <a:r>
              <a:rPr lang="en-US" dirty="0"/>
              <a:t>, Articles= art </a:t>
            </a:r>
          </a:p>
          <a:p>
            <a:pPr marL="0" indent="0">
              <a:buNone/>
            </a:pPr>
            <a:r>
              <a:rPr lang="en-US" dirty="0"/>
              <a:t>1. Trina and Hareem went to a bar in Hollywood to celebrate their anniversary.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Directions: Label each part of the sentence using the following abbreviations: Subject= S for proper nouns and s for regular nouns, Predicate=p, and Object= O for proper nouns and o for regular nouns, and place parenthesis () around prepositional phrases.</a:t>
            </a:r>
          </a:p>
          <a:p>
            <a:pPr marL="0" indent="0">
              <a:buNone/>
            </a:pPr>
            <a:r>
              <a:rPr lang="en-US" dirty="0"/>
              <a:t>2. Trina and Hareem went to a bar in Hollywood to celebrate their anniversary.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69859"/>
            <a:ext cx="12192000" cy="5751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Connotations, Symbols, and Irony check up Wednesday November 4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-34780"/>
            <a:ext cx="457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734800" y="0"/>
            <a:ext cx="457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2282" y="0"/>
            <a:ext cx="397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anose="04020705040A02060702" pitchFamily="82" charset="0"/>
              </a:rPr>
              <a:t>WE ARE….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328064"/>
            <a:ext cx="12192000" cy="5299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Connotations, Symbols, and Irony check up Wednesday November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87591" y="6304609"/>
            <a:ext cx="4104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anose="04020705040A02060702" pitchFamily="82" charset="0"/>
              </a:rPr>
              <a:t>Patriot Strong!</a:t>
            </a:r>
          </a:p>
        </p:txBody>
      </p:sp>
    </p:spTree>
    <p:extLst>
      <p:ext uri="{BB962C8B-B14F-4D97-AF65-F5344CB8AC3E}">
        <p14:creationId xmlns:p14="http://schemas.microsoft.com/office/powerpoint/2010/main" val="544084916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4781"/>
            <a:ext cx="12192000" cy="5751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Connotations, Symbols, and Irony check up Wednesday November 4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734800" y="0"/>
            <a:ext cx="4572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2282" y="0"/>
            <a:ext cx="397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anose="04020705040A02060702" pitchFamily="82" charset="0"/>
              </a:rPr>
              <a:t>WE ARE….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362844"/>
            <a:ext cx="12192000" cy="5299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Connotations, Symbols, and Irony check up Wednesday November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87591" y="6304609"/>
            <a:ext cx="4104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anose="04020705040A02060702" pitchFamily="82" charset="0"/>
              </a:rPr>
              <a:t>Patriot Strong!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DF1B4-4FB7-4ADD-AA50-3D7BBCBC6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Ringer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0494E-424E-43B6-93B7-ED8F971C9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1. Trina and Hareem went to a bar in Hollywood to celebrate their anniversary.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2. </a:t>
            </a:r>
            <a:r>
              <a:rPr lang="en-US" u="sng" dirty="0"/>
              <a:t>Trina and Hareem </a:t>
            </a:r>
            <a:r>
              <a:rPr lang="en-US" u="dbl" dirty="0"/>
              <a:t>went </a:t>
            </a:r>
            <a:r>
              <a:rPr lang="en-US" dirty="0"/>
              <a:t>(to a bar) (in Hollywood) (to celebrate their anniversary).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4D2C0E-2B16-4571-9D38-9EC02C81104C}"/>
              </a:ext>
            </a:extLst>
          </p:cNvPr>
          <p:cNvSpPr txBox="1"/>
          <p:nvPr/>
        </p:nvSpPr>
        <p:spPr>
          <a:xfrm>
            <a:off x="1332131" y="437911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3C5E73-84EA-44D8-A75A-B8066B90E3B2}"/>
              </a:ext>
            </a:extLst>
          </p:cNvPr>
          <p:cNvSpPr txBox="1"/>
          <p:nvPr/>
        </p:nvSpPr>
        <p:spPr>
          <a:xfrm>
            <a:off x="6353290" y="450843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18C57A-35F8-4530-8A2D-EC9BBE5AA7C5}"/>
              </a:ext>
            </a:extLst>
          </p:cNvPr>
          <p:cNvSpPr txBox="1"/>
          <p:nvPr/>
        </p:nvSpPr>
        <p:spPr>
          <a:xfrm>
            <a:off x="3842961" y="450843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036E92-7E0E-4566-BE25-6BC169B97110}"/>
              </a:ext>
            </a:extLst>
          </p:cNvPr>
          <p:cNvSpPr txBox="1"/>
          <p:nvPr/>
        </p:nvSpPr>
        <p:spPr>
          <a:xfrm>
            <a:off x="1803309" y="531848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319827-F760-4C3F-93F2-EC2576BD4D21}"/>
              </a:ext>
            </a:extLst>
          </p:cNvPr>
          <p:cNvSpPr txBox="1"/>
          <p:nvPr/>
        </p:nvSpPr>
        <p:spPr>
          <a:xfrm>
            <a:off x="8084901" y="439213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DDE1B6-BA19-4960-BA91-4B78B98FCFCF}"/>
              </a:ext>
            </a:extLst>
          </p:cNvPr>
          <p:cNvSpPr txBox="1"/>
          <p:nvPr/>
        </p:nvSpPr>
        <p:spPr>
          <a:xfrm>
            <a:off x="3809094" y="2055813"/>
            <a:ext cx="33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v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C2FCBB-13AC-415E-A9ED-355738FBCFA5}"/>
              </a:ext>
            </a:extLst>
          </p:cNvPr>
          <p:cNvSpPr txBox="1"/>
          <p:nvPr/>
        </p:nvSpPr>
        <p:spPr>
          <a:xfrm>
            <a:off x="8190179" y="2118397"/>
            <a:ext cx="33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0B5339-4E5E-40B4-9123-6B1D05031254}"/>
              </a:ext>
            </a:extLst>
          </p:cNvPr>
          <p:cNvSpPr txBox="1"/>
          <p:nvPr/>
        </p:nvSpPr>
        <p:spPr>
          <a:xfrm>
            <a:off x="1316187" y="2164896"/>
            <a:ext cx="315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3FBF2E-E2F8-461E-AE31-1989C413BE77}"/>
              </a:ext>
            </a:extLst>
          </p:cNvPr>
          <p:cNvSpPr txBox="1"/>
          <p:nvPr/>
        </p:nvSpPr>
        <p:spPr>
          <a:xfrm>
            <a:off x="1741085" y="2950589"/>
            <a:ext cx="315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6EED31-9012-4FB0-A81F-7BDA897FE401}"/>
              </a:ext>
            </a:extLst>
          </p:cNvPr>
          <p:cNvSpPr txBox="1"/>
          <p:nvPr/>
        </p:nvSpPr>
        <p:spPr>
          <a:xfrm>
            <a:off x="5035089" y="2164896"/>
            <a:ext cx="315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32E5091-C2A2-48E2-9876-1EB776959928}"/>
              </a:ext>
            </a:extLst>
          </p:cNvPr>
          <p:cNvSpPr txBox="1"/>
          <p:nvPr/>
        </p:nvSpPr>
        <p:spPr>
          <a:xfrm>
            <a:off x="8997489" y="2084694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Pro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E7C222-A77F-4888-8C23-E85F6BB9CE57}"/>
              </a:ext>
            </a:extLst>
          </p:cNvPr>
          <p:cNvSpPr txBox="1"/>
          <p:nvPr/>
        </p:nvSpPr>
        <p:spPr>
          <a:xfrm>
            <a:off x="2809837" y="439213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8F979A-1C4F-44E2-B4CB-47EAFA9E9CBF}"/>
              </a:ext>
            </a:extLst>
          </p:cNvPr>
          <p:cNvSpPr txBox="1"/>
          <p:nvPr/>
        </p:nvSpPr>
        <p:spPr>
          <a:xfrm>
            <a:off x="2957042" y="2164896"/>
            <a:ext cx="315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5140DB-CE60-48BB-BF0F-3F8AA5CFABF0}"/>
              </a:ext>
            </a:extLst>
          </p:cNvPr>
          <p:cNvSpPr txBox="1"/>
          <p:nvPr/>
        </p:nvSpPr>
        <p:spPr>
          <a:xfrm>
            <a:off x="6353290" y="2164896"/>
            <a:ext cx="315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DED014-21FE-485C-AC9D-A73D09ABF05B}"/>
              </a:ext>
            </a:extLst>
          </p:cNvPr>
          <p:cNvSpPr txBox="1"/>
          <p:nvPr/>
        </p:nvSpPr>
        <p:spPr>
          <a:xfrm>
            <a:off x="7197573" y="2164896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prep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207C72-9B58-430D-AA85-BEE56E4B9154}"/>
              </a:ext>
            </a:extLst>
          </p:cNvPr>
          <p:cNvSpPr txBox="1"/>
          <p:nvPr/>
        </p:nvSpPr>
        <p:spPr>
          <a:xfrm>
            <a:off x="4096807" y="2114048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prep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BC28D2-6D92-49CA-B037-0608F41C4FB9}"/>
              </a:ext>
            </a:extLst>
          </p:cNvPr>
          <p:cNvSpPr txBox="1"/>
          <p:nvPr/>
        </p:nvSpPr>
        <p:spPr>
          <a:xfrm>
            <a:off x="5326885" y="2155404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prep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87EE0A-51D5-4108-A10F-904939ABB849}"/>
              </a:ext>
            </a:extLst>
          </p:cNvPr>
          <p:cNvSpPr txBox="1"/>
          <p:nvPr/>
        </p:nvSpPr>
        <p:spPr>
          <a:xfrm>
            <a:off x="1922195" y="2203441"/>
            <a:ext cx="4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33B3E"/>
                </a:solidFill>
              </a:rPr>
              <a:t>cc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F3D2B9-1A24-4FCD-9C58-5349E495C6AB}"/>
              </a:ext>
            </a:extLst>
          </p:cNvPr>
          <p:cNvSpPr txBox="1"/>
          <p:nvPr/>
        </p:nvSpPr>
        <p:spPr>
          <a:xfrm>
            <a:off x="4609022" y="2164896"/>
            <a:ext cx="4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B057B"/>
                </a:solidFill>
              </a:rPr>
              <a:t>art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35FF360-26E4-40F5-8551-4123D8627E32}"/>
              </a:ext>
            </a:extLst>
          </p:cNvPr>
          <p:cNvSpPr txBox="1"/>
          <p:nvPr/>
        </p:nvSpPr>
        <p:spPr>
          <a:xfrm>
            <a:off x="4946492" y="439396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50213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63010"/>
            <a:ext cx="7620000" cy="4115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632013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Reading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C4501A-B35F-4DFA-B539-F384E45C5B1B}"/>
              </a:ext>
            </a:extLst>
          </p:cNvPr>
          <p:cNvSpPr txBox="1"/>
          <p:nvPr/>
        </p:nvSpPr>
        <p:spPr>
          <a:xfrm>
            <a:off x="3581400" y="5419394"/>
            <a:ext cx="5416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</a:rPr>
              <a:t>You may go to the library if you need to check out a book or return a book at this time.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0FE493-2B3C-4832-A3C0-DCB7BE2E34C3}"/>
              </a:ext>
            </a:extLst>
          </p:cNvPr>
          <p:cNvSpPr txBox="1"/>
          <p:nvPr/>
        </p:nvSpPr>
        <p:spPr>
          <a:xfrm>
            <a:off x="331304" y="1046922"/>
            <a:ext cx="195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Don’t forget to log your progress in your book log section.</a:t>
            </a:r>
          </a:p>
        </p:txBody>
      </p:sp>
    </p:spTree>
    <p:extLst>
      <p:ext uri="{BB962C8B-B14F-4D97-AF65-F5344CB8AC3E}">
        <p14:creationId xmlns:p14="http://schemas.microsoft.com/office/powerpoint/2010/main" val="1239771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“Marigolds”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you read, </a:t>
            </a:r>
          </a:p>
          <a:p>
            <a:r>
              <a:rPr lang="en-US" dirty="0"/>
              <a:t>make note of signposts with your highlighters- notice and note (you will have 6 due on Thursday)</a:t>
            </a:r>
          </a:p>
          <a:p>
            <a:r>
              <a:rPr lang="en-US" dirty="0"/>
              <a:t>Circle persons, places, things/objects, special words that could be symbols</a:t>
            </a:r>
          </a:p>
          <a:p>
            <a:r>
              <a:rPr lang="en-US" dirty="0"/>
              <a:t>Underline words that you feel have a positive or negative connotation</a:t>
            </a:r>
          </a:p>
          <a:p>
            <a:r>
              <a:rPr lang="en-US" dirty="0"/>
              <a:t>On a separate paper, make a list of and explain at least 3 symbols you found and 7 connotative words that were used.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69561"/>
            <a:ext cx="12192000" cy="5751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Connotations, Symbols, and Irony check up Wednesday November 4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-34780"/>
            <a:ext cx="457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734800" y="0"/>
            <a:ext cx="457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2282" y="0"/>
            <a:ext cx="397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anose="04020705040A02060702" pitchFamily="82" charset="0"/>
              </a:rPr>
              <a:t>WE ARE….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328064"/>
            <a:ext cx="12192000" cy="5299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Connotations, Symbols, and Irony check up Wednesday November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87591" y="6304609"/>
            <a:ext cx="4104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anose="04020705040A02060702" pitchFamily="82" charset="0"/>
              </a:rPr>
              <a:t>Patriot Strong!</a:t>
            </a:r>
          </a:p>
        </p:txBody>
      </p:sp>
    </p:spTree>
    <p:extLst>
      <p:ext uri="{BB962C8B-B14F-4D97-AF65-F5344CB8AC3E}">
        <p14:creationId xmlns:p14="http://schemas.microsoft.com/office/powerpoint/2010/main" val="2253843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93141" y="484095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Reading 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349602-562C-4604-AF46-A600965811AB}"/>
              </a:ext>
            </a:extLst>
          </p:cNvPr>
          <p:cNvPicPr/>
          <p:nvPr/>
        </p:nvPicPr>
        <p:blipFill rotWithShape="1">
          <a:blip r:embed="rId2"/>
          <a:srcRect l="30804" t="35576" r="12746" b="6571"/>
          <a:stretch/>
        </p:blipFill>
        <p:spPr bwMode="auto">
          <a:xfrm>
            <a:off x="3186954" y="1409221"/>
            <a:ext cx="6131858" cy="3741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313347-2F93-47AD-B7FD-C629B2BC153A}"/>
              </a:ext>
            </a:extLst>
          </p:cNvPr>
          <p:cNvSpPr txBox="1"/>
          <p:nvPr/>
        </p:nvSpPr>
        <p:spPr>
          <a:xfrm>
            <a:off x="3581400" y="5419394"/>
            <a:ext cx="5416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</a:rPr>
              <a:t>You may go to the library if you need to check out a book or return a book at this time.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59321-1E10-4F05-8FB2-251B85440FF1}"/>
              </a:ext>
            </a:extLst>
          </p:cNvPr>
          <p:cNvSpPr txBox="1"/>
          <p:nvPr/>
        </p:nvSpPr>
        <p:spPr>
          <a:xfrm>
            <a:off x="331304" y="1046922"/>
            <a:ext cx="195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Don’t forget to log your progress in your book log section.</a:t>
            </a:r>
          </a:p>
        </p:txBody>
      </p:sp>
    </p:spTree>
    <p:extLst>
      <p:ext uri="{BB962C8B-B14F-4D97-AF65-F5344CB8AC3E}">
        <p14:creationId xmlns:p14="http://schemas.microsoft.com/office/powerpoint/2010/main" val="1138418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12192000" cy="970709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Wednesday November 4, 2020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63443"/>
            <a:ext cx="12192000" cy="494566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dirty="0"/>
              <a:t>Learning  Target(s)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Students will annotating “Marigolds” looking for signposts.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Students will also annotate the passage for symbols, and connotative words that show the narrators voice and tone.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Go get your Springboard (S.B.) book off the shelf and open to page 16 after the bell ringer and reading time.</a:t>
            </a:r>
          </a:p>
          <a:p>
            <a:pPr algn="l"/>
            <a:r>
              <a:rPr lang="en-US" sz="2800" i="1" dirty="0"/>
              <a:t>Activities: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Bell Ringer 30 p.8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Book Log 23 p.7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Check up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Connotations, Irony, and Symbols Check up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Continue Marigolds Signposts, symbols, and connotations Assign. p.10  Due Thursday 11/5</a:t>
            </a:r>
          </a:p>
          <a:p>
            <a:pPr algn="l"/>
            <a:endParaRPr lang="en-US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Connotations, Symbols, and Irony check up Wednesday November 4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Connotations, Symbols, and Irony check up Wednesday November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94" y="6365266"/>
            <a:ext cx="1420906" cy="492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3035" cy="465512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94012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5107"/>
            <a:ext cx="10515600" cy="1115581"/>
          </a:xfrm>
        </p:spPr>
        <p:txBody>
          <a:bodyPr>
            <a:normAutofit/>
          </a:bodyPr>
          <a:lstStyle/>
          <a:p>
            <a:r>
              <a:rPr lang="en-US" dirty="0"/>
              <a:t>Bell Ringer: Parts of a Sentence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4477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Directions:  Parts of speech: Directions: Label the parts of speech in the following sentences. Use the following symbols to identify the Parts of speech: Common noun= n, proper noun = N, verbs = v, Pronouns= Pro, Adjectives= Adj, Adverbs= Adv, Prepositions= prep, Coordinating Conjunctions= cc, Subordinate conjunctions=sc, Articles= art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1. Wicked Regina cast a spell on the entire city, so the citizens decided to rebel.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Directions: Label each part of the sentence using the following abbreviations: Subject= S for proper nouns and s for regular nouns, Predicate=p, and Object= O for proper nouns and o for regular nouns.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2. Wicked Regina cast a spell on the entire city, so the citizens decided to rebel.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69859"/>
            <a:ext cx="12192000" cy="5751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Connotations, Symbols, and Irony check up Wednesday November 4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-34780"/>
            <a:ext cx="457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734800" y="0"/>
            <a:ext cx="457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2282" y="0"/>
            <a:ext cx="397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anose="04020705040A02060702" pitchFamily="82" charset="0"/>
              </a:rPr>
              <a:t>WE ARE….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328064"/>
            <a:ext cx="12192000" cy="5299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Connotations, Symbols, and Irony check up Wednesday November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87591" y="6304609"/>
            <a:ext cx="4104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anose="04020705040A02060702" pitchFamily="82" charset="0"/>
              </a:rPr>
              <a:t>Patriot Strong!</a:t>
            </a:r>
          </a:p>
        </p:txBody>
      </p:sp>
    </p:spTree>
    <p:extLst>
      <p:ext uri="{BB962C8B-B14F-4D97-AF65-F5344CB8AC3E}">
        <p14:creationId xmlns:p14="http://schemas.microsoft.com/office/powerpoint/2010/main" val="2057019403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4781"/>
            <a:ext cx="12192000" cy="5751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734800" y="0"/>
            <a:ext cx="4572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2282" y="0"/>
            <a:ext cx="397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anose="04020705040A02060702" pitchFamily="82" charset="0"/>
              </a:rPr>
              <a:t>WE ARE….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362844"/>
            <a:ext cx="12192000" cy="5299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87591" y="6304609"/>
            <a:ext cx="4104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anose="04020705040A02060702" pitchFamily="82" charset="0"/>
              </a:rPr>
              <a:t>Patriot Strong!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DF1B4-4FB7-4ADD-AA50-3D7BBCBC6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Ringer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0494E-424E-43B6-93B7-ED8F971C9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buNone/>
            </a:pPr>
            <a:endParaRPr lang="en-US" dirty="0"/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1. Wicked Regina cast a spell on the entire city, so the citizens decided to rebel.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2. </a:t>
            </a:r>
            <a:r>
              <a:rPr lang="en-US" u="sng" dirty="0"/>
              <a:t>Wicked Regina </a:t>
            </a:r>
            <a:r>
              <a:rPr lang="en-US" u="dbl" dirty="0"/>
              <a:t>cast a spell (</a:t>
            </a:r>
            <a:r>
              <a:rPr lang="en-US" dirty="0"/>
              <a:t>on the entire city), so </a:t>
            </a:r>
            <a:r>
              <a:rPr lang="en-US" u="sng" dirty="0"/>
              <a:t>the citizens </a:t>
            </a:r>
            <a:r>
              <a:rPr lang="en-US" u="dbl" dirty="0"/>
              <a:t>decided (</a:t>
            </a:r>
            <a:r>
              <a:rPr lang="en-US" dirty="0"/>
              <a:t>to rebel).</a:t>
            </a:r>
          </a:p>
          <a:p>
            <a:pPr marL="0" indent="0">
              <a:lnSpc>
                <a:spcPct val="200000"/>
              </a:lnSpc>
              <a:buNone/>
            </a:pPr>
            <a:endParaRPr lang="en-US" u="dbl" dirty="0"/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A63656-FB91-4D3A-B33E-C96706F50648}"/>
              </a:ext>
            </a:extLst>
          </p:cNvPr>
          <p:cNvSpPr txBox="1"/>
          <p:nvPr/>
        </p:nvSpPr>
        <p:spPr>
          <a:xfrm>
            <a:off x="2279801" y="366704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2FB860-B4F1-4DF5-94CF-B5B5C0FBB588}"/>
              </a:ext>
            </a:extLst>
          </p:cNvPr>
          <p:cNvSpPr txBox="1"/>
          <p:nvPr/>
        </p:nvSpPr>
        <p:spPr>
          <a:xfrm>
            <a:off x="10543153" y="370023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BF37FB-2615-4549-BD40-F7D621290941}"/>
              </a:ext>
            </a:extLst>
          </p:cNvPr>
          <p:cNvSpPr txBox="1"/>
          <p:nvPr/>
        </p:nvSpPr>
        <p:spPr>
          <a:xfrm>
            <a:off x="6360397" y="370023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ECD7669-8523-4FC7-A8E3-1601B2AD6712}"/>
              </a:ext>
            </a:extLst>
          </p:cNvPr>
          <p:cNvSpPr txBox="1"/>
          <p:nvPr/>
        </p:nvSpPr>
        <p:spPr>
          <a:xfrm>
            <a:off x="3137453" y="362831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270060-F0C5-4E08-BCBE-9BE357457D9C}"/>
              </a:ext>
            </a:extLst>
          </p:cNvPr>
          <p:cNvSpPr txBox="1"/>
          <p:nvPr/>
        </p:nvSpPr>
        <p:spPr>
          <a:xfrm>
            <a:off x="5000262" y="2795851"/>
            <a:ext cx="4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B057B"/>
                </a:solidFill>
              </a:rPr>
              <a:t>art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71EC80-E84E-4439-8053-C6035DCB8012}"/>
              </a:ext>
            </a:extLst>
          </p:cNvPr>
          <p:cNvSpPr txBox="1"/>
          <p:nvPr/>
        </p:nvSpPr>
        <p:spPr>
          <a:xfrm>
            <a:off x="3103586" y="2778069"/>
            <a:ext cx="33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v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BF84A03-070B-4764-B19C-E8A402DB9657}"/>
              </a:ext>
            </a:extLst>
          </p:cNvPr>
          <p:cNvSpPr txBox="1"/>
          <p:nvPr/>
        </p:nvSpPr>
        <p:spPr>
          <a:xfrm>
            <a:off x="9909177" y="2670595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prep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0191AF-BB0F-48A2-991E-D7319EC8B03B}"/>
              </a:ext>
            </a:extLst>
          </p:cNvPr>
          <p:cNvSpPr txBox="1"/>
          <p:nvPr/>
        </p:nvSpPr>
        <p:spPr>
          <a:xfrm>
            <a:off x="6507602" y="2787476"/>
            <a:ext cx="315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095951-A662-4CBD-A01F-BD574C01560D}"/>
              </a:ext>
            </a:extLst>
          </p:cNvPr>
          <p:cNvSpPr txBox="1"/>
          <p:nvPr/>
        </p:nvSpPr>
        <p:spPr>
          <a:xfrm>
            <a:off x="8137605" y="2839352"/>
            <a:ext cx="315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B8A30FA-FDE6-4BFD-B23A-69A1E29D14CB}"/>
              </a:ext>
            </a:extLst>
          </p:cNvPr>
          <p:cNvSpPr txBox="1"/>
          <p:nvPr/>
        </p:nvSpPr>
        <p:spPr>
          <a:xfrm>
            <a:off x="2218326" y="2787476"/>
            <a:ext cx="315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61762A6-4525-4E4A-B650-8E86B28371D0}"/>
              </a:ext>
            </a:extLst>
          </p:cNvPr>
          <p:cNvSpPr txBox="1"/>
          <p:nvPr/>
        </p:nvSpPr>
        <p:spPr>
          <a:xfrm>
            <a:off x="1229912" y="2654686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adj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14AB489-142C-4842-8AD0-34BA831FCC18}"/>
              </a:ext>
            </a:extLst>
          </p:cNvPr>
          <p:cNvSpPr txBox="1"/>
          <p:nvPr/>
        </p:nvSpPr>
        <p:spPr>
          <a:xfrm>
            <a:off x="5617595" y="2778069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adj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48AA47-C00E-4233-B555-ED559EF21408}"/>
              </a:ext>
            </a:extLst>
          </p:cNvPr>
          <p:cNvSpPr txBox="1"/>
          <p:nvPr/>
        </p:nvSpPr>
        <p:spPr>
          <a:xfrm>
            <a:off x="3999424" y="2795851"/>
            <a:ext cx="315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856C23-BBCE-4206-892B-03A4A76027CB}"/>
              </a:ext>
            </a:extLst>
          </p:cNvPr>
          <p:cNvSpPr txBox="1"/>
          <p:nvPr/>
        </p:nvSpPr>
        <p:spPr>
          <a:xfrm>
            <a:off x="10605053" y="2670595"/>
            <a:ext cx="315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028E40-10D9-472D-8D66-EF922787843E}"/>
              </a:ext>
            </a:extLst>
          </p:cNvPr>
          <p:cNvSpPr txBox="1"/>
          <p:nvPr/>
        </p:nvSpPr>
        <p:spPr>
          <a:xfrm>
            <a:off x="4469260" y="2737691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prep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FBBFAF-E120-4D0E-BF10-2335BCA3C998}"/>
              </a:ext>
            </a:extLst>
          </p:cNvPr>
          <p:cNvSpPr txBox="1"/>
          <p:nvPr/>
        </p:nvSpPr>
        <p:spPr>
          <a:xfrm>
            <a:off x="7286263" y="2778069"/>
            <a:ext cx="4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B057B"/>
                </a:solidFill>
              </a:rPr>
              <a:t>art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EBB80C-4E04-4CD3-A865-25919E7B2AE8}"/>
              </a:ext>
            </a:extLst>
          </p:cNvPr>
          <p:cNvSpPr txBox="1"/>
          <p:nvPr/>
        </p:nvSpPr>
        <p:spPr>
          <a:xfrm>
            <a:off x="3523830" y="2804318"/>
            <a:ext cx="4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B057B"/>
                </a:solidFill>
              </a:rPr>
              <a:t>art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5AD850-6D0F-494F-A9A5-CBC9D205F854}"/>
              </a:ext>
            </a:extLst>
          </p:cNvPr>
          <p:cNvSpPr txBox="1"/>
          <p:nvPr/>
        </p:nvSpPr>
        <p:spPr>
          <a:xfrm>
            <a:off x="9315340" y="2746689"/>
            <a:ext cx="33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v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69849C-BA68-42F5-AF39-7C03D9408060}"/>
              </a:ext>
            </a:extLst>
          </p:cNvPr>
          <p:cNvSpPr txBox="1"/>
          <p:nvPr/>
        </p:nvSpPr>
        <p:spPr>
          <a:xfrm>
            <a:off x="6948319" y="2795851"/>
            <a:ext cx="4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33B3E"/>
                </a:solidFill>
              </a:rPr>
              <a:t>cc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63E1D1A-75C5-4F5A-B009-9F16C306E8A1}"/>
              </a:ext>
            </a:extLst>
          </p:cNvPr>
          <p:cNvSpPr txBox="1"/>
          <p:nvPr/>
        </p:nvSpPr>
        <p:spPr>
          <a:xfrm>
            <a:off x="9169908" y="362831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D17ACF2-B64C-4071-96DF-12B12EBE587F}"/>
              </a:ext>
            </a:extLst>
          </p:cNvPr>
          <p:cNvSpPr txBox="1"/>
          <p:nvPr/>
        </p:nvSpPr>
        <p:spPr>
          <a:xfrm>
            <a:off x="3967595" y="367926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BB646A7-DFAD-416D-8F2B-41D18A2CD8FF}"/>
              </a:ext>
            </a:extLst>
          </p:cNvPr>
          <p:cNvSpPr txBox="1"/>
          <p:nvPr/>
        </p:nvSpPr>
        <p:spPr>
          <a:xfrm>
            <a:off x="8224404" y="368887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9961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93141" y="484095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Reading 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349602-562C-4604-AF46-A600965811AB}"/>
              </a:ext>
            </a:extLst>
          </p:cNvPr>
          <p:cNvPicPr/>
          <p:nvPr/>
        </p:nvPicPr>
        <p:blipFill rotWithShape="1">
          <a:blip r:embed="rId2"/>
          <a:srcRect l="30804" t="35576" r="12746" b="6571"/>
          <a:stretch/>
        </p:blipFill>
        <p:spPr bwMode="auto">
          <a:xfrm>
            <a:off x="3186954" y="1409221"/>
            <a:ext cx="6131858" cy="3741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70E607-C1DA-4856-AC4A-A544A6B0FAA0}"/>
              </a:ext>
            </a:extLst>
          </p:cNvPr>
          <p:cNvSpPr txBox="1"/>
          <p:nvPr/>
        </p:nvSpPr>
        <p:spPr>
          <a:xfrm>
            <a:off x="3581400" y="5419394"/>
            <a:ext cx="5416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</a:rPr>
              <a:t>You may go to the library if you need to check out a book or return a book at this time.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6CF234-7E40-4AB8-8F89-0449F2F9E0C7}"/>
              </a:ext>
            </a:extLst>
          </p:cNvPr>
          <p:cNvSpPr txBox="1"/>
          <p:nvPr/>
        </p:nvSpPr>
        <p:spPr>
          <a:xfrm>
            <a:off x="331304" y="1046922"/>
            <a:ext cx="195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Don’t forget to log your progress in your book log section.</a:t>
            </a:r>
          </a:p>
        </p:txBody>
      </p:sp>
    </p:spTree>
    <p:extLst>
      <p:ext uri="{BB962C8B-B14F-4D97-AF65-F5344CB8AC3E}">
        <p14:creationId xmlns:p14="http://schemas.microsoft.com/office/powerpoint/2010/main" val="580911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5107"/>
            <a:ext cx="10515600" cy="111558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Check up Time!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4477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Put your name and class period on the answer document.</a:t>
            </a:r>
          </a:p>
          <a:p>
            <a:r>
              <a:rPr lang="en-US" dirty="0"/>
              <a:t>Answer by bubbling in your answer on the answer document.</a:t>
            </a:r>
          </a:p>
          <a:p>
            <a:r>
              <a:rPr lang="en-US" dirty="0"/>
              <a:t>When you are done, continue working on the Marigolds story work. Turn it in when you are finished.</a:t>
            </a:r>
          </a:p>
          <a:p>
            <a:pPr marL="0" indent="0">
              <a:buNone/>
            </a:pPr>
            <a:r>
              <a:rPr lang="en-US" dirty="0"/>
              <a:t>As you read, </a:t>
            </a:r>
          </a:p>
          <a:p>
            <a:r>
              <a:rPr lang="en-US" dirty="0"/>
              <a:t>make note of signposts with your highlighters- notice and note (you will have 6 due on Thursday)</a:t>
            </a:r>
          </a:p>
          <a:p>
            <a:r>
              <a:rPr lang="en-US" dirty="0"/>
              <a:t>Circle persons, places, things/objects, special words that could be symbols</a:t>
            </a:r>
          </a:p>
          <a:p>
            <a:r>
              <a:rPr lang="en-US" dirty="0"/>
              <a:t>Underline words that you feel have a positive or negative connotation</a:t>
            </a:r>
          </a:p>
          <a:p>
            <a:r>
              <a:rPr lang="en-US" dirty="0"/>
              <a:t>On a separate paper, make a list of and explain at least 3 symbols you found and 7 connotative words that were used.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69859"/>
            <a:ext cx="12192000" cy="5751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Connotations, Symbols, and Irony check up Wednesday November 4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-34780"/>
            <a:ext cx="457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734800" y="0"/>
            <a:ext cx="457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2282" y="0"/>
            <a:ext cx="397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anose="04020705040A02060702" pitchFamily="82" charset="0"/>
              </a:rPr>
              <a:t>WE ARE….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328064"/>
            <a:ext cx="12192000" cy="5299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Connotations, Symbols, and Irony check up Wednesday November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87591" y="6304609"/>
            <a:ext cx="4104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anose="04020705040A02060702" pitchFamily="82" charset="0"/>
              </a:rPr>
              <a:t>Patriot Strong!</a:t>
            </a:r>
          </a:p>
        </p:txBody>
      </p:sp>
    </p:spTree>
    <p:extLst>
      <p:ext uri="{BB962C8B-B14F-4D97-AF65-F5344CB8AC3E}">
        <p14:creationId xmlns:p14="http://schemas.microsoft.com/office/powerpoint/2010/main" val="102909679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12192000" cy="970709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Thursday November 5,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63443"/>
            <a:ext cx="12192000" cy="4945669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Learning  Target(s)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Students will annotating “Marigolds” looking for signposts.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Students will also annotate the passage for imagery and words that show the narrators voice. </a:t>
            </a:r>
          </a:p>
          <a:p>
            <a:pPr algn="l"/>
            <a:r>
              <a:rPr lang="en-US" i="1" dirty="0"/>
              <a:t>Activities: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1" dirty="0"/>
              <a:t>Book project presentations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Bell Ringer 31 p.8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Book Log 24 p.7</a:t>
            </a:r>
            <a:endParaRPr lang="en-US" i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Marigolds Signposts, symbols, and connotations Assign. p.10  Due Thursday 11/5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i="1" dirty="0"/>
          </a:p>
          <a:p>
            <a:pPr algn="l"/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Connotations, Symbols, and Irony check up Wednesday November 4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Connotations, Symbols, and Irony check up Wednesday November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94" y="6365266"/>
            <a:ext cx="1420906" cy="492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3035" cy="465512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17634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4781"/>
            <a:ext cx="12192000" cy="5751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Connotations, Symbols, and Irony check up Wednesday November 4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734800" y="0"/>
            <a:ext cx="4572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2282" y="0"/>
            <a:ext cx="397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anose="04020705040A02060702" pitchFamily="82" charset="0"/>
              </a:rPr>
              <a:t>WE ARE….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362844"/>
            <a:ext cx="12192000" cy="5299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Connotations, Symbols, and Irony check up Wednesday November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87591" y="6304609"/>
            <a:ext cx="4104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anose="04020705040A02060702" pitchFamily="82" charset="0"/>
              </a:rPr>
              <a:t>Patriot Strong!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DF1B4-4FB7-4ADD-AA50-3D7BBCBC6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326"/>
            <a:ext cx="10515600" cy="1150362"/>
          </a:xfrm>
        </p:spPr>
        <p:txBody>
          <a:bodyPr/>
          <a:lstStyle/>
          <a:p>
            <a:r>
              <a:rPr lang="en-US" dirty="0"/>
              <a:t>Bell Ringer: Parts of a sentence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0494E-424E-43B6-93B7-ED8F971C9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en-US" dirty="0"/>
              <a:t>Directions:  Parts of speech: Directions: Label the parts of speech in the following sentences. Use the following symbols to identify the Parts of speech: Common noun= n, proper noun = N, verbs = v, Pronouns= Pro, Adjectives= Adj, Adverbs= Adv, Prepositions= prep, Coordinating Conjunctions= cc, Subordinate conjunctions=sc, Articles= art 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en-US" dirty="0"/>
              <a:t>1. Gold coins rained down to the earth like tears from the heavens. </a:t>
            </a:r>
          </a:p>
          <a:p>
            <a:pPr marL="0" indent="0" fontAlgn="base">
              <a:lnSpc>
                <a:spcPct val="120000"/>
              </a:lnSpc>
              <a:buNone/>
            </a:pPr>
            <a:endParaRPr lang="en-US" dirty="0"/>
          </a:p>
          <a:p>
            <a:pPr marL="0" indent="0" fontAlgn="base">
              <a:lnSpc>
                <a:spcPct val="120000"/>
              </a:lnSpc>
              <a:buNone/>
            </a:pPr>
            <a:r>
              <a:rPr lang="en-US" dirty="0"/>
              <a:t>Directions: Label each part of the sentence using the following abbreviations: Subject= S for proper nouns and s for regular nouns, Predicate=p, and Object= O for proper nouns and o for regular nouns.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en-US" dirty="0"/>
              <a:t>2. Gold coins rained down to the earth like tears from the heavens. </a:t>
            </a:r>
          </a:p>
          <a:p>
            <a:pPr marL="0" indent="0" fontAlgn="base">
              <a:lnSpc>
                <a:spcPct val="120000"/>
              </a:lnSpc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94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Ringer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 fontAlgn="base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Gold coins rained down to the earth like tears from the heavens. </a:t>
            </a:r>
          </a:p>
          <a:p>
            <a:pPr marL="514350" indent="-514350" fontAlgn="base">
              <a:lnSpc>
                <a:spcPct val="200000"/>
              </a:lnSpc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u="sng" dirty="0"/>
              <a:t>Gold coins </a:t>
            </a:r>
            <a:r>
              <a:rPr lang="en-US" u="dbl" dirty="0"/>
              <a:t>rained down (</a:t>
            </a:r>
            <a:r>
              <a:rPr lang="en-US" dirty="0"/>
              <a:t>to the earth like tears) (from the heavens).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69561"/>
            <a:ext cx="12192000" cy="5751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Connotations, Symbols, and Irony check up Wednesday November 4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-34780"/>
            <a:ext cx="457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734800" y="0"/>
            <a:ext cx="457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2282" y="0"/>
            <a:ext cx="397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anose="04020705040A02060702" pitchFamily="82" charset="0"/>
              </a:rPr>
              <a:t>WE ARE….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328064"/>
            <a:ext cx="12192000" cy="5299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Connotations, Symbols, and Irony check up Wednesday November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87591" y="6304609"/>
            <a:ext cx="4104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anose="04020705040A02060702" pitchFamily="82" charset="0"/>
              </a:rPr>
              <a:t>Patriot Strong!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E6EDF6-1BE1-4ED2-9116-2FB1F5A2B3E1}"/>
              </a:ext>
            </a:extLst>
          </p:cNvPr>
          <p:cNvSpPr txBox="1"/>
          <p:nvPr/>
        </p:nvSpPr>
        <p:spPr>
          <a:xfrm>
            <a:off x="2800242" y="339975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2FD2A8-4249-48D0-91A0-7596838CAA5A}"/>
              </a:ext>
            </a:extLst>
          </p:cNvPr>
          <p:cNvSpPr txBox="1"/>
          <p:nvPr/>
        </p:nvSpPr>
        <p:spPr>
          <a:xfrm>
            <a:off x="1865001" y="3429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52155B-FCAB-4E88-A9D4-F4FAB7715F97}"/>
              </a:ext>
            </a:extLst>
          </p:cNvPr>
          <p:cNvSpPr txBox="1"/>
          <p:nvPr/>
        </p:nvSpPr>
        <p:spPr>
          <a:xfrm>
            <a:off x="5485316" y="351246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57AF65-DC2D-4CFD-8546-CFF9C1C12DEB}"/>
              </a:ext>
            </a:extLst>
          </p:cNvPr>
          <p:cNvSpPr txBox="1"/>
          <p:nvPr/>
        </p:nvSpPr>
        <p:spPr>
          <a:xfrm>
            <a:off x="9332601" y="345537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121CAE-8B20-420B-8A3C-28161667D28C}"/>
              </a:ext>
            </a:extLst>
          </p:cNvPr>
          <p:cNvSpPr txBox="1"/>
          <p:nvPr/>
        </p:nvSpPr>
        <p:spPr>
          <a:xfrm>
            <a:off x="7029011" y="343358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4A952E-7F5D-49DA-AA7F-1E1960B0B1D8}"/>
              </a:ext>
            </a:extLst>
          </p:cNvPr>
          <p:cNvSpPr txBox="1"/>
          <p:nvPr/>
        </p:nvSpPr>
        <p:spPr>
          <a:xfrm>
            <a:off x="2409851" y="1871261"/>
            <a:ext cx="315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017C41-A5A9-4F13-973B-6187B3D113F9}"/>
              </a:ext>
            </a:extLst>
          </p:cNvPr>
          <p:cNvSpPr txBox="1"/>
          <p:nvPr/>
        </p:nvSpPr>
        <p:spPr>
          <a:xfrm>
            <a:off x="7379925" y="1900885"/>
            <a:ext cx="315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D0F5E5-A1F8-4B80-B472-504683725BC9}"/>
              </a:ext>
            </a:extLst>
          </p:cNvPr>
          <p:cNvSpPr txBox="1"/>
          <p:nvPr/>
        </p:nvSpPr>
        <p:spPr>
          <a:xfrm>
            <a:off x="9693764" y="1946698"/>
            <a:ext cx="315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D7493F-D450-41E1-A5AA-5D663CE39E78}"/>
              </a:ext>
            </a:extLst>
          </p:cNvPr>
          <p:cNvSpPr txBox="1"/>
          <p:nvPr/>
        </p:nvSpPr>
        <p:spPr>
          <a:xfrm>
            <a:off x="6047441" y="1841789"/>
            <a:ext cx="315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79BEC0-D635-4082-B725-55D4C9F5E111}"/>
              </a:ext>
            </a:extLst>
          </p:cNvPr>
          <p:cNvSpPr txBox="1"/>
          <p:nvPr/>
        </p:nvSpPr>
        <p:spPr>
          <a:xfrm>
            <a:off x="4787094" y="1823131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prep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68322A-1388-48CA-8DC7-1154E89A2CA9}"/>
              </a:ext>
            </a:extLst>
          </p:cNvPr>
          <p:cNvSpPr txBox="1"/>
          <p:nvPr/>
        </p:nvSpPr>
        <p:spPr>
          <a:xfrm>
            <a:off x="8158380" y="1878033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prep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0FCA5B-E3B6-4AE6-B560-BC3FD9DDBEBA}"/>
              </a:ext>
            </a:extLst>
          </p:cNvPr>
          <p:cNvSpPr txBox="1"/>
          <p:nvPr/>
        </p:nvSpPr>
        <p:spPr>
          <a:xfrm>
            <a:off x="1590547" y="1879921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adj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BCEB6C-FCEB-46DF-A95F-156C2291FA61}"/>
              </a:ext>
            </a:extLst>
          </p:cNvPr>
          <p:cNvSpPr txBox="1"/>
          <p:nvPr/>
        </p:nvSpPr>
        <p:spPr>
          <a:xfrm>
            <a:off x="6696900" y="1859558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adj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E84F0E-770F-4859-8B20-9D0211A47C7C}"/>
              </a:ext>
            </a:extLst>
          </p:cNvPr>
          <p:cNvSpPr txBox="1"/>
          <p:nvPr/>
        </p:nvSpPr>
        <p:spPr>
          <a:xfrm>
            <a:off x="3250492" y="1841789"/>
            <a:ext cx="33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v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EFB4BC-F4B5-4F9E-84EF-DB686C601B5C}"/>
              </a:ext>
            </a:extLst>
          </p:cNvPr>
          <p:cNvSpPr txBox="1"/>
          <p:nvPr/>
        </p:nvSpPr>
        <p:spPr>
          <a:xfrm>
            <a:off x="4056065" y="1859558"/>
            <a:ext cx="4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B057B"/>
                </a:solidFill>
              </a:rPr>
              <a:t>art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AF24DA2-9CE0-4B23-9D71-9448E703A121}"/>
              </a:ext>
            </a:extLst>
          </p:cNvPr>
          <p:cNvSpPr txBox="1"/>
          <p:nvPr/>
        </p:nvSpPr>
        <p:spPr>
          <a:xfrm>
            <a:off x="8921234" y="1841789"/>
            <a:ext cx="4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B057B"/>
                </a:solidFill>
              </a:rPr>
              <a:t>art</a:t>
            </a:r>
          </a:p>
        </p:txBody>
      </p:sp>
    </p:spTree>
    <p:extLst>
      <p:ext uri="{BB962C8B-B14F-4D97-AF65-F5344CB8AC3E}">
        <p14:creationId xmlns:p14="http://schemas.microsoft.com/office/powerpoint/2010/main" val="880448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“Marigolds”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 you read, </a:t>
            </a:r>
          </a:p>
          <a:p>
            <a:r>
              <a:rPr lang="en-US" dirty="0"/>
              <a:t>make note of signposts with your highlighters- notice and note (you will have 6 due on Thursday)</a:t>
            </a:r>
          </a:p>
          <a:p>
            <a:r>
              <a:rPr lang="en-US" dirty="0"/>
              <a:t>Circle persons, places, things/objects, special words that could be symbols</a:t>
            </a:r>
          </a:p>
          <a:p>
            <a:r>
              <a:rPr lang="en-US" dirty="0"/>
              <a:t>Underline words that you feel have a positive or negative connotation</a:t>
            </a:r>
          </a:p>
          <a:p>
            <a:r>
              <a:rPr lang="en-US" dirty="0"/>
              <a:t>On a separate paper, make a list of and explain at least 3 symbols you found and 7 connotative words that were used.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34781"/>
            <a:ext cx="12192000" cy="5751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Connotations, Symbols, and Irony check up Wednesday November 4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734800" y="0"/>
            <a:ext cx="4572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2282" y="0"/>
            <a:ext cx="397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anose="04020705040A02060702" pitchFamily="82" charset="0"/>
              </a:rPr>
              <a:t>WE ARE….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362844"/>
            <a:ext cx="12192000" cy="5299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Connotations, Symbols, and Irony check up Wednesday November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87591" y="6304609"/>
            <a:ext cx="4104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anose="04020705040A02060702" pitchFamily="82" charset="0"/>
              </a:rPr>
              <a:t>Patriot Strong!</a:t>
            </a:r>
          </a:p>
        </p:txBody>
      </p:sp>
    </p:spTree>
    <p:extLst>
      <p:ext uri="{BB962C8B-B14F-4D97-AF65-F5344CB8AC3E}">
        <p14:creationId xmlns:p14="http://schemas.microsoft.com/office/powerpoint/2010/main" val="3952704500"/>
      </p:ext>
    </p:extLst>
  </p:cSld>
  <p:clrMapOvr>
    <a:masterClrMapping/>
  </p:clrMapOvr>
  <p:transition spd="slow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468"/>
            <a:ext cx="7620000" cy="4115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498637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Reading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F9539-CD77-4F9E-815C-AE1EFE87CEE2}"/>
              </a:ext>
            </a:extLst>
          </p:cNvPr>
          <p:cNvSpPr txBox="1"/>
          <p:nvPr/>
        </p:nvSpPr>
        <p:spPr>
          <a:xfrm>
            <a:off x="3581400" y="5419394"/>
            <a:ext cx="5416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</a:rPr>
              <a:t>You may go to the library if you need to check out a book or return a book at this time.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A0EEBB-92C5-47D1-BE3D-B66435A0748B}"/>
              </a:ext>
            </a:extLst>
          </p:cNvPr>
          <p:cNvSpPr txBox="1"/>
          <p:nvPr/>
        </p:nvSpPr>
        <p:spPr>
          <a:xfrm>
            <a:off x="331304" y="1046922"/>
            <a:ext cx="195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Don’t forget to log your progress in your book log section.</a:t>
            </a:r>
          </a:p>
        </p:txBody>
      </p:sp>
    </p:spTree>
    <p:extLst>
      <p:ext uri="{BB962C8B-B14F-4D97-AF65-F5344CB8AC3E}">
        <p14:creationId xmlns:p14="http://schemas.microsoft.com/office/powerpoint/2010/main" val="342469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E539C56-DAA0-4284-97A8-B225DE0AEB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57400" y="838200"/>
            <a:ext cx="7772400" cy="1752600"/>
          </a:xfrm>
        </p:spPr>
        <p:txBody>
          <a:bodyPr/>
          <a:lstStyle/>
          <a:p>
            <a:r>
              <a:rPr lang="en-US" altLang="en-US" sz="9600" dirty="0">
                <a:solidFill>
                  <a:schemeClr val="bg1"/>
                </a:solidFill>
                <a:latin typeface="Chiller" panose="04020404031007020602" pitchFamily="82" charset="0"/>
              </a:rPr>
              <a:t>Symbolism</a:t>
            </a:r>
            <a:endParaRPr lang="en-US" altLang="en-US" sz="150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4C01E74-18F1-4DB0-9FB4-5766CF2F68F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1200" y="3657600"/>
            <a:ext cx="7924800" cy="2133600"/>
          </a:xfrm>
        </p:spPr>
        <p:txBody>
          <a:bodyPr/>
          <a:lstStyle/>
          <a:p>
            <a:r>
              <a:rPr lang="en-US" altLang="en-US" sz="7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hiller" panose="04020404031007020602" pitchFamily="82" charset="0"/>
              </a:rPr>
              <a:t>Meanings beyond the obvious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Marigolds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 you read, </a:t>
            </a:r>
          </a:p>
          <a:p>
            <a:r>
              <a:rPr lang="en-US" dirty="0"/>
              <a:t>make note of signposts with your highlighters- notice and note (you will have 6 due today at the end of class</a:t>
            </a:r>
          </a:p>
          <a:p>
            <a:r>
              <a:rPr lang="en-US" dirty="0"/>
              <a:t>Circle persons, places, things/objects, special words that could be symbols</a:t>
            </a:r>
          </a:p>
          <a:p>
            <a:r>
              <a:rPr lang="en-US" dirty="0"/>
              <a:t>Underline words that you feel have a positive or negative connotation</a:t>
            </a:r>
          </a:p>
          <a:p>
            <a:r>
              <a:rPr lang="en-US" dirty="0"/>
              <a:t>On a separate paper, make a list of and explain at least 3 symbols you found and 7 connotative words that were used. Due to day at the end of class.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69561"/>
            <a:ext cx="12192000" cy="5751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Connotations, Symbols, and Irony check up Wednesday November 4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-34780"/>
            <a:ext cx="457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734800" y="0"/>
            <a:ext cx="457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2282" y="0"/>
            <a:ext cx="397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anose="04020705040A02060702" pitchFamily="82" charset="0"/>
              </a:rPr>
              <a:t>WE ARE….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328064"/>
            <a:ext cx="12192000" cy="5299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Connotations, Symbols, and Irony check up Wednesday November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87591" y="6304609"/>
            <a:ext cx="4104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anose="04020705040A02060702" pitchFamily="82" charset="0"/>
              </a:rPr>
              <a:t>Patriot Strong!</a:t>
            </a:r>
          </a:p>
        </p:txBody>
      </p:sp>
    </p:spTree>
    <p:extLst>
      <p:ext uri="{BB962C8B-B14F-4D97-AF65-F5344CB8AC3E}">
        <p14:creationId xmlns:p14="http://schemas.microsoft.com/office/powerpoint/2010/main" val="420127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12192000" cy="970709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Friday November 6, 2020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63443"/>
            <a:ext cx="12192000" cy="4945669"/>
          </a:xfrm>
        </p:spPr>
        <p:txBody>
          <a:bodyPr/>
          <a:lstStyle/>
          <a:p>
            <a:pPr algn="l"/>
            <a:r>
              <a:rPr lang="en-US" sz="2800" dirty="0"/>
              <a:t>Learning  Target(s)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Homecoming half day </a:t>
            </a:r>
          </a:p>
          <a:p>
            <a:pPr algn="l"/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Connotations, Symbols, and Irony check up Wednesday November 4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Connotations, Symbols, and Irony check up Wednesday November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94" y="6365266"/>
            <a:ext cx="1420906" cy="492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3035" cy="465512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79667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80D95FD-17B2-4EF6-B64E-ABA1ABD32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A symbol is…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CAE8652-8061-4FEA-8F30-423BB556FB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1600200"/>
            <a:ext cx="7772400" cy="152558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600" u="sng" dirty="0">
                <a:solidFill>
                  <a:schemeClr val="bg1"/>
                </a:solidFill>
              </a:rPr>
              <a:t>an object that stands for itself </a:t>
            </a:r>
            <a:r>
              <a:rPr lang="en-US" altLang="en-US" sz="3600" b="1" i="1" u="sng" dirty="0">
                <a:solidFill>
                  <a:schemeClr val="bg1"/>
                </a:solidFill>
              </a:rPr>
              <a:t>and</a:t>
            </a:r>
            <a:r>
              <a:rPr lang="en-US" altLang="en-US" sz="3600" u="sng" dirty="0">
                <a:solidFill>
                  <a:schemeClr val="bg1"/>
                </a:solidFill>
              </a:rPr>
              <a:t> a greater idea</a:t>
            </a:r>
            <a:r>
              <a:rPr lang="en-US" altLang="en-US" u="sng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            We see symbols every day…</a:t>
            </a: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288076F9-7E77-4F13-949C-5402F7068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505200"/>
            <a:ext cx="18954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39DCAE5E-CC4E-4FE3-AE84-A1FB51B8A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914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391D510D-B8AF-4213-9040-DD6B12633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357039D3-13F7-45EB-9837-FF8981606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4724400"/>
            <a:ext cx="914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D7443D3A-29EA-4C83-B421-A619C9F3F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029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8F48CD0E-6F9C-4ECA-93B4-211F14870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91000"/>
            <a:ext cx="1028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>
            <a:extLst>
              <a:ext uri="{FF2B5EF4-FFF2-40B4-BE49-F238E27FC236}">
                <a16:creationId xmlns:a16="http://schemas.microsoft.com/office/drawing/2014/main" id="{42609D48-43E5-4B1D-AC3F-3BA7224A4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5105401"/>
            <a:ext cx="13049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9C2D43EC-971C-4175-A010-EE23AC008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5562601"/>
            <a:ext cx="13811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>
            <a:extLst>
              <a:ext uri="{FF2B5EF4-FFF2-40B4-BE49-F238E27FC236}">
                <a16:creationId xmlns:a16="http://schemas.microsoft.com/office/drawing/2014/main" id="{819AFFAF-EF05-48F4-A51A-83B7F16CD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32766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00A85991-958E-4143-AAA2-EC9E80266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5410201"/>
            <a:ext cx="10572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MCj02829340000[1]">
            <a:extLst>
              <a:ext uri="{FF2B5EF4-FFF2-40B4-BE49-F238E27FC236}">
                <a16:creationId xmlns:a16="http://schemas.microsoft.com/office/drawing/2014/main" id="{ED09DB4B-0D74-4E8C-ABA5-F38F16E84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297180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MCj03048610000[1]">
            <a:extLst>
              <a:ext uri="{FF2B5EF4-FFF2-40B4-BE49-F238E27FC236}">
                <a16:creationId xmlns:a16="http://schemas.microsoft.com/office/drawing/2014/main" id="{4A75F4B5-D747-42F0-95E6-A7E69B3C2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38401"/>
            <a:ext cx="12573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MCj04347900000[1]">
            <a:extLst>
              <a:ext uri="{FF2B5EF4-FFF2-40B4-BE49-F238E27FC236}">
                <a16:creationId xmlns:a16="http://schemas.microsoft.com/office/drawing/2014/main" id="{7563357A-00BA-45CD-8188-8357E84A2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MCj04363750000[1]">
            <a:extLst>
              <a:ext uri="{FF2B5EF4-FFF2-40B4-BE49-F238E27FC236}">
                <a16:creationId xmlns:a16="http://schemas.microsoft.com/office/drawing/2014/main" id="{A73867A3-15CF-4E21-9794-881695328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MCNA01525_0000[1]">
            <a:extLst>
              <a:ext uri="{FF2B5EF4-FFF2-40B4-BE49-F238E27FC236}">
                <a16:creationId xmlns:a16="http://schemas.microsoft.com/office/drawing/2014/main" id="{CAF84867-6206-48AF-80EE-E4408125F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33801"/>
            <a:ext cx="27432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MCj03189520000[1]">
            <a:extLst>
              <a:ext uri="{FF2B5EF4-FFF2-40B4-BE49-F238E27FC236}">
                <a16:creationId xmlns:a16="http://schemas.microsoft.com/office/drawing/2014/main" id="{69208B01-0169-40EC-A6E2-79EED52B4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19601"/>
            <a:ext cx="1600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MCj04363920000[1]">
            <a:extLst>
              <a:ext uri="{FF2B5EF4-FFF2-40B4-BE49-F238E27FC236}">
                <a16:creationId xmlns:a16="http://schemas.microsoft.com/office/drawing/2014/main" id="{396DE51E-94A4-4088-B2E2-28095EF26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200"/>
            <a:ext cx="11763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MCj04363970000[1]">
            <a:extLst>
              <a:ext uri="{FF2B5EF4-FFF2-40B4-BE49-F238E27FC236}">
                <a16:creationId xmlns:a16="http://schemas.microsoft.com/office/drawing/2014/main" id="{75BB931D-DA40-4F7E-87F0-1441FB01B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0034">
            <a:off x="1905000" y="5791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 descr="MCj02291990000[1]">
            <a:extLst>
              <a:ext uri="{FF2B5EF4-FFF2-40B4-BE49-F238E27FC236}">
                <a16:creationId xmlns:a16="http://schemas.microsoft.com/office/drawing/2014/main" id="{1512A064-B95F-4000-A358-8A497468D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1600200"/>
            <a:ext cx="1827213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 descr="MCj03523780000[1]">
            <a:extLst>
              <a:ext uri="{FF2B5EF4-FFF2-40B4-BE49-F238E27FC236}">
                <a16:creationId xmlns:a16="http://schemas.microsoft.com/office/drawing/2014/main" id="{52AA4556-7868-4C0F-BDF1-170A7B9D4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124200"/>
            <a:ext cx="1082675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 descr="MCBD05706_0000[1]">
            <a:extLst>
              <a:ext uri="{FF2B5EF4-FFF2-40B4-BE49-F238E27FC236}">
                <a16:creationId xmlns:a16="http://schemas.microsoft.com/office/drawing/2014/main" id="{59616945-22FC-4C7D-A1D4-4BF524F79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665664"/>
            <a:ext cx="281940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8" descr="MCj02321720000[1]">
            <a:extLst>
              <a:ext uri="{FF2B5EF4-FFF2-40B4-BE49-F238E27FC236}">
                <a16:creationId xmlns:a16="http://schemas.microsoft.com/office/drawing/2014/main" id="{701C65EC-356F-4181-BF67-5C1ACB117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4800601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9" descr="MCj03189040000[1]">
            <a:extLst>
              <a:ext uri="{FF2B5EF4-FFF2-40B4-BE49-F238E27FC236}">
                <a16:creationId xmlns:a16="http://schemas.microsoft.com/office/drawing/2014/main" id="{8D9AAB62-D531-458D-A6DB-073587DF0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7254">
            <a:off x="2286001" y="5029200"/>
            <a:ext cx="9890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0" descr="MCj04348160000[1]">
            <a:extLst>
              <a:ext uri="{FF2B5EF4-FFF2-40B4-BE49-F238E27FC236}">
                <a16:creationId xmlns:a16="http://schemas.microsoft.com/office/drawing/2014/main" id="{33B500D8-A56F-4F2E-965B-A2F295B5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00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21" descr="MCBS00285_0000[1]">
            <a:extLst>
              <a:ext uri="{FF2B5EF4-FFF2-40B4-BE49-F238E27FC236}">
                <a16:creationId xmlns:a16="http://schemas.microsoft.com/office/drawing/2014/main" id="{3AD12099-5CD7-4957-8D93-128F8C494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1925">
            <a:off x="6522245" y="2166145"/>
            <a:ext cx="130333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22" descr="MCj04135800000[1]">
            <a:extLst>
              <a:ext uri="{FF2B5EF4-FFF2-40B4-BE49-F238E27FC236}">
                <a16:creationId xmlns:a16="http://schemas.microsoft.com/office/drawing/2014/main" id="{C7FB2F38-F3DA-46A0-B150-206318896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5029201"/>
            <a:ext cx="1173163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23" descr="MCj04241520000[1]">
            <a:extLst>
              <a:ext uri="{FF2B5EF4-FFF2-40B4-BE49-F238E27FC236}">
                <a16:creationId xmlns:a16="http://schemas.microsoft.com/office/drawing/2014/main" id="{6C5C87A4-0CBA-4F79-8EF0-1CBFA1280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75723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24" descr="MCAN01211_0000[1]">
            <a:extLst>
              <a:ext uri="{FF2B5EF4-FFF2-40B4-BE49-F238E27FC236}">
                <a16:creationId xmlns:a16="http://schemas.microsoft.com/office/drawing/2014/main" id="{879CA264-B2FC-4812-9469-379B5B48B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6248401"/>
            <a:ext cx="9144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25" descr="MCj03564650000[1]">
            <a:extLst>
              <a:ext uri="{FF2B5EF4-FFF2-40B4-BE49-F238E27FC236}">
                <a16:creationId xmlns:a16="http://schemas.microsoft.com/office/drawing/2014/main" id="{572B965A-EDE4-45F4-9FD3-9F326623C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3400"/>
            <a:ext cx="806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26" descr="MCj03524800000[1]">
            <a:extLst>
              <a:ext uri="{FF2B5EF4-FFF2-40B4-BE49-F238E27FC236}">
                <a16:creationId xmlns:a16="http://schemas.microsoft.com/office/drawing/2014/main" id="{93B432A6-7452-443D-B824-A1B18F274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1" y="3200400"/>
            <a:ext cx="3333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27" descr="MCj04325370000[1]">
            <a:extLst>
              <a:ext uri="{FF2B5EF4-FFF2-40B4-BE49-F238E27FC236}">
                <a16:creationId xmlns:a16="http://schemas.microsoft.com/office/drawing/2014/main" id="{33680C86-9A3A-4B4F-9479-0FB3AA855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62600"/>
            <a:ext cx="984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94927CC-DA29-4604-A835-ADFC0F48B1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600" dirty="0">
                <a:solidFill>
                  <a:schemeClr val="bg1"/>
                </a:solidFill>
                <a:latin typeface="Iskoola Pota" panose="020B0604020202020204" pitchFamily="34" charset="0"/>
              </a:rPr>
              <a:t>Symbolism in stories -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F8EA993-62BC-45E3-92B7-759DADEF9E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3810000" cy="411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rgbClr val="C2FFF0"/>
                </a:solidFill>
                <a:latin typeface="Iskoola Pota" panose="020B0604020202020204" pitchFamily="34" charset="0"/>
                <a:cs typeface="Iskoola Pota" panose="020B0604020202020204" pitchFamily="34" charset="0"/>
              </a:rPr>
              <a:t>When the author uses an object to add </a:t>
            </a:r>
            <a:r>
              <a:rPr lang="en-US" altLang="en-US" b="1" dirty="0">
                <a:solidFill>
                  <a:srgbClr val="FF0000"/>
                </a:solidFill>
                <a:latin typeface="Iskoola Pota" panose="020B0604020202020204" pitchFamily="34" charset="0"/>
                <a:cs typeface="Iskoola Pota" panose="020B0604020202020204" pitchFamily="34" charset="0"/>
              </a:rPr>
              <a:t>deeper meaning </a:t>
            </a:r>
            <a:r>
              <a:rPr lang="en-US" altLang="en-US" b="1" dirty="0">
                <a:solidFill>
                  <a:srgbClr val="C2FFF0"/>
                </a:solidFill>
                <a:latin typeface="Iskoola Pota" panose="020B0604020202020204" pitchFamily="34" charset="0"/>
                <a:cs typeface="Iskoola Pota" panose="020B0604020202020204" pitchFamily="34" charset="0"/>
              </a:rPr>
              <a:t>to a story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dirty="0">
              <a:solidFill>
                <a:srgbClr val="C2FFF0"/>
              </a:solidFill>
              <a:latin typeface="Iskoola Pota" panose="020B0604020202020204" pitchFamily="34" charset="0"/>
              <a:cs typeface="Iskoola Pota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C2FFF0"/>
                </a:solidFill>
                <a:latin typeface="Iskoola Pota" panose="020B0604020202020204" pitchFamily="34" charset="0"/>
                <a:cs typeface="Iskoola Pota" panose="020B0604020202020204" pitchFamily="34" charset="0"/>
              </a:rPr>
              <a:t>Sometimes easy to find.  Sometimes hard.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>
              <a:solidFill>
                <a:srgbClr val="C2FFF0"/>
              </a:solidFill>
              <a:latin typeface="Iskoola Pota" panose="020B0604020202020204" pitchFamily="34" charset="0"/>
              <a:cs typeface="Iskoola Pota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dirty="0">
              <a:solidFill>
                <a:srgbClr val="C2FFF0"/>
              </a:solidFill>
              <a:latin typeface="Iskoola Pota" panose="020B0604020202020204" pitchFamily="34" charset="0"/>
              <a:cs typeface="Iskoola Pota" panose="020B0604020202020204" pitchFamily="34" charset="0"/>
            </a:endParaRPr>
          </a:p>
        </p:txBody>
      </p:sp>
      <p:pic>
        <p:nvPicPr>
          <p:cNvPr id="13317" name="Picture 5" descr="http://unconfirmedbreakingnews.com/wp-content/uploads/2010/11/little-red-riding-hood-with-nasty-wolf-martin-davey.jpg">
            <a:extLst>
              <a:ext uri="{FF2B5EF4-FFF2-40B4-BE49-F238E27FC236}">
                <a16:creationId xmlns:a16="http://schemas.microsoft.com/office/drawing/2014/main" id="{E6BC9077-9DC6-41D8-92A3-BB5B379A2AE2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4764" y="1981200"/>
            <a:ext cx="3290887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>
            <a:extLst>
              <a:ext uri="{FF2B5EF4-FFF2-40B4-BE49-F238E27FC236}">
                <a16:creationId xmlns:a16="http://schemas.microsoft.com/office/drawing/2014/main" id="{587EADD4-A0C2-4A16-9025-501AFE3C4E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Symbolism in Literature</a:t>
            </a:r>
            <a:endParaRPr lang="en-US" altLang="en-US" dirty="0"/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1AC6E227-3C3F-4D1D-950F-968E5ED331E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u="sng" dirty="0">
                <a:solidFill>
                  <a:schemeClr val="bg1"/>
                </a:solidFill>
                <a:latin typeface="Georgia" panose="02040502050405020303" pitchFamily="18" charset="0"/>
                <a:hlinkClick r:id="rId3"/>
              </a:rPr>
              <a:t>Symbolism</a:t>
            </a:r>
            <a:r>
              <a:rPr lang="en-US" altLang="en-US" u="sng" dirty="0">
                <a:solidFill>
                  <a:schemeClr val="bg1"/>
                </a:solidFill>
                <a:latin typeface="Georgia" panose="02040502050405020303" pitchFamily="18" charset="0"/>
              </a:rPr>
              <a:t> is the practice or art of using an object or a word to represent an abstract idea. </a:t>
            </a:r>
            <a:r>
              <a:rPr lang="en-US" altLang="en-US" dirty="0">
                <a:solidFill>
                  <a:schemeClr val="bg1"/>
                </a:solidFill>
                <a:latin typeface="Georgia" panose="02040502050405020303" pitchFamily="18" charset="0"/>
              </a:rPr>
              <a:t>An action, person, place, word, or object can all have a symbolic meaning. When an author wants to suggest a certain mood or emotion, he can also use symbolism to hint at it, rather than just blatantly saying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AC656C00-588A-440B-B61A-70B8AC3FD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609600"/>
            <a:ext cx="7620000" cy="23622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bg1"/>
                </a:solidFill>
                <a:latin typeface="Iskoola Pota" panose="020B0604020202020204" pitchFamily="34" charset="0"/>
              </a:rPr>
              <a:t>Symbolism is used to provide more meaning to the writing beyond what is actually being written.</a:t>
            </a:r>
          </a:p>
        </p:txBody>
      </p:sp>
      <p:pic>
        <p:nvPicPr>
          <p:cNvPr id="14341" name="Picture 5" descr="http://ih0.redbubble.net/work.5044273.1.flat,550x550,075,f.the-ugly-duckling.jpg">
            <a:extLst>
              <a:ext uri="{FF2B5EF4-FFF2-40B4-BE49-F238E27FC236}">
                <a16:creationId xmlns:a16="http://schemas.microsoft.com/office/drawing/2014/main" id="{D09D9396-7C6A-4A24-B004-3D1219824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9001"/>
            <a:ext cx="40386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250581-79B3-4015-AF10-F6B5CAE5C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572001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Ugly Duckling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Times New Roman"/>
      </a:majorFont>
      <a:minorFont>
        <a:latin typeface="Tahoma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4977</TotalTime>
  <Words>2559</Words>
  <Application>Microsoft Office PowerPoint</Application>
  <PresentationFormat>Widescreen</PresentationFormat>
  <Paragraphs>318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Algerian</vt:lpstr>
      <vt:lpstr>Arial</vt:lpstr>
      <vt:lpstr>Calibri</vt:lpstr>
      <vt:lpstr>Calibri Light</vt:lpstr>
      <vt:lpstr>Chiller</vt:lpstr>
      <vt:lpstr>Georgia</vt:lpstr>
      <vt:lpstr>Iskoola Pota</vt:lpstr>
      <vt:lpstr>Tahoma</vt:lpstr>
      <vt:lpstr>Times New Roman</vt:lpstr>
      <vt:lpstr>Wide Latin</vt:lpstr>
      <vt:lpstr>Wingdings</vt:lpstr>
      <vt:lpstr>Office Theme</vt:lpstr>
      <vt:lpstr>iRespondGraphMaster</vt:lpstr>
      <vt:lpstr>Default Design</vt:lpstr>
      <vt:lpstr>Week 11 </vt:lpstr>
      <vt:lpstr>Monday November 2, 2020</vt:lpstr>
      <vt:lpstr>PowerPoint Presentation</vt:lpstr>
      <vt:lpstr>Symbolism</vt:lpstr>
      <vt:lpstr>A symbol is…</vt:lpstr>
      <vt:lpstr>PowerPoint Presentation</vt:lpstr>
      <vt:lpstr>Symbolism in stories -</vt:lpstr>
      <vt:lpstr>Symbolism in Literature</vt:lpstr>
      <vt:lpstr>PowerPoint Presentation</vt:lpstr>
      <vt:lpstr>Symbolism in Literature</vt:lpstr>
      <vt:lpstr>Take a moment to think about the abstract ideas the picture below symbolizes. Write 3 down</vt:lpstr>
      <vt:lpstr>Objects as symbols</vt:lpstr>
      <vt:lpstr>Symbolism is used to…</vt:lpstr>
      <vt:lpstr>PowerPoint Presentation</vt:lpstr>
      <vt:lpstr>Examples from literature</vt:lpstr>
      <vt:lpstr>Examples from literature</vt:lpstr>
      <vt:lpstr>How can you spot a symbol?</vt:lpstr>
      <vt:lpstr>More examples in literature:</vt:lpstr>
      <vt:lpstr>Even more examples in literature</vt:lpstr>
      <vt:lpstr>And more examples in literature</vt:lpstr>
      <vt:lpstr>Symbolism</vt:lpstr>
      <vt:lpstr>So, the next time you read a novel, watch out for what’s not written in the words.</vt:lpstr>
      <vt:lpstr>Symbolism in “Eleven” by Sandra Cisneros</vt:lpstr>
      <vt:lpstr>Irony and Connotations H.W.</vt:lpstr>
      <vt:lpstr>Tuesday October 27, 2020</vt:lpstr>
      <vt:lpstr>Bell Ringer: Parts of a Sentence</vt:lpstr>
      <vt:lpstr>Bell Ringer answers</vt:lpstr>
      <vt:lpstr>PowerPoint Presentation</vt:lpstr>
      <vt:lpstr>“Marigolds”</vt:lpstr>
      <vt:lpstr>Wednesday November 4, 2020 </vt:lpstr>
      <vt:lpstr>Bell Ringer: Parts of a Sentence</vt:lpstr>
      <vt:lpstr>Bell Ringer Answers</vt:lpstr>
      <vt:lpstr>PowerPoint Presentation</vt:lpstr>
      <vt:lpstr>Check up Time!</vt:lpstr>
      <vt:lpstr>Thursday November 5, 2020</vt:lpstr>
      <vt:lpstr>Bell Ringer: Parts of a sentence </vt:lpstr>
      <vt:lpstr>Bell Ringer Answers</vt:lpstr>
      <vt:lpstr>“Marigolds”</vt:lpstr>
      <vt:lpstr>PowerPoint Presentation</vt:lpstr>
      <vt:lpstr>Marigolds</vt:lpstr>
      <vt:lpstr>Friday November 6, 2020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Allen, Linda S.</dc:creator>
  <cp:lastModifiedBy>Moore, Christopher S.</cp:lastModifiedBy>
  <cp:revision>202</cp:revision>
  <cp:lastPrinted>2020-10-29T16:10:35Z</cp:lastPrinted>
  <dcterms:created xsi:type="dcterms:W3CDTF">2018-08-09T19:57:47Z</dcterms:created>
  <dcterms:modified xsi:type="dcterms:W3CDTF">2020-11-01T16:21:56Z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</Properties>
</file>