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9" r:id="rId4"/>
    <p:sldMasterId id="2147483714" r:id="rId5"/>
    <p:sldMasterId id="2147483729" r:id="rId6"/>
    <p:sldMasterId id="2147483744" r:id="rId7"/>
    <p:sldMasterId id="2147483759" r:id="rId8"/>
    <p:sldMasterId id="2147483774" r:id="rId9"/>
  </p:sldMasterIdLst>
  <p:notesMasterIdLst>
    <p:notesMasterId r:id="rId134"/>
  </p:notesMasterIdLst>
  <p:sldIdLst>
    <p:sldId id="256" r:id="rId10"/>
    <p:sldId id="275" r:id="rId11"/>
    <p:sldId id="281" r:id="rId12"/>
    <p:sldId id="260" r:id="rId13"/>
    <p:sldId id="294" r:id="rId14"/>
    <p:sldId id="308" r:id="rId15"/>
    <p:sldId id="306" r:id="rId16"/>
    <p:sldId id="296" r:id="rId17"/>
    <p:sldId id="295" r:id="rId18"/>
    <p:sldId id="297" r:id="rId19"/>
    <p:sldId id="298" r:id="rId20"/>
    <p:sldId id="299" r:id="rId21"/>
    <p:sldId id="300" r:id="rId22"/>
    <p:sldId id="301" r:id="rId23"/>
    <p:sldId id="302" r:id="rId24"/>
    <p:sldId id="303" r:id="rId25"/>
    <p:sldId id="304" r:id="rId26"/>
    <p:sldId id="305" r:id="rId27"/>
    <p:sldId id="315" r:id="rId28"/>
    <p:sldId id="309" r:id="rId29"/>
    <p:sldId id="307" r:id="rId30"/>
    <p:sldId id="286" r:id="rId31"/>
    <p:sldId id="259" r:id="rId32"/>
    <p:sldId id="316" r:id="rId33"/>
    <p:sldId id="291" r:id="rId34"/>
    <p:sldId id="293" r:id="rId35"/>
    <p:sldId id="310" r:id="rId36"/>
    <p:sldId id="311" r:id="rId37"/>
    <p:sldId id="312" r:id="rId38"/>
    <p:sldId id="313" r:id="rId39"/>
    <p:sldId id="317" r:id="rId40"/>
    <p:sldId id="314"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7" r:id="rId59"/>
    <p:sldId id="338" r:id="rId60"/>
    <p:sldId id="339" r:id="rId61"/>
    <p:sldId id="340" r:id="rId62"/>
    <p:sldId id="336" r:id="rId63"/>
    <p:sldId id="341" r:id="rId64"/>
    <p:sldId id="342" r:id="rId65"/>
    <p:sldId id="335" r:id="rId66"/>
    <p:sldId id="343" r:id="rId67"/>
    <p:sldId id="344" r:id="rId68"/>
    <p:sldId id="345" r:id="rId69"/>
    <p:sldId id="346" r:id="rId70"/>
    <p:sldId id="261" r:id="rId71"/>
    <p:sldId id="287"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288"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285" r:id="rId103"/>
    <p:sldId id="376" r:id="rId104"/>
    <p:sldId id="377" r:id="rId105"/>
    <p:sldId id="378" r:id="rId106"/>
    <p:sldId id="379" r:id="rId107"/>
    <p:sldId id="380" r:id="rId108"/>
    <p:sldId id="381" r:id="rId109"/>
    <p:sldId id="289" r:id="rId110"/>
    <p:sldId id="400" r:id="rId111"/>
    <p:sldId id="398" r:id="rId112"/>
    <p:sldId id="413" r:id="rId113"/>
    <p:sldId id="425" r:id="rId114"/>
    <p:sldId id="426" r:id="rId115"/>
    <p:sldId id="424" r:id="rId116"/>
    <p:sldId id="414" r:id="rId117"/>
    <p:sldId id="415" r:id="rId118"/>
    <p:sldId id="416" r:id="rId119"/>
    <p:sldId id="417" r:id="rId120"/>
    <p:sldId id="423" r:id="rId121"/>
    <p:sldId id="418" r:id="rId122"/>
    <p:sldId id="419" r:id="rId123"/>
    <p:sldId id="427" r:id="rId124"/>
    <p:sldId id="396" r:id="rId125"/>
    <p:sldId id="409" r:id="rId126"/>
    <p:sldId id="404" r:id="rId127"/>
    <p:sldId id="406" r:id="rId128"/>
    <p:sldId id="407" r:id="rId129"/>
    <p:sldId id="408" r:id="rId130"/>
    <p:sldId id="410" r:id="rId131"/>
    <p:sldId id="397" r:id="rId132"/>
    <p:sldId id="262" r:id="rId13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tableStyles" Target="tableStyle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slide" Target="slides/slide109.xml"/><Relationship Id="rId126" Type="http://schemas.openxmlformats.org/officeDocument/2006/relationships/slide" Target="slides/slide117.xml"/><Relationship Id="rId13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slide" Target="slides/slide115.xml"/><Relationship Id="rId129" Type="http://schemas.openxmlformats.org/officeDocument/2006/relationships/slide" Target="slides/slide120.xml"/><Relationship Id="rId13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75400517-324F-41EA-9CB0-FD74159BFDBE}" type="datetimeFigureOut">
              <a:rPr lang="en-US" smtClean="0"/>
              <a:t>11/19/2020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3178BDF-84F4-4701-B2F9-EA328F81C0CF}" type="slidenum">
              <a:rPr lang="en-US" smtClean="0"/>
              <a:t>‹#›</a:t>
            </a:fld>
            <a:endParaRPr lang="en-US"/>
          </a:p>
        </p:txBody>
      </p:sp>
    </p:spTree>
    <p:extLst>
      <p:ext uri="{BB962C8B-B14F-4D97-AF65-F5344CB8AC3E}">
        <p14:creationId xmlns:p14="http://schemas.microsoft.com/office/powerpoint/2010/main" val="320543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excerpt from the story “Frog.” Turn to a partner and discuss your answers to these questions: </a:t>
            </a:r>
          </a:p>
          <a:p>
            <a:r>
              <a:rPr lang="en-US" dirty="0"/>
              <a:t>What is happening in this scene?</a:t>
            </a:r>
          </a:p>
          <a:p>
            <a:r>
              <a:rPr lang="en-US" dirty="0"/>
              <a:t>What plans do the parents have for the night? How do you know?</a:t>
            </a:r>
          </a:p>
          <a:p>
            <a:r>
              <a:rPr lang="en-US" dirty="0"/>
              <a:t>How does the narrator feel about the wedding? How do you know?</a:t>
            </a:r>
          </a:p>
          <a:p>
            <a:r>
              <a:rPr lang="en-US" dirty="0"/>
              <a:t>Picturing the scene in your mind, what does it look like? What furniture do you see? How are the people positioned in the room? How do you know that?</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46053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Interior monologue is where we see a character’s thoughts.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0379032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36"/>
              </a:lnSpc>
              <a:spcBef>
                <a:spcPts val="610"/>
              </a:spcBef>
            </a:pPr>
            <a:r>
              <a:rPr lang="en-US" dirty="0"/>
              <a:t>In this lesson, we will look at four types of story openings: (*) scene, (*) statement, (*) summary, and (*) description.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117</a:t>
            </a:fld>
            <a:endParaRPr lang="en-US">
              <a:solidFill>
                <a:prstClr val="black"/>
              </a:solidFill>
              <a:latin typeface="Calibri" panose="020F0502020204030204"/>
            </a:endParaRPr>
          </a:p>
        </p:txBody>
      </p:sp>
    </p:spTree>
    <p:extLst>
      <p:ext uri="{BB962C8B-B14F-4D97-AF65-F5344CB8AC3E}">
        <p14:creationId xmlns:p14="http://schemas.microsoft.com/office/powerpoint/2010/main" val="7840661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spcBef>
                <a:spcPts val="610"/>
              </a:spcBef>
              <a:defRPr/>
            </a:pPr>
            <a:r>
              <a:rPr lang="en-US" dirty="0"/>
              <a:t>The first type is a </a:t>
            </a:r>
            <a:r>
              <a:rPr lang="en-US" b="1" dirty="0"/>
              <a:t>scene</a:t>
            </a:r>
            <a:r>
              <a:rPr lang="en-US" b="0" dirty="0"/>
              <a:t>. </a:t>
            </a:r>
            <a:r>
              <a:rPr lang="en-US" dirty="0"/>
              <a:t>This is how the final version of the story “Frog” begins: right in the middle of a scene between Bree and her parents.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118</a:t>
            </a:fld>
            <a:endParaRPr lang="en-US">
              <a:solidFill>
                <a:prstClr val="black"/>
              </a:solidFill>
              <a:latin typeface="Calibri" panose="020F0502020204030204"/>
            </a:endParaRPr>
          </a:p>
        </p:txBody>
      </p:sp>
    </p:spTree>
    <p:extLst>
      <p:ext uri="{BB962C8B-B14F-4D97-AF65-F5344CB8AC3E}">
        <p14:creationId xmlns:p14="http://schemas.microsoft.com/office/powerpoint/2010/main" val="42677529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Another way the story “Frog” could have opened is with a </a:t>
            </a:r>
            <a:r>
              <a:rPr lang="en-US" b="1" dirty="0"/>
              <a:t>statement</a:t>
            </a:r>
            <a:r>
              <a:rPr lang="en-US" dirty="0"/>
              <a:t> like this.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119</a:t>
            </a:fld>
            <a:endParaRPr lang="en-US">
              <a:solidFill>
                <a:prstClr val="black"/>
              </a:solidFill>
              <a:latin typeface="Calibri" panose="020F0502020204030204"/>
            </a:endParaRPr>
          </a:p>
        </p:txBody>
      </p:sp>
    </p:spTree>
    <p:extLst>
      <p:ext uri="{BB962C8B-B14F-4D97-AF65-F5344CB8AC3E}">
        <p14:creationId xmlns:p14="http://schemas.microsoft.com/office/powerpoint/2010/main" val="32695988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“Frog” could have started with the </a:t>
            </a:r>
            <a:r>
              <a:rPr lang="en-US" b="1" dirty="0"/>
              <a:t>summary</a:t>
            </a:r>
            <a:r>
              <a:rPr lang="en-US" dirty="0"/>
              <a:t> of Bree’s history of not getting to stay home alone.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120</a:t>
            </a:fld>
            <a:endParaRPr lang="en-US">
              <a:solidFill>
                <a:prstClr val="black"/>
              </a:solidFill>
              <a:latin typeface="Calibri" panose="020F0502020204030204"/>
            </a:endParaRPr>
          </a:p>
        </p:txBody>
      </p:sp>
    </p:spTree>
    <p:extLst>
      <p:ext uri="{BB962C8B-B14F-4D97-AF65-F5344CB8AC3E}">
        <p14:creationId xmlns:p14="http://schemas.microsoft.com/office/powerpoint/2010/main" val="33382653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36"/>
              </a:lnSpc>
              <a:spcBef>
                <a:spcPts val="610"/>
              </a:spcBef>
            </a:pPr>
            <a:r>
              <a:rPr lang="en-US" dirty="0"/>
              <a:t>Finally, a different opening for “Frog” would be the </a:t>
            </a:r>
            <a:r>
              <a:rPr lang="en-US" b="1" dirty="0"/>
              <a:t>description</a:t>
            </a:r>
            <a:r>
              <a:rPr lang="en-US" dirty="0"/>
              <a:t> of the frog. It would start by zooming right in on the frog itself, then it would have to back up and explain the events that led up to Bree noticing it in the first place.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121</a:t>
            </a:fld>
            <a:endParaRPr lang="en-US">
              <a:solidFill>
                <a:prstClr val="black"/>
              </a:solidFill>
              <a:latin typeface="Calibri" panose="020F0502020204030204"/>
            </a:endParaRPr>
          </a:p>
        </p:txBody>
      </p:sp>
    </p:spTree>
    <p:extLst>
      <p:ext uri="{BB962C8B-B14F-4D97-AF65-F5344CB8AC3E}">
        <p14:creationId xmlns:p14="http://schemas.microsoft.com/office/powerpoint/2010/main" val="41132706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Keep in mind that there are lots of other ways to start stories. To give yourself a better variety of choices, look at (*) other short stories and novels and explore the different ways they start. Also, (*) look through the story you already have: You might find that there’s a section in the middle that you want to move to the beginning.</a:t>
            </a:r>
          </a:p>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122</a:t>
            </a:fld>
            <a:endParaRPr lang="en-US">
              <a:solidFill>
                <a:prstClr val="black"/>
              </a:solidFill>
              <a:latin typeface="Calibri" panose="020F0502020204030204"/>
            </a:endParaRPr>
          </a:p>
        </p:txBody>
      </p:sp>
    </p:spTree>
    <p:extLst>
      <p:ext uri="{BB962C8B-B14F-4D97-AF65-F5344CB8AC3E}">
        <p14:creationId xmlns:p14="http://schemas.microsoft.com/office/powerpoint/2010/main" val="343075033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go to your story and try some of these opening styles until you find one that you like best. (read the rest of the slide)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123</a:t>
            </a:fld>
            <a:endParaRPr lang="en-US">
              <a:solidFill>
                <a:prstClr val="black"/>
              </a:solidFill>
              <a:latin typeface="Calibri" panose="020F0502020204030204"/>
            </a:endParaRPr>
          </a:p>
        </p:txBody>
      </p:sp>
    </p:spTree>
    <p:extLst>
      <p:ext uri="{BB962C8B-B14F-4D97-AF65-F5344CB8AC3E}">
        <p14:creationId xmlns:p14="http://schemas.microsoft.com/office/powerpoint/2010/main" val="39101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Bree is talking to herself about getting rid of the frog.</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09911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with exposition, we learn </a:t>
            </a:r>
            <a:r>
              <a:rPr lang="en-US"/>
              <a:t>facts or </a:t>
            </a:r>
            <a:r>
              <a:rPr lang="en-US" dirty="0"/>
              <a:t>background information about the characters, setting, and situation.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413434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learn who Chloe is. We also learn that Bree’s parents understand that she might feel embarrassed to have a babysitter, so in the past, they have used another term for babysitting.</a:t>
            </a:r>
          </a:p>
          <a:p>
            <a:r>
              <a:rPr lang="en-US" dirty="0"/>
              <a:t>(Read aloud if desired.)</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77938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Most writers take all five modes and mix them up in their stories. This section of “Frog” contains all five modes. Take a few moments to see if you can identify them, then discuss your ideas with a partner.</a:t>
            </a:r>
          </a:p>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47418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How did you do? When you are writing your own story, try to do the same: Use all five modes to tell your story, but weave them together to keep things interesting.</a:t>
            </a:r>
          </a:p>
          <a:p>
            <a:pPr defTabSz="929305">
              <a:defRPr/>
            </a:pPr>
            <a:endParaRPr lang="en-US" dirty="0"/>
          </a:p>
          <a:p>
            <a:pPr defTabSz="929305">
              <a:defRPr/>
            </a:pPr>
            <a:r>
              <a:rPr lang="en-US" b="1" dirty="0"/>
              <a:t>Note to Teacher: </a:t>
            </a:r>
            <a:r>
              <a:rPr lang="en-US" dirty="0"/>
              <a:t>There may be some disagreement about some of these. “Watching them get ready for the wedding” could be considered narration, but because this was already in progress when the story started, it could also be considered exposition. Getting this “right” isn’t as important as understanding the purposes for all these different techniques.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38572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dirty="0"/>
              <a:t>: Now you will do an activity called a Story Mode Sort, where you will sort sentences from the story “Frog” by which storytelling mode they are using.</a:t>
            </a:r>
          </a:p>
          <a:p>
            <a:endParaRPr lang="en-US" dirty="0"/>
          </a:p>
          <a:p>
            <a:r>
              <a:rPr lang="en-US" b="1" dirty="0"/>
              <a:t>Note to teacher:</a:t>
            </a:r>
            <a:r>
              <a:rPr lang="en-US" dirty="0"/>
              <a:t> If you are giving this lesson to a whole class, use the Group version of Story Mode Sort. For students who miss this “live” lesson, give them the PDF of the Modes of Storytelling lesson; that contains a worksheet that has them sort the same sentences, but without the paper strips.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54035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You have now seen the term </a:t>
            </a:r>
            <a:r>
              <a:rPr lang="en-US" b="1" dirty="0"/>
              <a:t>exposition </a:t>
            </a:r>
            <a:r>
              <a:rPr lang="en-US" dirty="0"/>
              <a:t>twice: (*) At the beginning of the story arc, and as (*) one of the five modes of storytelling. So which is it? It's both.</a:t>
            </a:r>
            <a:endParaRPr lang="en-US" b="0" dirty="0">
              <a:effectLst/>
            </a:endParaRPr>
          </a:p>
          <a:p>
            <a:pPr rtl="0"/>
            <a:r>
              <a:rPr lang="en-US" dirty="0"/>
              <a:t>The part of a story arc called "exposition" is where the reader is figuring out who the characters are and what their situation is. But if you give too much information at once, without anything happening in the story, you'll bore your readers. One way to handle this is to give a small chunk of exposition at the beginning, then squeeze in more throughout the story. In this mini-lesson, we'll explore a few ways to add exposition to your story. </a:t>
            </a:r>
            <a:endParaRPr lang="en-US" b="0" dirty="0">
              <a:effectLst/>
            </a:endParaRPr>
          </a:p>
          <a:p>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4057939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Before we do, we'll look at two exposition rules to follow:</a:t>
            </a:r>
            <a:endParaRPr lang="en-US" b="0" dirty="0">
              <a:effectLst/>
            </a:endParaRPr>
          </a:p>
          <a:p>
            <a:pPr rtl="0" fontAlgn="base"/>
            <a:r>
              <a:rPr lang="en-US" b="1" dirty="0"/>
              <a:t>(*) 1. Only give information that's necessary to the story. </a:t>
            </a:r>
            <a:br>
              <a:rPr lang="en-US" dirty="0"/>
            </a:br>
            <a:r>
              <a:rPr lang="en-US" dirty="0"/>
              <a:t>If your character's height does not affect the story, don't tell us how tall he is. If it really doesn't matter what town the story takes place in, leave that information out. </a:t>
            </a:r>
          </a:p>
          <a:p>
            <a:pPr rtl="0" fontAlgn="base"/>
            <a:r>
              <a:rPr lang="en-US" b="1" dirty="0"/>
              <a:t>(*) 2. Keep the story moving.</a:t>
            </a:r>
            <a:br>
              <a:rPr lang="en-US" dirty="0"/>
            </a:br>
            <a:r>
              <a:rPr lang="en-US" dirty="0"/>
              <a:t>If you spend too much time in exposition, but nothing actually happens, your readers will get bored.  </a:t>
            </a:r>
          </a:p>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42795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Four strategies you can try for adding exposition to the story are (*) expository paragraphs, (*) between lines of narration or dialogue, (*) inside dialogue, or (*) inside interior monologue. Let’s look at examples of each one of these.</a:t>
            </a:r>
          </a:p>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402377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this reads like one continuous set of sentences, the author is actually doing a lot of different things all at once. In this lesson, we’re going to look at how writers use different techniques to create a story.</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21622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Expository paragraphs are whole paragraphs that just give us background information about the characters or their situation. (*) Here’s an example. </a:t>
            </a:r>
          </a:p>
          <a:p>
            <a:r>
              <a:rPr lang="en-US" dirty="0"/>
              <a:t>(Read aloud if desired.)</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267419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squeeze a little bit of exposition in between other things, like lines of narration or dialogue. Here’s an example of putting exposition in the middle of some narration. (*) The sentence is about Bree dancing, but it’s interrupted to give us a bit of information about her parents’ usual rules. You could do the same thing with a line of dialogue, like in (*) this sentence, which is not from the story we read.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407584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add exposition is right inside a line of dialogue. In other words, have the character </a:t>
            </a:r>
            <a:r>
              <a:rPr lang="en-US" b="1" dirty="0"/>
              <a:t>say something</a:t>
            </a:r>
            <a:r>
              <a:rPr lang="en-US" dirty="0"/>
              <a:t> that provides information about them, like in (*) this example. </a:t>
            </a:r>
          </a:p>
          <a:p>
            <a:endParaRPr lang="en-US" dirty="0"/>
          </a:p>
          <a:p>
            <a:r>
              <a:rPr lang="en-US" dirty="0"/>
              <a:t>When you use this technique, it's important to make the dialogue sound natural. For example, (click to next slide)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54294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character would never say, "Why do you always ask Chloe, a college student, to babysit me?" People don't really talk like that, so only add exposition when it would make sense in the conversation.</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753750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can add exposition inside interior monologue, the character’s thoughts </a:t>
            </a:r>
            <a:r>
              <a:rPr lang="en-US"/>
              <a:t>inside her </a:t>
            </a:r>
            <a:r>
              <a:rPr lang="en-US" dirty="0"/>
              <a:t>head. (*) Here, Bree is reacting to her father’s suggestion that they watch the show “Arthur,” and in her thoughts, she adds that she hasn’t watched the show in six years. She doesn’t say it aloud, but she thinks it.</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802091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Dialogue is what we call the things characters say out loud. Adding dialogue to your story can make it more interesting and dramatic.</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349460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rules for punctuating dialogue that you need to know.  The first one is (*) Put quotation marks around the part that is spoken.</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085144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So this conversation would look like this: (*) “What time should we meet?” he asked. (*) “Let’s meet at five,” she said. The quotation marks act just like the speech bubbles: They wrap around the spoken words to show that they are said out loud.</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2529819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part that is spoken is called the (*) </a:t>
            </a:r>
            <a:r>
              <a:rPr lang="en-US" b="1" dirty="0"/>
              <a:t>quote</a:t>
            </a:r>
            <a:r>
              <a:rPr lang="en-US" dirty="0"/>
              <a:t>, and the part that tells you who said it is called the (*) </a:t>
            </a:r>
            <a:r>
              <a:rPr lang="en-US" b="1" dirty="0"/>
              <a:t>speaker tag</a:t>
            </a:r>
            <a:r>
              <a:rPr lang="en-US" dirty="0"/>
              <a:t>.</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215299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#2 is: (*) The end punctuation of the quote stays inside the quotation marks.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394221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writers use five different methods, or “modes,” for telling stories. The modes are narration, description, dialogue, interior monologue, and exposition. Usually, they use all five of these in the same story, all mixed up together.</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706252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Notice that this question mark is inside the quotation marks.</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304489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This quote ends in a period, so that would go inside the quotation marks. But (*) if there’s a speaker tag after it, then that period changes to a comma. This is the only time you’d change it—question marks and exclamation points don’t change, just periods.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147260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#3 is: (*) If the speaker tag comes before the quote, put a comma after it.</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1374476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So if this quote came after the speaker tag instead (*), that comma would go back to being a period, and you’d add a comma after the speaker tag.</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1438640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#4 is: (*) Start a new line every time the speaker changes.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2981183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This conversation happens between Josie and Ruby. Every time the speaker changes, a new line starts. Because readers know this, you can sometimes skip the speaker tag completely—we know the last line was said by Ruby because it’s her turn, even though there’s no speaker tag on it.</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1081402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WHEN to use dialogue in your story. In a previous lesson, (*) we looked at how some parts of your story should be </a:t>
            </a:r>
            <a:r>
              <a:rPr lang="en-US" b="1" dirty="0"/>
              <a:t>scenes</a:t>
            </a:r>
            <a:r>
              <a:rPr lang="en-US" dirty="0"/>
              <a:t> and some parts should be </a:t>
            </a:r>
            <a:r>
              <a:rPr lang="en-US" b="1" dirty="0"/>
              <a:t>summaries</a:t>
            </a:r>
            <a:r>
              <a:rPr lang="en-US" dirty="0"/>
              <a:t>. The scenes will be the more dramatic and interesting parts of the story, and usually, scenes contain dialogue. In “Frog,” only (*) two scenes contain dialogue: the conversations with Bree’s parents at the beginning and the end of the story.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1654086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What's important to know about dialogue is that </a:t>
            </a:r>
            <a:r>
              <a:rPr lang="en-US" b="1" dirty="0"/>
              <a:t>you don't have to include everything that everyone says.</a:t>
            </a:r>
            <a:r>
              <a:rPr lang="en-US" dirty="0"/>
              <a:t> Instead of writing out an entire conversation in dialogue, you can just summarize most of it and only show the most dramatic parts.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1591199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Suppose you were going to write about a girl named Tina who saw her friend Brian cheat on a test, and she wants to tell him that it upset her, since she studied really hard for it. Their lockers are right next to each other, and she sees him after school. Their conversation might start out (*) like this. </a:t>
            </a:r>
            <a:br>
              <a:rPr lang="en-US" dirty="0"/>
            </a:br>
            <a:r>
              <a:rPr lang="en-US" dirty="0"/>
              <a:t>(Read conversation out loud.) </a:t>
            </a:r>
          </a:p>
          <a:p>
            <a:pPr rtl="0"/>
            <a:r>
              <a:rPr lang="en-US" dirty="0"/>
              <a:t>This is boring. Nothing important is happening right now, so instead of including all of this back and forth in your story, skip it! </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3705907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Instead, you could write a quick summary of what's going on, then get right to the interesting part of the conversation, which happens a few minutes into it (*).</a:t>
            </a:r>
          </a:p>
          <a:p>
            <a:pPr rtl="0"/>
            <a:r>
              <a:rPr lang="en-US" dirty="0"/>
              <a:t>(Read conversation out loud.)</a:t>
            </a:r>
          </a:p>
          <a:p>
            <a:pPr rtl="0"/>
            <a:r>
              <a:rPr lang="en-US" i="1" dirty="0"/>
              <a:t>Now </a:t>
            </a:r>
            <a:r>
              <a:rPr lang="en-US" dirty="0"/>
              <a:t>we have some serious tension--this is the kind of dialogue you want to show. Remember this when you're adding dialogue to your story: Cut out all the boring stuff and only put into dialogue the parts that are actually going to be interesting.</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378424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Narration is when the writer tells you something is happening. These are the “live action” parts of the story, where we can actually picture characters doing things.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427184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let’s talk about a few more things you can do to keep your dialogue interesting. The first is to (*) vary your speaker tags. In other words, don’t use the same kinds of speaker tags over and over again.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1120989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been told to avoid using the word "said" at all costs. This is because your teachers want you to use more interesting words. That makes sense, but it's really easy to overdo it and still end up with some pretty uninteresting dialogue. Let’s look again at that boring conversation from before: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176790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Now, let’s replace the word “said” with other words…</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2605180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It's STILL a boring conversation, but now it's just dressed up with fancy speaker tags. In fact, the constant switching up of verbs in these speaker tags is kind of distracting. The whole conversation should be replaced with something more interesting.</a:t>
            </a:r>
            <a:endParaRPr lang="en-US" b="0" dirty="0">
              <a:effectLst/>
            </a:endParaRPr>
          </a:p>
          <a:p>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1459328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If you look at most published novels, you might be surprised by how often the author actually uses the word "said." Or when they do replace it, it's often with something pretty simple, like "answered.“ Instead of replacing the word "said," most authors vary their speaker tags in other ways:</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1536460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We’ve already looked at how you can put the speaker tag before or after the quote, but you can do a lot of other things, too. You can (*) use physical gestures instead of a speaker tag, like in this sentence: My dad looked up from tying his shoes. “What happened?”</a:t>
            </a:r>
          </a:p>
          <a:p>
            <a:pPr rtl="0"/>
            <a:r>
              <a:rPr lang="en-US" dirty="0"/>
              <a:t>You can (*) use interior monologue in place of a speaker tag, like this: I couldn’t believe it. “Are you </a:t>
            </a:r>
            <a:r>
              <a:rPr lang="en-US"/>
              <a:t>kidding?” </a:t>
            </a:r>
            <a:r>
              <a:rPr lang="en-US" dirty="0"/>
              <a:t>Or you can sometimes (*) skip the speaker tag completely, like in this last sentence, if it’s obvious who is talking.</a:t>
            </a:r>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1490277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you can try is to (*) </a:t>
            </a:r>
            <a:r>
              <a:rPr lang="en-US" b="1" dirty="0"/>
              <a:t>paraphrase</a:t>
            </a:r>
            <a:r>
              <a:rPr lang="en-US" dirty="0"/>
              <a:t> a character’s speech instead of quoting them directly.</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3190970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Read this conversation. (pause)</a:t>
            </a:r>
          </a:p>
          <a:p>
            <a:pPr rtl="0"/>
            <a:r>
              <a:rPr lang="en-US" dirty="0"/>
              <a:t>We don’t see the coach’s direct quote. Instead, the author paraphrases what he said. Maybe this is because his speech would be too long, or maybe it’s a way to show us that the protagonist tunes it out. Either way, it’s a different way to show the conversation instead of including every bit of dialogue.</a:t>
            </a:r>
            <a:endParaRPr lang="en-US" b="0" dirty="0">
              <a:effectLst/>
            </a:endParaRPr>
          </a:p>
          <a:p>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1347349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technique you can try is to (*) </a:t>
            </a:r>
            <a:r>
              <a:rPr lang="en-US" b="1" dirty="0"/>
              <a:t>create pauses </a:t>
            </a:r>
            <a:r>
              <a:rPr lang="en-US" dirty="0"/>
              <a:t>in your dialogue with other storytelling modes.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57</a:t>
            </a:fld>
            <a:endParaRPr lang="en-US">
              <a:solidFill>
                <a:prstClr val="black"/>
              </a:solidFill>
              <a:latin typeface="Calibri" panose="020F0502020204030204"/>
            </a:endParaRPr>
          </a:p>
        </p:txBody>
      </p:sp>
    </p:spTree>
    <p:extLst>
      <p:ext uri="{BB962C8B-B14F-4D97-AF65-F5344CB8AC3E}">
        <p14:creationId xmlns:p14="http://schemas.microsoft.com/office/powerpoint/2010/main" val="2438061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Let’s look at this conversation again. We can create more tension if we add other stuff between the lines of dialogue, like this. (click to next slide)</a:t>
            </a:r>
            <a:endParaRPr lang="en-US" b="0" dirty="0">
              <a:effectLst/>
            </a:endParaRPr>
          </a:p>
          <a:p>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8745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from the story “Frog.”</a:t>
            </a:r>
          </a:p>
          <a:p>
            <a:r>
              <a:rPr lang="en-US" dirty="0"/>
              <a:t>(read aloud if desired)</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925740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This description of Brian nervously messing around with his books takes a while to read. In that time, no one is talking, so it’s building up more of the suspense and creating an uncomfortable pause. </a:t>
            </a:r>
          </a:p>
          <a:p>
            <a:pPr rtl="0"/>
            <a:endParaRPr lang="en-US" dirty="0"/>
          </a:p>
          <a:p>
            <a:pPr rtl="0"/>
            <a:r>
              <a:rPr lang="en-US" dirty="0"/>
              <a:t>Here’s another example:</a:t>
            </a:r>
            <a:endParaRPr lang="en-US" b="0" dirty="0">
              <a:effectLst/>
            </a:endParaRPr>
          </a:p>
          <a:p>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68676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speaker tag has been placed between two quotes, along with a little bit of narration. That brief pause is about the same amount of time that Bree would have paused between the first sentence and the second one. Since she would naturally pause there anyway, you can place the speaker tag (and maybe something else) right there to create that pause.</a:t>
            </a:r>
            <a:endParaRPr lang="en-US" b="0" dirty="0">
              <a:effectLst/>
            </a:endParaRPr>
          </a:p>
          <a:p>
            <a:endParaRPr lang="en-US" b="0" dirty="0">
              <a:effectLst/>
            </a:endParaRP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1237844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dirty="0"/>
              <a:t>: Now, look at the draft you’re working on for your story. Try doing these things: Add dialogue to the most dramatic parts of your story, remove boring dialogue, and use some new techniques to make your dialogue more interesting.</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3691066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3594274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Description is where we are getting a detailed look at something in the story. When you add description, you help your reader feel like they are really experiencing the events in your story, and this makes them care more about what happens.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2219289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Just like with exposition and dialogue, your descriptions should be focused </a:t>
            </a:r>
            <a:r>
              <a:rPr lang="en-US" dirty="0">
                <a:latin typeface="+mj-lt"/>
              </a:rPr>
              <a:t>only on (*) </a:t>
            </a:r>
            <a:r>
              <a:rPr lang="en-US" i="1" dirty="0">
                <a:latin typeface="+mj-lt"/>
              </a:rPr>
              <a:t>relevant</a:t>
            </a:r>
            <a:r>
              <a:rPr lang="en-US" dirty="0">
                <a:latin typeface="+mj-lt"/>
              </a:rPr>
              <a:t> details—things </a:t>
            </a:r>
            <a:r>
              <a:rPr lang="en-US" dirty="0"/>
              <a:t>that really matter in the story. In “Frog,” the (*) clothes Bree is wearing don’t have any impact on the story, so the story doesn’t include a description of her clothes. Instead, the detailed description is given to the (*) frog himself.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66</a:t>
            </a:fld>
            <a:endParaRPr lang="en-US">
              <a:solidFill>
                <a:prstClr val="black"/>
              </a:solidFill>
              <a:latin typeface="Calibri" panose="020F0502020204030204"/>
            </a:endParaRPr>
          </a:p>
        </p:txBody>
      </p:sp>
    </p:spTree>
    <p:extLst>
      <p:ext uri="{BB962C8B-B14F-4D97-AF65-F5344CB8AC3E}">
        <p14:creationId xmlns:p14="http://schemas.microsoft.com/office/powerpoint/2010/main" val="1302038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latin typeface="+mj-lt"/>
              </a:rPr>
              <a:t>As the author, you get to decide when to describe things in your story. Just like with exposition, description can work best if you (*) spread it around your story, rather than dumping it all out in one place. A good guideline to follow is to (*) add description right at the times when a character would be noticing, experiencing, or thinking about that thing. In “Frog,” we don’t see the description of the frog (*) until the frog actually shows up in the story.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67</a:t>
            </a:fld>
            <a:endParaRPr lang="en-US">
              <a:solidFill>
                <a:prstClr val="black"/>
              </a:solidFill>
              <a:latin typeface="Calibri" panose="020F0502020204030204"/>
            </a:endParaRPr>
          </a:p>
        </p:txBody>
      </p:sp>
    </p:spTree>
    <p:extLst>
      <p:ext uri="{BB962C8B-B14F-4D97-AF65-F5344CB8AC3E}">
        <p14:creationId xmlns:p14="http://schemas.microsoft.com/office/powerpoint/2010/main" val="1283181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You can use a variety of techniques to describe things. One way is to use sensory details: (*) Use sight, sound, smell, taste, and touch to describe something.</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4965494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(Go through these one at a time.)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3810906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One tip for using sensory details is that (*) you don’t need to use all of the senses all the time. Just choose the senses that fit the situation.</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70</a:t>
            </a:fld>
            <a:endParaRPr lang="en-US">
              <a:solidFill>
                <a:prstClr val="black"/>
              </a:solidFill>
              <a:latin typeface="Calibri" panose="020F0502020204030204"/>
            </a:endParaRPr>
          </a:p>
        </p:txBody>
      </p:sp>
    </p:spTree>
    <p:extLst>
      <p:ext uri="{BB962C8B-B14F-4D97-AF65-F5344CB8AC3E}">
        <p14:creationId xmlns:p14="http://schemas.microsoft.com/office/powerpoint/2010/main" val="50053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is a detailed look at something in the story. Description appeals to at least one of the five senses.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347653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Another way to describe what something is like is with similes and metaphors, which (*) compare two things that are not usually connected.</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71</a:t>
            </a:fld>
            <a:endParaRPr lang="en-US">
              <a:solidFill>
                <a:prstClr val="black"/>
              </a:solidFill>
              <a:latin typeface="Calibri" panose="020F0502020204030204"/>
            </a:endParaRPr>
          </a:p>
        </p:txBody>
      </p:sp>
    </p:spTree>
    <p:extLst>
      <p:ext uri="{BB962C8B-B14F-4D97-AF65-F5344CB8AC3E}">
        <p14:creationId xmlns:p14="http://schemas.microsoft.com/office/powerpoint/2010/main" val="2757725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A simile uses </a:t>
            </a:r>
            <a:r>
              <a:rPr lang="en-US" b="1" dirty="0"/>
              <a:t>like</a:t>
            </a:r>
            <a:r>
              <a:rPr lang="en-US" b="0" dirty="0"/>
              <a:t> or </a:t>
            </a:r>
            <a:r>
              <a:rPr lang="en-US" b="1" dirty="0"/>
              <a:t>as</a:t>
            </a:r>
            <a:r>
              <a:rPr lang="en-US" b="0" dirty="0"/>
              <a:t> to compare the two things. (*) Here’s an example: “his squatty little body was a </a:t>
            </a:r>
            <a:r>
              <a:rPr lang="en-US" dirty="0">
                <a:solidFill>
                  <a:schemeClr val="bg1"/>
                </a:solidFill>
                <a:latin typeface="Raleway" panose="020B0003030101060003" pitchFamily="34" charset="0"/>
              </a:rPr>
              <a:t>silhouette in the light coming from the living room, </a:t>
            </a:r>
            <a:r>
              <a:rPr lang="en-US" b="1" dirty="0">
                <a:solidFill>
                  <a:schemeClr val="bg1"/>
                </a:solidFill>
                <a:latin typeface="Raleway" panose="020B0003030101060003" pitchFamily="34" charset="0"/>
              </a:rPr>
              <a:t>like</a:t>
            </a:r>
            <a:r>
              <a:rPr lang="en-US" dirty="0">
                <a:solidFill>
                  <a:schemeClr val="bg1"/>
                </a:solidFill>
                <a:latin typeface="Raleway" panose="020B0003030101060003" pitchFamily="34" charset="0"/>
              </a:rPr>
              <a:t> a buffalo wing someone had dropped on the floor.”</a:t>
            </a:r>
          </a:p>
          <a:p>
            <a:pPr defTabSz="929305">
              <a:defRPr/>
            </a:pPr>
            <a:endParaRPr lang="en-US" dirty="0">
              <a:solidFill>
                <a:schemeClr val="bg1"/>
              </a:solidFill>
              <a:latin typeface="Raleway" panose="020B0003030101060003" pitchFamily="34" charset="0"/>
            </a:endParaRPr>
          </a:p>
          <a:p>
            <a:pPr defTabSz="929305">
              <a:defRPr/>
            </a:pPr>
            <a:r>
              <a:rPr lang="en-US" dirty="0">
                <a:solidFill>
                  <a:schemeClr val="bg1"/>
                </a:solidFill>
                <a:latin typeface="Raleway" panose="020B0003030101060003" pitchFamily="34" charset="0"/>
              </a:rPr>
              <a:t>A metaphor is a lot like a simile, but it doesn’t use like or as: (*) “I stood there for a good five minutes more, just staring at him, that little green buffalo wing who was ruining my whole night.”</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72</a:t>
            </a:fld>
            <a:endParaRPr lang="en-US">
              <a:solidFill>
                <a:prstClr val="black"/>
              </a:solidFill>
              <a:latin typeface="Calibri" panose="020F0502020204030204"/>
            </a:endParaRPr>
          </a:p>
        </p:txBody>
      </p:sp>
    </p:spTree>
    <p:extLst>
      <p:ext uri="{BB962C8B-B14F-4D97-AF65-F5344CB8AC3E}">
        <p14:creationId xmlns:p14="http://schemas.microsoft.com/office/powerpoint/2010/main" val="1599632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Another option is to use personification, where you (*) use human-like characteristics to describe a non-living thing.</a:t>
            </a:r>
          </a:p>
          <a:p>
            <a:pPr>
              <a:spcBef>
                <a:spcPts val="610"/>
              </a:spcBef>
            </a:pPr>
            <a:r>
              <a:rPr lang="en-US" dirty="0"/>
              <a:t>For example, if you wanted to make the ocean seem powerful and scary, you might write, (*) “The waves reached out and pulled us in.”</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73</a:t>
            </a:fld>
            <a:endParaRPr lang="en-US">
              <a:solidFill>
                <a:prstClr val="black"/>
              </a:solidFill>
              <a:latin typeface="Calibri" panose="020F0502020204030204"/>
            </a:endParaRPr>
          </a:p>
        </p:txBody>
      </p:sp>
    </p:spTree>
    <p:extLst>
      <p:ext uri="{BB962C8B-B14F-4D97-AF65-F5344CB8AC3E}">
        <p14:creationId xmlns:p14="http://schemas.microsoft.com/office/powerpoint/2010/main" val="587025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Finally, you can use interpretation, which is (*) how a character understands or interprets something. </a:t>
            </a:r>
          </a:p>
          <a:p>
            <a:pPr>
              <a:spcBef>
                <a:spcPts val="610"/>
              </a:spcBef>
            </a:pPr>
            <a:r>
              <a:rPr lang="en-US" dirty="0"/>
              <a:t>For example, when Bree’s parents look at each other in “Frog,” instead of trying to describe their actual facial expressions, the story just gives us a (*) description of how Bree </a:t>
            </a:r>
            <a:r>
              <a:rPr lang="en-US" i="1" dirty="0"/>
              <a:t>interprets</a:t>
            </a:r>
            <a:r>
              <a:rPr lang="en-US" dirty="0"/>
              <a:t> their expressions—the meaning behind them.</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74</a:t>
            </a:fld>
            <a:endParaRPr lang="en-US">
              <a:solidFill>
                <a:prstClr val="black"/>
              </a:solidFill>
              <a:latin typeface="Calibri" panose="020F0502020204030204"/>
            </a:endParaRPr>
          </a:p>
        </p:txBody>
      </p:sp>
    </p:spTree>
    <p:extLst>
      <p:ext uri="{BB962C8B-B14F-4D97-AF65-F5344CB8AC3E}">
        <p14:creationId xmlns:p14="http://schemas.microsoft.com/office/powerpoint/2010/main" val="24901782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A common piece of writing advice is (*) “Show, don’t tell.” Most of the time, this is good advice, because a good story lets the reader experience things instead of just being told about them. For example, instead of writing, (*) “She was angry,” it’s more interesting to write (*) “She slammed the door so hard it shook the whole house.” In the second sentence, the writer is </a:t>
            </a:r>
            <a:r>
              <a:rPr lang="en-US" i="1" dirty="0"/>
              <a:t>showing</a:t>
            </a:r>
            <a:r>
              <a:rPr lang="en-US" dirty="0"/>
              <a:t> us how angry she is, instead of just </a:t>
            </a:r>
            <a:r>
              <a:rPr lang="en-US" i="1" dirty="0"/>
              <a:t>telling</a:t>
            </a:r>
            <a:r>
              <a:rPr lang="en-US" dirty="0"/>
              <a:t> us she was angry.</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75</a:t>
            </a:fld>
            <a:endParaRPr lang="en-US">
              <a:solidFill>
                <a:prstClr val="black"/>
              </a:solidFill>
              <a:latin typeface="Calibri" panose="020F0502020204030204"/>
            </a:endParaRPr>
          </a:p>
        </p:txBody>
      </p:sp>
    </p:spTree>
    <p:extLst>
      <p:ext uri="{BB962C8B-B14F-4D97-AF65-F5344CB8AC3E}">
        <p14:creationId xmlns:p14="http://schemas.microsoft.com/office/powerpoint/2010/main" val="13485562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times when it makes more sense to show AND tell, because combining both helps readers get a better idea of the meaning you’re trying to convey. Take a look at one of the examples from earlier: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76</a:t>
            </a:fld>
            <a:endParaRPr lang="en-US">
              <a:solidFill>
                <a:prstClr val="black"/>
              </a:solidFill>
              <a:latin typeface="Calibri" panose="020F0502020204030204"/>
            </a:endParaRPr>
          </a:p>
        </p:txBody>
      </p:sp>
    </p:spTree>
    <p:extLst>
      <p:ext uri="{BB962C8B-B14F-4D97-AF65-F5344CB8AC3E}">
        <p14:creationId xmlns:p14="http://schemas.microsoft.com/office/powerpoint/2010/main" val="15365236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sentence is only showing. But if we add just a little bit of telling to this description, it can change its whole meaning.</a:t>
            </a:r>
          </a:p>
          <a:p>
            <a:r>
              <a:rPr lang="en-US" dirty="0"/>
              <a:t>(click to next slide)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77</a:t>
            </a:fld>
            <a:endParaRPr lang="en-US">
              <a:solidFill>
                <a:prstClr val="black"/>
              </a:solidFill>
              <a:latin typeface="Calibri" panose="020F0502020204030204"/>
            </a:endParaRPr>
          </a:p>
        </p:txBody>
      </p:sp>
    </p:spTree>
    <p:extLst>
      <p:ext uri="{BB962C8B-B14F-4D97-AF65-F5344CB8AC3E}">
        <p14:creationId xmlns:p14="http://schemas.microsoft.com/office/powerpoint/2010/main" val="29822310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revised sentence) </a:t>
            </a:r>
          </a:p>
          <a:p>
            <a:r>
              <a:rPr lang="en-US" dirty="0"/>
              <a:t>Now we understand that the sound of the passing car has a deeper, positive meaning for the speaker. </a:t>
            </a:r>
          </a:p>
          <a:p>
            <a:r>
              <a:rPr lang="en-US" dirty="0"/>
              <a:t>Now look how different this same detail feels if we change the end of the sentence: (click to next slide)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78</a:t>
            </a:fld>
            <a:endParaRPr lang="en-US">
              <a:solidFill>
                <a:prstClr val="black"/>
              </a:solidFill>
              <a:latin typeface="Calibri" panose="020F0502020204030204"/>
            </a:endParaRPr>
          </a:p>
        </p:txBody>
      </p:sp>
    </p:spTree>
    <p:extLst>
      <p:ext uri="{BB962C8B-B14F-4D97-AF65-F5344CB8AC3E}">
        <p14:creationId xmlns:p14="http://schemas.microsoft.com/office/powerpoint/2010/main" val="35348678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revised </a:t>
            </a:r>
            <a:r>
              <a:rPr lang="en-US"/>
              <a:t>sentence)</a:t>
            </a:r>
            <a:endParaRPr lang="en-US" dirty="0"/>
          </a:p>
          <a:p>
            <a:r>
              <a:rPr lang="en-US" dirty="0"/>
              <a:t>With this different ending, the passing car suddenly becomes more frightening.</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79</a:t>
            </a:fld>
            <a:endParaRPr lang="en-US">
              <a:solidFill>
                <a:prstClr val="black"/>
              </a:solidFill>
              <a:latin typeface="Calibri" panose="020F0502020204030204"/>
            </a:endParaRPr>
          </a:p>
        </p:txBody>
      </p:sp>
    </p:spTree>
    <p:extLst>
      <p:ext uri="{BB962C8B-B14F-4D97-AF65-F5344CB8AC3E}">
        <p14:creationId xmlns:p14="http://schemas.microsoft.com/office/powerpoint/2010/main" val="563631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dirty="0"/>
              <a:t>: Now, look at the draft you’re working on for your story. Try doing these things: (read bullets as you click through them)</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80</a:t>
            </a:fld>
            <a:endParaRPr lang="en-US">
              <a:solidFill>
                <a:prstClr val="black"/>
              </a:solidFill>
              <a:latin typeface="Calibri" panose="020F0502020204030204"/>
            </a:endParaRPr>
          </a:p>
        </p:txBody>
      </p:sp>
    </p:spTree>
    <p:extLst>
      <p:ext uri="{BB962C8B-B14F-4D97-AF65-F5344CB8AC3E}">
        <p14:creationId xmlns:p14="http://schemas.microsoft.com/office/powerpoint/2010/main" val="365533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a visual description of the frog.</a:t>
            </a:r>
          </a:p>
          <a:p>
            <a:r>
              <a:rPr lang="en-US" dirty="0"/>
              <a:t>(read aloud if desired)</a:t>
            </a:r>
          </a:p>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9244110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through our lives, we think lots of things that we never say out loud (*). The great thing about stories is that many of them let us get inside a character’s head and hear what they are thinking.</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83</a:t>
            </a:fld>
            <a:endParaRPr lang="en-US">
              <a:solidFill>
                <a:prstClr val="black"/>
              </a:solidFill>
              <a:latin typeface="Calibri" panose="020F0502020204030204"/>
            </a:endParaRPr>
          </a:p>
        </p:txBody>
      </p:sp>
    </p:spTree>
    <p:extLst>
      <p:ext uri="{BB962C8B-B14F-4D97-AF65-F5344CB8AC3E}">
        <p14:creationId xmlns:p14="http://schemas.microsoft.com/office/powerpoint/2010/main" val="10849891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Interior monologue is the storytelling mode that shows us what a character is thinking.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84</a:t>
            </a:fld>
            <a:endParaRPr lang="en-US">
              <a:solidFill>
                <a:prstClr val="black"/>
              </a:solidFill>
              <a:latin typeface="Calibri" panose="020F0502020204030204"/>
            </a:endParaRPr>
          </a:p>
        </p:txBody>
      </p:sp>
    </p:spTree>
    <p:extLst>
      <p:ext uri="{BB962C8B-B14F-4D97-AF65-F5344CB8AC3E}">
        <p14:creationId xmlns:p14="http://schemas.microsoft.com/office/powerpoint/2010/main" val="16503434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“interior” means “inside,” meaning the thoughts happen inside the character’s head, and</a:t>
            </a:r>
          </a:p>
          <a:p>
            <a:r>
              <a:rPr lang="en-US" dirty="0"/>
              <a:t>(click to next slide)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85</a:t>
            </a:fld>
            <a:endParaRPr lang="en-US">
              <a:solidFill>
                <a:prstClr val="black"/>
              </a:solidFill>
              <a:latin typeface="Calibri" panose="020F0502020204030204"/>
            </a:endParaRPr>
          </a:p>
        </p:txBody>
      </p:sp>
    </p:spTree>
    <p:extLst>
      <p:ext uri="{BB962C8B-B14F-4D97-AF65-F5344CB8AC3E}">
        <p14:creationId xmlns:p14="http://schemas.microsoft.com/office/powerpoint/2010/main" val="11803170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“monologue” means a conversation between one person and him- or herself. </a:t>
            </a:r>
          </a:p>
          <a:p>
            <a:r>
              <a:rPr lang="en-US" dirty="0"/>
              <a:t>(*) The prefix “mono” means one, and the prefix (*) “</a:t>
            </a:r>
            <a:r>
              <a:rPr lang="en-US" dirty="0" err="1"/>
              <a:t>dia</a:t>
            </a:r>
            <a:r>
              <a:rPr lang="en-US" dirty="0"/>
              <a:t>” means two, so dialogue is a conversation between two or more people, and monologue is a conversation with just one person alone.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86</a:t>
            </a:fld>
            <a:endParaRPr lang="en-US">
              <a:solidFill>
                <a:prstClr val="black"/>
              </a:solidFill>
              <a:latin typeface="Calibri" panose="020F0502020204030204"/>
            </a:endParaRPr>
          </a:p>
        </p:txBody>
      </p:sp>
    </p:spTree>
    <p:extLst>
      <p:ext uri="{BB962C8B-B14F-4D97-AF65-F5344CB8AC3E}">
        <p14:creationId xmlns:p14="http://schemas.microsoft.com/office/powerpoint/2010/main" val="17068272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Why would a writer use interior monologue? There are a few reasons. One is (*) to provide information that doesn’t naturally fit into the story. In (*) this example, we learn that Bree hasn’t watched “Arthur” in six years. It just happens to be something she thinks, so we get to see inside her head AND learn something about her at the same time.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87</a:t>
            </a:fld>
            <a:endParaRPr lang="en-US">
              <a:solidFill>
                <a:prstClr val="black"/>
              </a:solidFill>
              <a:latin typeface="Calibri" panose="020F0502020204030204"/>
            </a:endParaRPr>
          </a:p>
        </p:txBody>
      </p:sp>
    </p:spTree>
    <p:extLst>
      <p:ext uri="{BB962C8B-B14F-4D97-AF65-F5344CB8AC3E}">
        <p14:creationId xmlns:p14="http://schemas.microsoft.com/office/powerpoint/2010/main" val="17670467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Another reason is to add tension. (*) This section of interior monologue makes us wait longer to see what Bree will do about the frog. Because she’s kind of yelling at herself here, it builds the emotion in the story as we wait to see if she’ll follow her own commands.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88</a:t>
            </a:fld>
            <a:endParaRPr lang="en-US">
              <a:solidFill>
                <a:prstClr val="black"/>
              </a:solidFill>
              <a:latin typeface="Calibri" panose="020F0502020204030204"/>
            </a:endParaRPr>
          </a:p>
        </p:txBody>
      </p:sp>
    </p:spTree>
    <p:extLst>
      <p:ext uri="{BB962C8B-B14F-4D97-AF65-F5344CB8AC3E}">
        <p14:creationId xmlns:p14="http://schemas.microsoft.com/office/powerpoint/2010/main" val="174497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Finally, interior monologue can help us understand characters in a story. (*) This passage lets us see the way Bree thinks and helps us better understand how her fear feels to her.</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89</a:t>
            </a:fld>
            <a:endParaRPr lang="en-US">
              <a:solidFill>
                <a:prstClr val="black"/>
              </a:solidFill>
              <a:latin typeface="Calibri" panose="020F0502020204030204"/>
            </a:endParaRPr>
          </a:p>
        </p:txBody>
      </p:sp>
    </p:spTree>
    <p:extLst>
      <p:ext uri="{BB962C8B-B14F-4D97-AF65-F5344CB8AC3E}">
        <p14:creationId xmlns:p14="http://schemas.microsoft.com/office/powerpoint/2010/main" val="11943373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So how do you format interior monologue? There are two different kinds, and you can treat them differently. The first kind is (*) indirect, which is not the exact words that are “spoken” inside the character’s head. These are more like a summary or a paraphrasing of their thoughts, like (*) this example. For these, you don’t really need to do anything special; you can just write them like regular sentences.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90</a:t>
            </a:fld>
            <a:endParaRPr lang="en-US">
              <a:solidFill>
                <a:prstClr val="black"/>
              </a:solidFill>
              <a:latin typeface="Calibri" panose="020F0502020204030204"/>
            </a:endParaRPr>
          </a:p>
        </p:txBody>
      </p:sp>
    </p:spTree>
    <p:extLst>
      <p:ext uri="{BB962C8B-B14F-4D97-AF65-F5344CB8AC3E}">
        <p14:creationId xmlns:p14="http://schemas.microsoft.com/office/powerpoint/2010/main" val="40663152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Direct interior monologue is where we see the actual words that are being “spoken” inside the character’s head. For these, (*) some writers choose to put those words in italics. Keep in mind that (*) this is not a strict rule: Some writers use italics, and some don’t. Also, (*) using a “speaker tag” to let the reader know that this is the character “talking” </a:t>
            </a:r>
            <a:r>
              <a:rPr lang="en-US"/>
              <a:t>inside his or her </a:t>
            </a:r>
            <a:r>
              <a:rPr lang="en-US" dirty="0"/>
              <a:t>head is not required, but sometimes it can be helpful so that the reader isn’t confused.</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91</a:t>
            </a:fld>
            <a:endParaRPr lang="en-US">
              <a:solidFill>
                <a:prstClr val="black"/>
              </a:solidFill>
              <a:latin typeface="Calibri" panose="020F0502020204030204"/>
            </a:endParaRPr>
          </a:p>
        </p:txBody>
      </p:sp>
    </p:spTree>
    <p:extLst>
      <p:ext uri="{BB962C8B-B14F-4D97-AF65-F5344CB8AC3E}">
        <p14:creationId xmlns:p14="http://schemas.microsoft.com/office/powerpoint/2010/main" val="37977567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0"/>
              </a:spcBef>
            </a:pPr>
            <a:r>
              <a:rPr lang="en-US" dirty="0"/>
              <a:t>Not all types of stories can have interior monologue. If a story is told from a certain point of view, we won’t see inside any of the characters’ heads. This chart shows which points of view allow for interior monologue (IM). (review each item)</a:t>
            </a:r>
          </a:p>
          <a:p>
            <a:pPr>
              <a:spcBef>
                <a:spcPts val="610"/>
              </a:spcBef>
            </a:pPr>
            <a:r>
              <a:rPr lang="en-US" dirty="0"/>
              <a:t>(</a:t>
            </a:r>
            <a:r>
              <a:rPr lang="en-US" b="1" dirty="0"/>
              <a:t>Note to teacher: </a:t>
            </a:r>
            <a:r>
              <a:rPr lang="en-US" dirty="0"/>
              <a:t>If your students are all writing personal narratives, then they would all be in first person, so you could skip this slide altogether. If some or all students are writing short stories, then this slide would be important to go over.)</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92</a:t>
            </a:fld>
            <a:endParaRPr lang="en-US">
              <a:solidFill>
                <a:prstClr val="black"/>
              </a:solidFill>
              <a:latin typeface="Calibri" panose="020F0502020204030204"/>
            </a:endParaRPr>
          </a:p>
        </p:txBody>
      </p:sp>
    </p:spTree>
    <p:extLst>
      <p:ext uri="{BB962C8B-B14F-4D97-AF65-F5344CB8AC3E}">
        <p14:creationId xmlns:p14="http://schemas.microsoft.com/office/powerpoint/2010/main" val="68309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Dialogue is where the characters speak out loud. Their dialogue is written in quotation marks.</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771244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dirty="0"/>
              <a:t>: Now, find places in your story to add interior monologue. Look for places where the reader might wonder what the character </a:t>
            </a:r>
            <a:r>
              <a:rPr lang="en-US"/>
              <a:t>is thinking, and add some in.</a:t>
            </a:r>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93</a:t>
            </a:fld>
            <a:endParaRPr lang="en-US">
              <a:solidFill>
                <a:prstClr val="black"/>
              </a:solidFill>
              <a:latin typeface="Calibri" panose="020F0502020204030204"/>
            </a:endParaRPr>
          </a:p>
        </p:txBody>
      </p:sp>
    </p:spTree>
    <p:extLst>
      <p:ext uri="{BB962C8B-B14F-4D97-AF65-F5344CB8AC3E}">
        <p14:creationId xmlns:p14="http://schemas.microsoft.com/office/powerpoint/2010/main" val="34230301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story, (*) you are taking readers on a journey. To make that journey enjoyable, you need to make sure your reader is never confused or lost while they read.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95</a:t>
            </a:fld>
            <a:endParaRPr lang="en-US">
              <a:solidFill>
                <a:prstClr val="black"/>
              </a:solidFill>
              <a:latin typeface="Calibri" panose="020F0502020204030204"/>
            </a:endParaRPr>
          </a:p>
        </p:txBody>
      </p:sp>
    </p:spTree>
    <p:extLst>
      <p:ext uri="{BB962C8B-B14F-4D97-AF65-F5344CB8AC3E}">
        <p14:creationId xmlns:p14="http://schemas.microsoft.com/office/powerpoint/2010/main" val="1590744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One of the best ways to guide your reader through your writing is to use effective </a:t>
            </a:r>
            <a:r>
              <a:rPr lang="en-US" b="1" dirty="0">
                <a:latin typeface="Raleway" panose="020B0003030101060003" pitchFamily="34" charset="0"/>
                <a:cs typeface="Karma Bold" panose="02000000000000000000" pitchFamily="2" charset="0"/>
              </a:rPr>
              <a:t>transitions</a:t>
            </a:r>
            <a:r>
              <a:rPr lang="en-US" dirty="0"/>
              <a:t>, (*) words and phrases that show the relationships between ideas, sentences, and paragraphs. Transitions act as little signposts in a piece of writing to help the reader along. Some examples of transition words are (*) </a:t>
            </a:r>
            <a:r>
              <a:rPr lang="en-US" b="1" dirty="0"/>
              <a:t>first</a:t>
            </a:r>
            <a:r>
              <a:rPr lang="en-US" dirty="0"/>
              <a:t>, </a:t>
            </a:r>
            <a:r>
              <a:rPr lang="en-US" b="1" dirty="0"/>
              <a:t>second</a:t>
            </a:r>
            <a:r>
              <a:rPr lang="en-US" dirty="0"/>
              <a:t>, and </a:t>
            </a:r>
            <a:r>
              <a:rPr lang="en-US" b="1" dirty="0"/>
              <a:t>third</a:t>
            </a:r>
            <a:r>
              <a:rPr lang="en-US" dirty="0"/>
              <a:t>, or (*) </a:t>
            </a:r>
            <a:r>
              <a:rPr lang="en-US" b="1" dirty="0"/>
              <a:t>meanwhile</a:t>
            </a:r>
            <a:r>
              <a:rPr lang="en-US" dirty="0"/>
              <a:t> and </a:t>
            </a:r>
            <a:r>
              <a:rPr lang="en-US" b="1" dirty="0"/>
              <a:t>later</a:t>
            </a:r>
            <a:r>
              <a:rPr lang="en-US" dirty="0"/>
              <a:t>.</a:t>
            </a:r>
          </a:p>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96</a:t>
            </a:fld>
            <a:endParaRPr lang="en-US">
              <a:solidFill>
                <a:prstClr val="black"/>
              </a:solidFill>
              <a:latin typeface="Calibri" panose="020F0502020204030204"/>
            </a:endParaRPr>
          </a:p>
        </p:txBody>
      </p:sp>
    </p:spTree>
    <p:extLst>
      <p:ext uri="{BB962C8B-B14F-4D97-AF65-F5344CB8AC3E}">
        <p14:creationId xmlns:p14="http://schemas.microsoft.com/office/powerpoint/2010/main" val="42048791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passage from “Frog” has all of the transition words and phrases highlighted. Some of these are pretty long, (*) like these two. Both of these contain lots of words that aren’t transition words, but as a group, they behave like transitions, connecting the different parts of the story. Sometimes people talk about a story “flowing” well: Those stories probably have a lot of good transitions in them. Take a look at this passage without the transitions: </a:t>
            </a:r>
          </a:p>
          <a:p>
            <a:r>
              <a:rPr lang="en-US" dirty="0"/>
              <a:t>(click to next slide)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97</a:t>
            </a:fld>
            <a:endParaRPr lang="en-US">
              <a:solidFill>
                <a:prstClr val="black"/>
              </a:solidFill>
              <a:latin typeface="Calibri" panose="020F0502020204030204"/>
            </a:endParaRPr>
          </a:p>
        </p:txBody>
      </p:sp>
    </p:spTree>
    <p:extLst>
      <p:ext uri="{BB962C8B-B14F-4D97-AF65-F5344CB8AC3E}">
        <p14:creationId xmlns:p14="http://schemas.microsoft.com/office/powerpoint/2010/main" val="41129192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read this silently, or read it aloud to them, emphasizing the choppiness.)</a:t>
            </a:r>
          </a:p>
          <a:p>
            <a:endParaRPr lang="en-US" dirty="0"/>
          </a:p>
          <a:p>
            <a:r>
              <a:rPr lang="en-US" dirty="0"/>
              <a:t>In this version, the same events are happening, but the story is much choppier, and we don’t see how the events are connected to each other.</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98</a:t>
            </a:fld>
            <a:endParaRPr lang="en-US">
              <a:solidFill>
                <a:prstClr val="black"/>
              </a:solidFill>
              <a:latin typeface="Calibri" panose="020F0502020204030204"/>
            </a:endParaRPr>
          </a:p>
        </p:txBody>
      </p:sp>
    </p:spTree>
    <p:extLst>
      <p:ext uri="{BB962C8B-B14F-4D97-AF65-F5344CB8AC3E}">
        <p14:creationId xmlns:p14="http://schemas.microsoft.com/office/powerpoint/2010/main" val="31666373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you can create transitions in narrative writing is to use space. In (*) two places in the story “Frog,” you’ll see extra space between paragraphs. This is one way to show that a chunk of time has passed. Usually this is done because nothing really interesting happens in that span of time, so the author just makes a jump. Try not to do this </a:t>
            </a:r>
            <a:r>
              <a:rPr lang="en-US" i="1" dirty="0"/>
              <a:t>too </a:t>
            </a:r>
            <a:r>
              <a:rPr lang="en-US" i="0" dirty="0"/>
              <a:t>often, though: If your story is full of big spaces like this, it will be hard for your reader to really dig into your story.</a:t>
            </a:r>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99</a:t>
            </a:fld>
            <a:endParaRPr lang="en-US">
              <a:solidFill>
                <a:prstClr val="black"/>
              </a:solidFill>
              <a:latin typeface="Calibri" panose="020F0502020204030204"/>
            </a:endParaRPr>
          </a:p>
        </p:txBody>
      </p:sp>
    </p:spTree>
    <p:extLst>
      <p:ext uri="{BB962C8B-B14F-4D97-AF65-F5344CB8AC3E}">
        <p14:creationId xmlns:p14="http://schemas.microsoft.com/office/powerpoint/2010/main" val="26065599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dirty="0"/>
              <a:t>: Now, find </a:t>
            </a:r>
            <a:r>
              <a:rPr lang="en-US" dirty="0">
                <a:solidFill>
                  <a:schemeClr val="bg1"/>
                </a:solidFill>
                <a:latin typeface="Raleway" panose="020B0003030101060003" pitchFamily="34" charset="0"/>
              </a:rPr>
              <a:t>places in your story to add transitions. Look for places that feel choppy or where the reader might need help understanding how things are connected. Use (*) this list to find possible words. (Note to teacher</a:t>
            </a:r>
            <a:r>
              <a:rPr lang="en-US">
                <a:solidFill>
                  <a:schemeClr val="bg1"/>
                </a:solidFill>
                <a:latin typeface="Raleway" panose="020B0003030101060003" pitchFamily="34" charset="0"/>
              </a:rPr>
              <a:t>: This </a:t>
            </a:r>
            <a:r>
              <a:rPr lang="en-US" dirty="0">
                <a:solidFill>
                  <a:schemeClr val="bg1"/>
                </a:solidFill>
                <a:latin typeface="Raleway" panose="020B0003030101060003" pitchFamily="34" charset="0"/>
              </a:rPr>
              <a:t>list is available in the PDF version of this mini-lesson.)</a:t>
            </a:r>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100</a:t>
            </a:fld>
            <a:endParaRPr lang="en-US">
              <a:solidFill>
                <a:prstClr val="black"/>
              </a:solidFill>
              <a:latin typeface="Calibri" panose="020F0502020204030204"/>
            </a:endParaRPr>
          </a:p>
        </p:txBody>
      </p:sp>
    </p:spTree>
    <p:extLst>
      <p:ext uri="{BB962C8B-B14F-4D97-AF65-F5344CB8AC3E}">
        <p14:creationId xmlns:p14="http://schemas.microsoft.com/office/powerpoint/2010/main" val="18026715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story is written, but you’re not sure how to end it. If you want your readers to feel satisfied after reading your story, a well-written ending is essential. Let’s start by taking a look at three questions you need to check off to make sure you have a satisfying ending.</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103</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2422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36"/>
              </a:lnSpc>
              <a:spcBef>
                <a:spcPts val="610"/>
              </a:spcBef>
            </a:pPr>
            <a:r>
              <a:rPr lang="en-US" dirty="0"/>
              <a:t>The first question is </a:t>
            </a:r>
            <a:r>
              <a:rPr lang="en-US" b="1" dirty="0" err="1"/>
              <a:t>Is</a:t>
            </a:r>
            <a:r>
              <a:rPr lang="en-US" b="1" dirty="0"/>
              <a:t> the main conflict resolved?</a:t>
            </a:r>
            <a:endParaRPr lang="en-US" b="0" dirty="0"/>
          </a:p>
          <a:p>
            <a:pPr>
              <a:lnSpc>
                <a:spcPts val="2236"/>
              </a:lnSpc>
              <a:spcBef>
                <a:spcPts val="610"/>
              </a:spcBef>
            </a:pPr>
            <a:r>
              <a:rPr lang="en-US" dirty="0"/>
              <a:t>By the end of your story, your conflict should be resolved in some way. Even if it’s not a happy ending, the most pressing conflict should be over for the most part. </a:t>
            </a:r>
          </a:p>
          <a:p>
            <a:pPr>
              <a:lnSpc>
                <a:spcPts val="2236"/>
              </a:lnSpc>
              <a:spcBef>
                <a:spcPts val="610"/>
              </a:spcBef>
            </a:pPr>
            <a:r>
              <a:rPr lang="en-US" dirty="0"/>
              <a:t>In “Frog,” the conflict (*) is that the frog is in the house and Bree wants him gone. By the end of the story, (*) she has gotten the frog out. That conflict has been resolved.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104</a:t>
            </a:fld>
            <a:endParaRPr lang="en-US">
              <a:solidFill>
                <a:prstClr val="black"/>
              </a:solidFill>
              <a:latin typeface="Calibri" panose="020F0502020204030204"/>
            </a:endParaRPr>
          </a:p>
        </p:txBody>
      </p:sp>
    </p:spTree>
    <p:extLst>
      <p:ext uri="{BB962C8B-B14F-4D97-AF65-F5344CB8AC3E}">
        <p14:creationId xmlns:p14="http://schemas.microsoft.com/office/powerpoint/2010/main" val="1390274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36"/>
              </a:lnSpc>
              <a:spcBef>
                <a:spcPts val="610"/>
              </a:spcBef>
            </a:pPr>
            <a:r>
              <a:rPr lang="en-US" dirty="0"/>
              <a:t>The second question is, </a:t>
            </a:r>
            <a:r>
              <a:rPr lang="en-US" b="1" dirty="0"/>
              <a:t>Are the other loose ends tied up?</a:t>
            </a:r>
            <a:endParaRPr lang="en-US" b="0" dirty="0"/>
          </a:p>
          <a:p>
            <a:pPr defTabSz="929305">
              <a:lnSpc>
                <a:spcPts val="2236"/>
              </a:lnSpc>
              <a:spcBef>
                <a:spcPts val="610"/>
              </a:spcBef>
              <a:defRPr/>
            </a:pPr>
            <a:r>
              <a:rPr lang="en-US" dirty="0"/>
              <a:t>Other things might happen in your story that need to be wrapped up by the time you’re done. In “Frog,” (*) Bree makes a mess in several rooms of her house, so it’s important to mention that she cleaned this up. If she didn’t clean it up, that would be okay, too, but the story should then include the parents’ reaction when they saw the mess. We can’t just have her mess up the house and then drop that detail completely before the story is over. (*) The same should be true of your story: Make sure your reader isn’t going to have any unanswered questions by the time the story is over.</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105</a:t>
            </a:fld>
            <a:endParaRPr lang="en-US">
              <a:solidFill>
                <a:prstClr val="black"/>
              </a:solidFill>
              <a:latin typeface="Calibri" panose="020F0502020204030204"/>
            </a:endParaRPr>
          </a:p>
        </p:txBody>
      </p:sp>
    </p:spTree>
    <p:extLst>
      <p:ext uri="{BB962C8B-B14F-4D97-AF65-F5344CB8AC3E}">
        <p14:creationId xmlns:p14="http://schemas.microsoft.com/office/powerpoint/2010/main" val="408708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a:t>
            </a:r>
          </a:p>
          <a:p>
            <a:r>
              <a:rPr lang="en-US" dirty="0"/>
              <a:t>(Read aloud if desired.)</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8406469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36"/>
              </a:lnSpc>
              <a:spcBef>
                <a:spcPts val="610"/>
              </a:spcBef>
            </a:pPr>
            <a:r>
              <a:rPr lang="en-US" dirty="0"/>
              <a:t>The final question is </a:t>
            </a:r>
            <a:r>
              <a:rPr lang="en-US" b="1" dirty="0"/>
              <a:t>Do we get a glimpse of how things will be different now?</a:t>
            </a:r>
            <a:endParaRPr lang="en-US" b="0" dirty="0"/>
          </a:p>
          <a:p>
            <a:pPr defTabSz="929305">
              <a:lnSpc>
                <a:spcPts val="2236"/>
              </a:lnSpc>
              <a:spcBef>
                <a:spcPts val="610"/>
              </a:spcBef>
              <a:defRPr/>
            </a:pPr>
            <a:r>
              <a:rPr lang="en-US" dirty="0"/>
              <a:t>In a good story, something should change by the end; make sure your readers can tell what that is. The story “Frog,” was about more than just a frog: (*) Bree wanted her independence. By the end of the story, she has gotten it, but she realizes that it comes with bigger responsibilities than she’d expected. We needed that last scene to see that Bree has grown to appreciate her parents more, but she also realizes that she’s strong enough to handle tough situations.</a:t>
            </a:r>
          </a:p>
          <a:p>
            <a:pPr>
              <a:lnSpc>
                <a:spcPts val="2236"/>
              </a:lnSpc>
              <a:spcBef>
                <a:spcPts val="610"/>
              </a:spcBef>
            </a:pPr>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106</a:t>
            </a:fld>
            <a:endParaRPr lang="en-US">
              <a:solidFill>
                <a:prstClr val="black"/>
              </a:solidFill>
              <a:latin typeface="Calibri" panose="020F0502020204030204"/>
            </a:endParaRPr>
          </a:p>
        </p:txBody>
      </p:sp>
    </p:spTree>
    <p:extLst>
      <p:ext uri="{BB962C8B-B14F-4D97-AF65-F5344CB8AC3E}">
        <p14:creationId xmlns:p14="http://schemas.microsoft.com/office/powerpoint/2010/main" val="27497379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36"/>
              </a:lnSpc>
              <a:spcBef>
                <a:spcPts val="610"/>
              </a:spcBef>
            </a:pPr>
            <a:r>
              <a:rPr lang="en-US" dirty="0"/>
              <a:t>So how do you actually write the ending? We’ll look at five different types: (*) summary, (*) description, (*) gesture, (*) dialogue, and (*) interior monologue.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107</a:t>
            </a:fld>
            <a:endParaRPr lang="en-US">
              <a:solidFill>
                <a:prstClr val="black"/>
              </a:solidFill>
              <a:latin typeface="Calibri" panose="020F0502020204030204"/>
            </a:endParaRPr>
          </a:p>
        </p:txBody>
      </p:sp>
    </p:spTree>
    <p:extLst>
      <p:ext uri="{BB962C8B-B14F-4D97-AF65-F5344CB8AC3E}">
        <p14:creationId xmlns:p14="http://schemas.microsoft.com/office/powerpoint/2010/main" val="36861720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spcBef>
                <a:spcPts val="610"/>
              </a:spcBef>
              <a:defRPr/>
            </a:pPr>
            <a:r>
              <a:rPr lang="en-US" dirty="0"/>
              <a:t>The first type is a </a:t>
            </a:r>
            <a:r>
              <a:rPr lang="en-US" b="1" dirty="0"/>
              <a:t>summary</a:t>
            </a:r>
            <a:r>
              <a:rPr lang="en-US" b="0" dirty="0"/>
              <a:t>, w</a:t>
            </a:r>
            <a:r>
              <a:rPr lang="en-US" dirty="0"/>
              <a:t>here you’d just summarize the situation or what the character has learned. This is not the most creative or moving type of ending, but it gets the job done. (*) Here is a different way “Frog” could have ended if it used a summary ending.</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108</a:t>
            </a:fld>
            <a:endParaRPr lang="en-US">
              <a:solidFill>
                <a:prstClr val="black"/>
              </a:solidFill>
              <a:latin typeface="Calibri" panose="020F0502020204030204"/>
            </a:endParaRPr>
          </a:p>
        </p:txBody>
      </p:sp>
    </p:spTree>
    <p:extLst>
      <p:ext uri="{BB962C8B-B14F-4D97-AF65-F5344CB8AC3E}">
        <p14:creationId xmlns:p14="http://schemas.microsoft.com/office/powerpoint/2010/main" val="4487775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spcBef>
                <a:spcPts val="610"/>
              </a:spcBef>
              <a:defRPr/>
            </a:pPr>
            <a:r>
              <a:rPr lang="en-US" dirty="0"/>
              <a:t>If you end with a </a:t>
            </a:r>
            <a:r>
              <a:rPr lang="en-US" b="1" dirty="0"/>
              <a:t>description</a:t>
            </a:r>
            <a:r>
              <a:rPr lang="en-US" dirty="0"/>
              <a:t> of something—an object, a person, a crowd—you can create a mood or suggest the character’s state of mind without having to explain it. Suppose that instead of showing that Bree was feeling confident by the end of “Frog,” we want to show that she really didn’t want to be left alone anymore. (*) We could have ended that story with a description of her parents sitting beside her. (pause to read)</a:t>
            </a:r>
          </a:p>
          <a:p>
            <a:pPr defTabSz="929305">
              <a:spcBef>
                <a:spcPts val="610"/>
              </a:spcBef>
              <a:defRPr/>
            </a:pPr>
            <a:r>
              <a:rPr lang="en-US" dirty="0"/>
              <a:t>Although Bree’s description doesn’t come right out and say it, it shows us how happy and safe she’s feeling to have her parents back home. If we end the story there, the reader is left with a strong sense that Bree is mostly relieved to have her parents home and isn’t thinking much about having time to herself anymore.</a:t>
            </a:r>
          </a:p>
          <a:p>
            <a:pPr>
              <a:spcBef>
                <a:spcPts val="610"/>
              </a:spcBef>
            </a:pPr>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109</a:t>
            </a:fld>
            <a:endParaRPr lang="en-US">
              <a:solidFill>
                <a:prstClr val="black"/>
              </a:solidFill>
              <a:latin typeface="Calibri" panose="020F0502020204030204"/>
            </a:endParaRPr>
          </a:p>
        </p:txBody>
      </p:sp>
    </p:spTree>
    <p:extLst>
      <p:ext uri="{BB962C8B-B14F-4D97-AF65-F5344CB8AC3E}">
        <p14:creationId xmlns:p14="http://schemas.microsoft.com/office/powerpoint/2010/main" val="13453006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spcBef>
                <a:spcPts val="610"/>
              </a:spcBef>
              <a:defRPr/>
            </a:pPr>
            <a:r>
              <a:rPr lang="en-US" dirty="0"/>
              <a:t>Another way to finish a story is to have your main character do some sort of </a:t>
            </a:r>
            <a:r>
              <a:rPr lang="en-US" b="1" dirty="0"/>
              <a:t>gesture</a:t>
            </a:r>
            <a:r>
              <a:rPr lang="en-US" dirty="0"/>
              <a:t> or action that shows something has changed. (*) This is how “Frog” ends. When Bree lifts the remote and puts on another episode of </a:t>
            </a:r>
            <a:r>
              <a:rPr lang="en-US" i="1" dirty="0"/>
              <a:t>Arthur</a:t>
            </a:r>
            <a:r>
              <a:rPr lang="en-US" dirty="0"/>
              <a:t>, it’s a way of showing that she’s comfortable with her decision. </a:t>
            </a:r>
          </a:p>
          <a:p>
            <a:pPr>
              <a:spcBef>
                <a:spcPts val="610"/>
              </a:spcBef>
            </a:pPr>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110</a:t>
            </a:fld>
            <a:endParaRPr lang="en-US">
              <a:solidFill>
                <a:prstClr val="black"/>
              </a:solidFill>
              <a:latin typeface="Calibri" panose="020F0502020204030204"/>
            </a:endParaRPr>
          </a:p>
        </p:txBody>
      </p:sp>
    </p:spTree>
    <p:extLst>
      <p:ext uri="{BB962C8B-B14F-4D97-AF65-F5344CB8AC3E}">
        <p14:creationId xmlns:p14="http://schemas.microsoft.com/office/powerpoint/2010/main" val="13681756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end your story with </a:t>
            </a:r>
            <a:r>
              <a:rPr lang="en-US" b="1" dirty="0"/>
              <a:t>dialogue</a:t>
            </a:r>
            <a:r>
              <a:rPr lang="en-US" b="0" dirty="0"/>
              <a:t>: </a:t>
            </a:r>
            <a:r>
              <a:rPr lang="en-US" dirty="0"/>
              <a:t>a direct quote from one of the characters. In that same example from before, if we just took off the last line, we could end the story with the quote instead.</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111</a:t>
            </a:fld>
            <a:endParaRPr lang="en-US">
              <a:solidFill>
                <a:prstClr val="black"/>
              </a:solidFill>
              <a:latin typeface="Calibri" panose="020F0502020204030204"/>
            </a:endParaRPr>
          </a:p>
        </p:txBody>
      </p:sp>
    </p:spTree>
    <p:extLst>
      <p:ext uri="{BB962C8B-B14F-4D97-AF65-F5344CB8AC3E}">
        <p14:creationId xmlns:p14="http://schemas.microsoft.com/office/powerpoint/2010/main" val="7769762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29"/>
              </a:spcBef>
            </a:pPr>
            <a:r>
              <a:rPr lang="en-US" dirty="0"/>
              <a:t>Finally, a story could be ended with a few lines of </a:t>
            </a:r>
            <a:r>
              <a:rPr lang="en-US" b="1" dirty="0"/>
              <a:t>interior monologue</a:t>
            </a:r>
            <a:r>
              <a:rPr lang="en-US" dirty="0"/>
              <a:t>, where we hear a character’s closing thoughts. If we wanted to do this with the original ending, we could remove the last two lines and instead, add a line of interior monologue.</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112</a:t>
            </a:fld>
            <a:endParaRPr lang="en-US">
              <a:solidFill>
                <a:prstClr val="black"/>
              </a:solidFill>
              <a:latin typeface="Calibri" panose="020F0502020204030204"/>
            </a:endParaRPr>
          </a:p>
        </p:txBody>
      </p:sp>
    </p:spTree>
    <p:extLst>
      <p:ext uri="{BB962C8B-B14F-4D97-AF65-F5344CB8AC3E}">
        <p14:creationId xmlns:p14="http://schemas.microsoft.com/office/powerpoint/2010/main" val="8419610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Keep in mind that there are lots of other ways to end stories. To give yourself a better variety of choices, look at (*) other short stories and novels and explore the different ways they end. Also, (*) look through the story you already have: You might find that there’s already a line or section that would make a great ending instead.</a:t>
            </a:r>
          </a:p>
          <a:p>
            <a:endParaRPr lang="en-US" dirty="0"/>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113</a:t>
            </a:fld>
            <a:endParaRPr lang="en-US">
              <a:solidFill>
                <a:prstClr val="black"/>
              </a:solidFill>
              <a:latin typeface="Calibri" panose="020F0502020204030204"/>
            </a:endParaRPr>
          </a:p>
        </p:txBody>
      </p:sp>
    </p:spTree>
    <p:extLst>
      <p:ext uri="{BB962C8B-B14F-4D97-AF65-F5344CB8AC3E}">
        <p14:creationId xmlns:p14="http://schemas.microsoft.com/office/powerpoint/2010/main" val="5745941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a:p>
            <a:r>
              <a:rPr lang="en-US" b="1" dirty="0"/>
              <a:t>Note </a:t>
            </a:r>
            <a:r>
              <a:rPr lang="en-US" b="1"/>
              <a:t>to teacher</a:t>
            </a:r>
            <a:r>
              <a:rPr lang="en-US" b="1" dirty="0"/>
              <a:t>: </a:t>
            </a:r>
            <a:r>
              <a:rPr lang="en-US" dirty="0"/>
              <a:t>It might be helpful to give students a copy of the PDF version of this mini-lesson so they can reference the checklist and the five styles as they work.</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114</a:t>
            </a:fld>
            <a:endParaRPr lang="en-US">
              <a:solidFill>
                <a:prstClr val="black"/>
              </a:solidFill>
              <a:latin typeface="Calibri" panose="020F0502020204030204"/>
            </a:endParaRPr>
          </a:p>
        </p:txBody>
      </p:sp>
    </p:spTree>
    <p:extLst>
      <p:ext uri="{BB962C8B-B14F-4D97-AF65-F5344CB8AC3E}">
        <p14:creationId xmlns:p14="http://schemas.microsoft.com/office/powerpoint/2010/main" val="30227443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writers wait until they have most of their story written before deciding how they want to start it. You might already have a good opening for your story, but just in case, now would be a good time to reconsider it before you decide your story is finished. </a:t>
            </a:r>
          </a:p>
        </p:txBody>
      </p:sp>
      <p:sp>
        <p:nvSpPr>
          <p:cNvPr id="4" name="Slide Number Placeholder 3"/>
          <p:cNvSpPr>
            <a:spLocks noGrp="1"/>
          </p:cNvSpPr>
          <p:nvPr>
            <p:ph type="sldNum" sz="quarter" idx="10"/>
          </p:nvPr>
        </p:nvSpPr>
        <p:spPr/>
        <p:txBody>
          <a:bodyPr/>
          <a:lstStyle/>
          <a:p>
            <a:pPr defTabSz="929305">
              <a:defRPr/>
            </a:pPr>
            <a:fld id="{ECF0748E-B5DF-474F-9994-B39B4BA46E6F}" type="slidenum">
              <a:rPr lang="en-US">
                <a:solidFill>
                  <a:prstClr val="black"/>
                </a:solidFill>
                <a:latin typeface="Calibri" panose="020F0502020204030204"/>
              </a:rPr>
              <a:pPr defTabSz="929305">
                <a:defRPr/>
              </a:pPr>
              <a:t>116</a:t>
            </a:fld>
            <a:endParaRPr lang="en-US">
              <a:solidFill>
                <a:prstClr val="black"/>
              </a:solidFill>
              <a:latin typeface="Calibri" panose="020F0502020204030204"/>
            </a:endParaRPr>
          </a:p>
        </p:txBody>
      </p:sp>
    </p:spTree>
    <p:extLst>
      <p:ext uri="{BB962C8B-B14F-4D97-AF65-F5344CB8AC3E}">
        <p14:creationId xmlns:p14="http://schemas.microsoft.com/office/powerpoint/2010/main" val="92491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slide" Target="../slides/slide116.xml"/><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slide" Target="../slides/slide116.xml"/><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slide" Target="../slides/slide103.xml"/><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slide" Target="../slides/slide103.xml"/><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421233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5890408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619214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5954113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4367867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9757257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5578137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3342474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406055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870790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9490608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96496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4924414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9045399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359134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649737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15465798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4303621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6799570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885493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6865430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5355605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61578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5688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46286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49789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30669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84483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92848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58405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12443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075657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133984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327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524753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742496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75527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114257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993300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726961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4100279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389833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712B6-CACC-4BEE-99A8-37E38B9646C9}"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525878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573633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525947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887536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4027873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81339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082962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646965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879618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71126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46600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712B6-CACC-4BEE-99A8-37E38B9646C9}"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237903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86299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2533307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3687285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1692056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520330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708375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118698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704122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137141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759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712B6-CACC-4BEE-99A8-37E38B9646C9}"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459741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106717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496895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130938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397788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814953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20647829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2531187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3839563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404071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92650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1712B6-CACC-4BEE-99A8-37E38B9646C9}"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912360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3475451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0078709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844231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339652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1235051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970673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8691682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611533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917870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42020440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712B6-CACC-4BEE-99A8-37E38B9646C9}"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2730361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25831740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3743924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4135843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3371561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7283820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469235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527545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221945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832894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63888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712B6-CACC-4BEE-99A8-37E38B9646C9}"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412838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5969633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9453597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007066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6869184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2555808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21572811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7611059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27577412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4845583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91144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712B6-CACC-4BEE-99A8-37E38B9646C9}"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6428994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131568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5800850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363262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0416129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679573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0370288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1118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8676734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30810961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11/19/2020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38917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7.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8.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9.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712B6-CACC-4BEE-99A8-37E38B9646C9}" type="datetimeFigureOut">
              <a:rPr lang="en-US" smtClean="0"/>
              <a:t>11/19/2020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351C6-7FE3-4919-86BD-508B0FBAACF7}" type="slidenum">
              <a:rPr lang="en-US" smtClean="0"/>
              <a:t>‹#›</a:t>
            </a:fld>
            <a:endParaRPr lang="en-US"/>
          </a:p>
        </p:txBody>
      </p:sp>
    </p:spTree>
    <p:extLst>
      <p:ext uri="{BB962C8B-B14F-4D97-AF65-F5344CB8AC3E}">
        <p14:creationId xmlns:p14="http://schemas.microsoft.com/office/powerpoint/2010/main" val="34755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a:extLst>
              <a:ext uri="{FF2B5EF4-FFF2-40B4-BE49-F238E27FC236}">
                <a16:creationId xmlns:a16="http://schemas.microsoft.com/office/drawing/2014/main" id="{01F955BB-226B-4408-8543-46D8C78A2B45}"/>
              </a:ext>
            </a:extLst>
          </p:cNvPr>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a:extLst>
              <a:ext uri="{FF2B5EF4-FFF2-40B4-BE49-F238E27FC236}">
                <a16:creationId xmlns:a16="http://schemas.microsoft.com/office/drawing/2014/main" id="{3E8F4DBF-5CF7-4CD4-9FA6-86BABE563188}"/>
              </a:ext>
            </a:extLst>
          </p:cNvPr>
          <p:cNvGrpSpPr/>
          <p:nvPr userDrawn="1"/>
        </p:nvGrpSpPr>
        <p:grpSpPr>
          <a:xfrm>
            <a:off x="1270000" y="3175000"/>
            <a:ext cx="2667000" cy="2540000"/>
            <a:chOff x="1270000" y="3175000"/>
            <a:chExt cx="2667000" cy="2540000"/>
          </a:xfrm>
        </p:grpSpPr>
        <p:sp>
          <p:nvSpPr>
            <p:cNvPr id="9" name="CorrectBar0">
              <a:extLst>
                <a:ext uri="{FF2B5EF4-FFF2-40B4-BE49-F238E27FC236}">
                  <a16:creationId xmlns:a16="http://schemas.microsoft.com/office/drawing/2014/main" id="{F54C5761-94D6-4A51-8AC7-97587BC5EBED}"/>
                </a:ext>
              </a:extLst>
            </p:cNvPr>
            <p:cNvSpPr/>
            <p:nvPr userDrawn="1"/>
          </p:nvSpPr>
          <p:spPr>
            <a:xfrm>
              <a:off x="1270000" y="3175000"/>
              <a:ext cx="1079500" cy="2540000"/>
            </a:xfrm>
            <a:prstGeom prst="rect">
              <a:avLst/>
            </a:prstGeom>
            <a:solidFill>
              <a:srgbClr val="22FF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a:extLst>
                <a:ext uri="{FF2B5EF4-FFF2-40B4-BE49-F238E27FC236}">
                  <a16:creationId xmlns:a16="http://schemas.microsoft.com/office/drawing/2014/main" id="{5F15F140-E03D-4978-86FF-9494DC41B862}"/>
                </a:ext>
              </a:extLst>
            </p:cNvPr>
            <p:cNvSpPr/>
            <p:nvPr userDrawn="1"/>
          </p:nvSpPr>
          <p:spPr>
            <a:xfrm>
              <a:off x="2857500" y="4445000"/>
              <a:ext cx="1079500" cy="1270000"/>
            </a:xfrm>
            <a:prstGeom prst="rect">
              <a:avLst/>
            </a:prstGeom>
            <a:solidFill>
              <a:srgbClr val="22FF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a:extLst>
              <a:ext uri="{FF2B5EF4-FFF2-40B4-BE49-F238E27FC236}">
                <a16:creationId xmlns:a16="http://schemas.microsoft.com/office/drawing/2014/main" id="{A288411F-B67E-4EF8-854A-FE32276A311E}"/>
              </a:ext>
            </a:extLst>
          </p:cNvPr>
          <p:cNvGrpSpPr/>
          <p:nvPr userDrawn="1"/>
        </p:nvGrpSpPr>
        <p:grpSpPr>
          <a:xfrm>
            <a:off x="1270000" y="1270000"/>
            <a:ext cx="7429500" cy="317500"/>
            <a:chOff x="1270000" y="1270000"/>
            <a:chExt cx="7429500" cy="317500"/>
          </a:xfrm>
        </p:grpSpPr>
        <p:sp>
          <p:nvSpPr>
            <p:cNvPr id="8" name="PercentLabel0">
              <a:extLst>
                <a:ext uri="{FF2B5EF4-FFF2-40B4-BE49-F238E27FC236}">
                  <a16:creationId xmlns:a16="http://schemas.microsoft.com/office/drawing/2014/main" id="{0D27470E-E2AA-4E34-BDE9-07B0AF9B04E4}"/>
                </a:ext>
              </a:extLst>
            </p:cNvPr>
            <p:cNvSpPr/>
            <p:nvPr userDrawn="1"/>
          </p:nvSpPr>
          <p:spPr>
            <a:xfrm>
              <a:off x="1270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a:extLst>
                <a:ext uri="{FF2B5EF4-FFF2-40B4-BE49-F238E27FC236}">
                  <a16:creationId xmlns:a16="http://schemas.microsoft.com/office/drawing/2014/main" id="{4D6A2AB8-0FC9-40B5-BADA-5D0A6BBE8AAD}"/>
                </a:ext>
              </a:extLst>
            </p:cNvPr>
            <p:cNvSpPr/>
            <p:nvPr userDrawn="1"/>
          </p:nvSpPr>
          <p:spPr>
            <a:xfrm>
              <a:off x="28575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a:extLst>
                <a:ext uri="{FF2B5EF4-FFF2-40B4-BE49-F238E27FC236}">
                  <a16:creationId xmlns:a16="http://schemas.microsoft.com/office/drawing/2014/main" id="{73C1E77B-1A30-4D48-995D-5535F4E2F6FA}"/>
                </a:ext>
              </a:extLst>
            </p:cNvPr>
            <p:cNvSpPr/>
            <p:nvPr userDrawn="1"/>
          </p:nvSpPr>
          <p:spPr>
            <a:xfrm>
              <a:off x="4445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a:extLst>
                <a:ext uri="{FF2B5EF4-FFF2-40B4-BE49-F238E27FC236}">
                  <a16:creationId xmlns:a16="http://schemas.microsoft.com/office/drawing/2014/main" id="{506D21D6-1D2E-4EB0-B839-6E27CE4862F2}"/>
                </a:ext>
              </a:extLst>
            </p:cNvPr>
            <p:cNvSpPr/>
            <p:nvPr userDrawn="1"/>
          </p:nvSpPr>
          <p:spPr>
            <a:xfrm>
              <a:off x="60325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a:extLst>
                <a:ext uri="{FF2B5EF4-FFF2-40B4-BE49-F238E27FC236}">
                  <a16:creationId xmlns:a16="http://schemas.microsoft.com/office/drawing/2014/main" id="{C6CDDADC-326E-4C8B-974D-B0C5E400F1FD}"/>
                </a:ext>
              </a:extLst>
            </p:cNvPr>
            <p:cNvSpPr/>
            <p:nvPr userDrawn="1"/>
          </p:nvSpPr>
          <p:spPr>
            <a:xfrm>
              <a:off x="7620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a:extLst>
              <a:ext uri="{FF2B5EF4-FFF2-40B4-BE49-F238E27FC236}">
                <a16:creationId xmlns:a16="http://schemas.microsoft.com/office/drawing/2014/main" id="{F19637D6-A9CF-41FF-93AC-642DC5E43FEC}"/>
              </a:ext>
            </a:extLst>
          </p:cNvPr>
          <p:cNvGrpSpPr/>
          <p:nvPr userDrawn="1"/>
        </p:nvGrpSpPr>
        <p:grpSpPr>
          <a:xfrm>
            <a:off x="4445000" y="1905000"/>
            <a:ext cx="4254500" cy="3810000"/>
            <a:chOff x="4445000" y="1905000"/>
            <a:chExt cx="4254500" cy="3810000"/>
          </a:xfrm>
        </p:grpSpPr>
        <p:sp>
          <p:nvSpPr>
            <p:cNvPr id="15" name="IncorrectBar2">
              <a:extLst>
                <a:ext uri="{FF2B5EF4-FFF2-40B4-BE49-F238E27FC236}">
                  <a16:creationId xmlns:a16="http://schemas.microsoft.com/office/drawing/2014/main" id="{D3C938C7-F7CA-45C4-B529-DABF03B0E9C9}"/>
                </a:ext>
              </a:extLst>
            </p:cNvPr>
            <p:cNvSpPr/>
            <p:nvPr userDrawn="1"/>
          </p:nvSpPr>
          <p:spPr>
            <a:xfrm>
              <a:off x="4445000" y="1905000"/>
              <a:ext cx="1079500" cy="381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a:extLst>
                <a:ext uri="{FF2B5EF4-FFF2-40B4-BE49-F238E27FC236}">
                  <a16:creationId xmlns:a16="http://schemas.microsoft.com/office/drawing/2014/main" id="{A42B46A3-15A6-43FE-97E8-29508232BD95}"/>
                </a:ext>
              </a:extLst>
            </p:cNvPr>
            <p:cNvSpPr/>
            <p:nvPr userDrawn="1"/>
          </p:nvSpPr>
          <p:spPr>
            <a:xfrm>
              <a:off x="6032500" y="1905000"/>
              <a:ext cx="1079500" cy="381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a:extLst>
                <a:ext uri="{FF2B5EF4-FFF2-40B4-BE49-F238E27FC236}">
                  <a16:creationId xmlns:a16="http://schemas.microsoft.com/office/drawing/2014/main" id="{314E2B7A-F8F8-449F-A889-63406F3F7CF4}"/>
                </a:ext>
              </a:extLst>
            </p:cNvPr>
            <p:cNvSpPr/>
            <p:nvPr userDrawn="1"/>
          </p:nvSpPr>
          <p:spPr>
            <a:xfrm>
              <a:off x="7620000" y="3175000"/>
              <a:ext cx="1079500" cy="254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a:extLst>
              <a:ext uri="{FF2B5EF4-FFF2-40B4-BE49-F238E27FC236}">
                <a16:creationId xmlns:a16="http://schemas.microsoft.com/office/drawing/2014/main" id="{80BD9458-C7FA-4A9E-A928-DD83B006EF8D}"/>
              </a:ext>
            </a:extLst>
          </p:cNvPr>
          <p:cNvGrpSpPr/>
          <p:nvPr userDrawn="1"/>
        </p:nvGrpSpPr>
        <p:grpSpPr>
          <a:xfrm>
            <a:off x="1270000" y="5842000"/>
            <a:ext cx="7429500" cy="317500"/>
            <a:chOff x="1270000" y="5842000"/>
            <a:chExt cx="7429500" cy="317500"/>
          </a:xfrm>
        </p:grpSpPr>
        <p:sp>
          <p:nvSpPr>
            <p:cNvPr id="10" name="XValueLabel0">
              <a:extLst>
                <a:ext uri="{FF2B5EF4-FFF2-40B4-BE49-F238E27FC236}">
                  <a16:creationId xmlns:a16="http://schemas.microsoft.com/office/drawing/2014/main" id="{EF9C7DAA-955B-433A-9573-8780D21FB3DA}"/>
                </a:ext>
              </a:extLst>
            </p:cNvPr>
            <p:cNvSpPr/>
            <p:nvPr userDrawn="1"/>
          </p:nvSpPr>
          <p:spPr>
            <a:xfrm>
              <a:off x="1270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a:extLst>
                <a:ext uri="{FF2B5EF4-FFF2-40B4-BE49-F238E27FC236}">
                  <a16:creationId xmlns:a16="http://schemas.microsoft.com/office/drawing/2014/main" id="{9260DAB5-6BB0-4CCF-AAD5-4FF74F47A0B5}"/>
                </a:ext>
              </a:extLst>
            </p:cNvPr>
            <p:cNvSpPr/>
            <p:nvPr userDrawn="1"/>
          </p:nvSpPr>
          <p:spPr>
            <a:xfrm>
              <a:off x="28575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a:extLst>
                <a:ext uri="{FF2B5EF4-FFF2-40B4-BE49-F238E27FC236}">
                  <a16:creationId xmlns:a16="http://schemas.microsoft.com/office/drawing/2014/main" id="{BC61C5A5-A634-478E-B4BC-D8DF24B9A179}"/>
                </a:ext>
              </a:extLst>
            </p:cNvPr>
            <p:cNvSpPr/>
            <p:nvPr userDrawn="1"/>
          </p:nvSpPr>
          <p:spPr>
            <a:xfrm>
              <a:off x="4445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a:extLst>
                <a:ext uri="{FF2B5EF4-FFF2-40B4-BE49-F238E27FC236}">
                  <a16:creationId xmlns:a16="http://schemas.microsoft.com/office/drawing/2014/main" id="{5AAA9068-F07A-4857-B16D-A65B2C69B54B}"/>
                </a:ext>
              </a:extLst>
            </p:cNvPr>
            <p:cNvSpPr/>
            <p:nvPr userDrawn="1"/>
          </p:nvSpPr>
          <p:spPr>
            <a:xfrm>
              <a:off x="60325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a:extLst>
                <a:ext uri="{FF2B5EF4-FFF2-40B4-BE49-F238E27FC236}">
                  <a16:creationId xmlns:a16="http://schemas.microsoft.com/office/drawing/2014/main" id="{AC1F5DD1-E2E0-47A5-BDBC-30048E3DB5F7}"/>
                </a:ext>
              </a:extLst>
            </p:cNvPr>
            <p:cNvSpPr/>
            <p:nvPr userDrawn="1"/>
          </p:nvSpPr>
          <p:spPr>
            <a:xfrm>
              <a:off x="7620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a:extLst>
              <a:ext uri="{FF2B5EF4-FFF2-40B4-BE49-F238E27FC236}">
                <a16:creationId xmlns:a16="http://schemas.microsoft.com/office/drawing/2014/main" id="{1AE30BE7-8925-43A1-8F4C-9E5852DFBF18}"/>
              </a:ext>
            </a:extLst>
          </p:cNvPr>
          <p:cNvGrpSpPr/>
          <p:nvPr userDrawn="1"/>
        </p:nvGrpSpPr>
        <p:grpSpPr>
          <a:xfrm>
            <a:off x="889000" y="1587500"/>
            <a:ext cx="8001000" cy="4127500"/>
            <a:chOff x="889000" y="1587500"/>
            <a:chExt cx="8001000" cy="4127500"/>
          </a:xfrm>
        </p:grpSpPr>
        <p:cxnSp>
          <p:nvCxnSpPr>
            <p:cNvPr id="23" name="XAxisLine">
              <a:extLst>
                <a:ext uri="{FF2B5EF4-FFF2-40B4-BE49-F238E27FC236}">
                  <a16:creationId xmlns:a16="http://schemas.microsoft.com/office/drawing/2014/main" id="{3436A5B2-BEF4-4979-AD24-38B0046E87AD}"/>
                </a:ext>
              </a:extLst>
            </p:cNvPr>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a:extLst>
                <a:ext uri="{FF2B5EF4-FFF2-40B4-BE49-F238E27FC236}">
                  <a16:creationId xmlns:a16="http://schemas.microsoft.com/office/drawing/2014/main" id="{8E67992F-B14F-40F6-A61A-FD9C7797D1DF}"/>
                </a:ext>
              </a:extLst>
            </p:cNvPr>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a:extLst>
                <a:ext uri="{FF2B5EF4-FFF2-40B4-BE49-F238E27FC236}">
                  <a16:creationId xmlns:a16="http://schemas.microsoft.com/office/drawing/2014/main" id="{55E75605-6367-4E9D-944E-638D0B3823CD}"/>
                </a:ext>
              </a:extLst>
            </p:cNvPr>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a:extLst>
                <a:ext uri="{FF2B5EF4-FFF2-40B4-BE49-F238E27FC236}">
                  <a16:creationId xmlns:a16="http://schemas.microsoft.com/office/drawing/2014/main" id="{76D9DCA1-3BDF-42D0-8FCC-86D2799B6BB3}"/>
                </a:ext>
              </a:extLst>
            </p:cNvPr>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a:extLst>
                <a:ext uri="{FF2B5EF4-FFF2-40B4-BE49-F238E27FC236}">
                  <a16:creationId xmlns:a16="http://schemas.microsoft.com/office/drawing/2014/main" id="{1031C23A-88AD-4866-BFFD-6BD5257EAAE1}"/>
                </a:ext>
              </a:extLst>
            </p:cNvPr>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a:extLst>
                <a:ext uri="{FF2B5EF4-FFF2-40B4-BE49-F238E27FC236}">
                  <a16:creationId xmlns:a16="http://schemas.microsoft.com/office/drawing/2014/main" id="{D886313C-8F2B-4813-BCB1-7274E124946E}"/>
                </a:ext>
              </a:extLst>
            </p:cNvPr>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a:extLst>
              <a:ext uri="{FF2B5EF4-FFF2-40B4-BE49-F238E27FC236}">
                <a16:creationId xmlns:a16="http://schemas.microsoft.com/office/drawing/2014/main" id="{15831567-BC8D-409A-952B-3CB4FC398A84}"/>
              </a:ext>
            </a:extLst>
          </p:cNvPr>
          <p:cNvGrpSpPr/>
          <p:nvPr userDrawn="1"/>
        </p:nvGrpSpPr>
        <p:grpSpPr>
          <a:xfrm>
            <a:off x="254000" y="1841500"/>
            <a:ext cx="762000" cy="3937000"/>
            <a:chOff x="254000" y="1841500"/>
            <a:chExt cx="762000" cy="3937000"/>
          </a:xfrm>
        </p:grpSpPr>
        <p:sp>
          <p:nvSpPr>
            <p:cNvPr id="26" name="YValueLabel0">
              <a:extLst>
                <a:ext uri="{FF2B5EF4-FFF2-40B4-BE49-F238E27FC236}">
                  <a16:creationId xmlns:a16="http://schemas.microsoft.com/office/drawing/2014/main" id="{2283B556-B358-4777-8919-3E8D74C90230}"/>
                </a:ext>
              </a:extLst>
            </p:cNvPr>
            <p:cNvSpPr/>
            <p:nvPr userDrawn="1"/>
          </p:nvSpPr>
          <p:spPr>
            <a:xfrm>
              <a:off x="254000" y="565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a:extLst>
                <a:ext uri="{FF2B5EF4-FFF2-40B4-BE49-F238E27FC236}">
                  <a16:creationId xmlns:a16="http://schemas.microsoft.com/office/drawing/2014/main" id="{85ED0BAE-B1D5-43C9-B7FC-0D83090070E4}"/>
                </a:ext>
              </a:extLst>
            </p:cNvPr>
            <p:cNvSpPr/>
            <p:nvPr userDrawn="1"/>
          </p:nvSpPr>
          <p:spPr>
            <a:xfrm>
              <a:off x="254000" y="438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a:extLst>
                <a:ext uri="{FF2B5EF4-FFF2-40B4-BE49-F238E27FC236}">
                  <a16:creationId xmlns:a16="http://schemas.microsoft.com/office/drawing/2014/main" id="{A9AAD256-4DC5-4723-8711-925FC25AD117}"/>
                </a:ext>
              </a:extLst>
            </p:cNvPr>
            <p:cNvSpPr/>
            <p:nvPr userDrawn="1"/>
          </p:nvSpPr>
          <p:spPr>
            <a:xfrm>
              <a:off x="254000" y="311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a:extLst>
                <a:ext uri="{FF2B5EF4-FFF2-40B4-BE49-F238E27FC236}">
                  <a16:creationId xmlns:a16="http://schemas.microsoft.com/office/drawing/2014/main" id="{42DBC196-6CE6-46DC-AAFD-AC9CCC7557FB}"/>
                </a:ext>
              </a:extLst>
            </p:cNvPr>
            <p:cNvSpPr/>
            <p:nvPr userDrawn="1"/>
          </p:nvSpPr>
          <p:spPr>
            <a:xfrm>
              <a:off x="254000" y="184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extLst>
      <p:ext uri="{BB962C8B-B14F-4D97-AF65-F5344CB8AC3E}">
        <p14:creationId xmlns:p14="http://schemas.microsoft.com/office/powerpoint/2010/main" val="14054780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10204852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11467508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28463779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208978197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4781526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162737695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11/19/2020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318532931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87.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97.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10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8.xml"/><Relationship Id="rId1" Type="http://schemas.openxmlformats.org/officeDocument/2006/relationships/slideLayout" Target="../slideLayouts/slideLayout101.xml"/><Relationship Id="rId4" Type="http://schemas.openxmlformats.org/officeDocument/2006/relationships/image" Target="../media/image19.png"/></Relationships>
</file>

<file path=ppt/slides/_rels/slide10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9.png"/><Relationship Id="rId7" Type="http://schemas.openxmlformats.org/officeDocument/2006/relationships/image" Target="../media/image39.svg"/><Relationship Id="rId2" Type="http://schemas.openxmlformats.org/officeDocument/2006/relationships/notesSlide" Target="../notesSlides/notesSlide89.xml"/><Relationship Id="rId1" Type="http://schemas.openxmlformats.org/officeDocument/2006/relationships/slideLayout" Target="../slideLayouts/slideLayout10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0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5.svg"/><Relationship Id="rId2" Type="http://schemas.openxmlformats.org/officeDocument/2006/relationships/notesSlide" Target="../notesSlides/notesSlide90.xml"/><Relationship Id="rId1" Type="http://schemas.openxmlformats.org/officeDocument/2006/relationships/slideLayout" Target="../slideLayouts/slideLayout10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1.xml"/></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4.PNG"/><Relationship Id="rId2" Type="http://schemas.openxmlformats.org/officeDocument/2006/relationships/notesSlide" Target="../notesSlides/notesSlide97.xml"/><Relationship Id="rId1" Type="http://schemas.openxmlformats.org/officeDocument/2006/relationships/slideLayout" Target="../slideLayouts/slideLayout101.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49.sv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1.xml"/></Relationships>
</file>

<file path=ppt/slides/_rels/slide115.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111.xml"/></Relationships>
</file>

<file path=ppt/slides/_rels/slide1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99.xml"/><Relationship Id="rId1" Type="http://schemas.openxmlformats.org/officeDocument/2006/relationships/slideLayout" Target="../slideLayouts/slideLayout1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5.xml"/></Relationships>
</file>

<file path=ppt/slides/_rels/slide1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4.PNG"/><Relationship Id="rId2" Type="http://schemas.openxmlformats.org/officeDocument/2006/relationships/notesSlide" Target="../notesSlides/notesSlide105.xml"/><Relationship Id="rId1" Type="http://schemas.openxmlformats.org/officeDocument/2006/relationships/slideLayout" Target="../slideLayouts/slideLayout115.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49.sv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45.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53.xml"/><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59.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5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73.xml"/><Relationship Id="rId6" Type="http://schemas.openxmlformats.org/officeDocument/2006/relationships/image" Target="../media/image12.svg"/><Relationship Id="rId5" Type="http://schemas.openxmlformats.org/officeDocument/2006/relationships/image" Target="../media/image27.png"/><Relationship Id="rId4" Type="http://schemas.openxmlformats.org/officeDocument/2006/relationships/image" Target="../media/image10.svg"/></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73.xml"/><Relationship Id="rId6" Type="http://schemas.openxmlformats.org/officeDocument/2006/relationships/image" Target="../media/image14.svg"/><Relationship Id="rId5" Type="http://schemas.openxmlformats.org/officeDocument/2006/relationships/image" Target="../media/image28.png"/><Relationship Id="rId4" Type="http://schemas.openxmlformats.org/officeDocument/2006/relationships/image" Target="../media/image10.svg"/></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73.xml"/><Relationship Id="rId4" Type="http://schemas.openxmlformats.org/officeDocument/2006/relationships/image" Target="../media/image10.svg"/></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73.xml"/><Relationship Id="rId4" Type="http://schemas.openxmlformats.org/officeDocument/2006/relationships/image" Target="../media/image10.sv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5.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81.xml"/><Relationship Id="rId1" Type="http://schemas.openxmlformats.org/officeDocument/2006/relationships/slideLayout" Target="../slideLayouts/slideLayout8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7.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5.xml"/><Relationship Id="rId1" Type="http://schemas.openxmlformats.org/officeDocument/2006/relationships/slideLayout" Target="../slideLayouts/slideLayout8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13  </a:t>
            </a:r>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0" y="5629275"/>
            <a:ext cx="3543300" cy="1228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49582" cy="1143378"/>
          </a:xfrm>
          <a:prstGeom prst="rect">
            <a:avLst/>
          </a:prstGeom>
          <a:solidFill>
            <a:schemeClr val="bg1">
              <a:alpha val="0"/>
            </a:schemeClr>
          </a:solidFill>
        </p:spPr>
      </p:pic>
    </p:spTree>
    <p:extLst>
      <p:ext uri="{BB962C8B-B14F-4D97-AF65-F5344CB8AC3E}">
        <p14:creationId xmlns:p14="http://schemas.microsoft.com/office/powerpoint/2010/main" val="18512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392615" y="1601206"/>
            <a:ext cx="6433576" cy="310854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laid the bag on its side in front of him, then grabbed a tennis racket and tried to gently nudge him to go inside. Instead, he hopped to the left and got even closer to me, causing me to drop the racket and run screaming back to my bedroom.</a:t>
            </a:r>
          </a:p>
        </p:txBody>
      </p:sp>
      <p:sp>
        <p:nvSpPr>
          <p:cNvPr id="5" name="TextBox 4">
            <a:extLst>
              <a:ext uri="{FF2B5EF4-FFF2-40B4-BE49-F238E27FC236}">
                <a16:creationId xmlns:a16="http://schemas.microsoft.com/office/drawing/2014/main" id="{EDAD99DB-0B69-4227-B994-067A6467CF2C}"/>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03973263-D3CB-4F1C-88EF-FDA1C333CE39}"/>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FEB665D-F802-45DB-B592-765914BCA93F}"/>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34327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577167" y="1123397"/>
            <a:ext cx="5658380" cy="4086311"/>
          </a:xfrm>
          <a:prstGeom prst="rect">
            <a:avLst/>
          </a:prstGeom>
          <a:noFill/>
        </p:spPr>
        <p:txBody>
          <a:bodyPr wrap="square" rtlCol="0">
            <a:spAutoFit/>
          </a:bodyPr>
          <a:lstStyle/>
          <a:p>
            <a:pPr marL="0" marR="0" lvl="0" indent="0" algn="l" defTabSz="914400" rtl="0" eaLnBrk="1" fontAlgn="auto" latinLnBrk="0" hangingPunct="1">
              <a:lnSpc>
                <a:spcPts val="37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Find places in your story to add transitions. Look for places that feel choppy or where the reader might need help understanding how things are connected. Use this list to find possible words.</a:t>
            </a:r>
          </a:p>
        </p:txBody>
      </p:sp>
      <p:pic>
        <p:nvPicPr>
          <p:cNvPr id="3" name="Picture 2">
            <a:extLst>
              <a:ext uri="{FF2B5EF4-FFF2-40B4-BE49-F238E27FC236}">
                <a16:creationId xmlns:a16="http://schemas.microsoft.com/office/drawing/2014/main" id="{8CB0DD7A-3D72-49C0-B49B-274AB30BF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340" y="627720"/>
            <a:ext cx="4297418" cy="5602559"/>
          </a:xfrm>
          <a:prstGeom prst="rect">
            <a:avLst/>
          </a:prstGeom>
        </p:spPr>
      </p:pic>
    </p:spTree>
    <p:extLst>
      <p:ext uri="{BB962C8B-B14F-4D97-AF65-F5344CB8AC3E}">
        <p14:creationId xmlns:p14="http://schemas.microsoft.com/office/powerpoint/2010/main" val="42251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Friday November 20, 2020 </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learn about improving the flow of writing</a:t>
            </a:r>
          </a:p>
          <a:p>
            <a:pPr marL="457200" indent="-457200" algn="l">
              <a:buFont typeface="Arial" panose="020B0604020202020204" pitchFamily="34" charset="0"/>
              <a:buChar char="•"/>
            </a:pPr>
            <a:r>
              <a:rPr lang="en-US" sz="2800" dirty="0"/>
              <a:t>Students will learn about creating good openings and endings to stories.</a:t>
            </a:r>
          </a:p>
          <a:p>
            <a:pPr algn="l"/>
            <a:r>
              <a:rPr lang="en-US" sz="2800" dirty="0"/>
              <a:t>Activities:</a:t>
            </a:r>
          </a:p>
          <a:p>
            <a:pPr marL="342900" indent="-342900" algn="l">
              <a:buFont typeface="Arial" panose="020B0604020202020204" pitchFamily="34" charset="0"/>
              <a:buChar char="•"/>
            </a:pPr>
            <a:r>
              <a:rPr lang="en-US" i="1" dirty="0"/>
              <a:t>Notes on transitions ref p. 31, openings ref p. 32, and endings ref. p.33</a:t>
            </a:r>
          </a:p>
          <a:p>
            <a:pPr marL="342900" indent="-342900" algn="l">
              <a:buFont typeface="Arial" panose="020B0604020202020204" pitchFamily="34" charset="0"/>
              <a:buChar char="•"/>
            </a:pPr>
            <a:r>
              <a:rPr lang="en-US" i="1" dirty="0"/>
              <a:t>Continue improving the rough draft</a:t>
            </a:r>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29171052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The Ending</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2"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282077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6E98A-F403-40FD-9E98-A641276F4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13" y="1551435"/>
            <a:ext cx="1976640" cy="2635521"/>
          </a:xfrm>
          <a:prstGeom prst="rect">
            <a:avLst/>
          </a:prstGeom>
        </p:spPr>
      </p:pic>
      <p:pic>
        <p:nvPicPr>
          <p:cNvPr id="3" name="Picture 2">
            <a:extLst>
              <a:ext uri="{FF2B5EF4-FFF2-40B4-BE49-F238E27FC236}">
                <a16:creationId xmlns:a16="http://schemas.microsoft.com/office/drawing/2014/main" id="{1A9D25F2-1495-4749-877B-B40505E51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100" y="1551435"/>
            <a:ext cx="1976640" cy="2635521"/>
          </a:xfrm>
          <a:prstGeom prst="rect">
            <a:avLst/>
          </a:prstGeom>
        </p:spPr>
      </p:pic>
      <p:pic>
        <p:nvPicPr>
          <p:cNvPr id="4" name="Picture 3">
            <a:extLst>
              <a:ext uri="{FF2B5EF4-FFF2-40B4-BE49-F238E27FC236}">
                <a16:creationId xmlns:a16="http://schemas.microsoft.com/office/drawing/2014/main" id="{AC467528-BB9D-43F0-9B1E-225CA5288E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0587" y="1551435"/>
            <a:ext cx="1976640" cy="2635521"/>
          </a:xfrm>
          <a:prstGeom prst="rect">
            <a:avLst/>
          </a:prstGeom>
        </p:spPr>
      </p:pic>
      <p:pic>
        <p:nvPicPr>
          <p:cNvPr id="5" name="Picture 4">
            <a:extLst>
              <a:ext uri="{FF2B5EF4-FFF2-40B4-BE49-F238E27FC236}">
                <a16:creationId xmlns:a16="http://schemas.microsoft.com/office/drawing/2014/main" id="{1978C9F4-857E-4AB5-9D7C-F3EA5A4E3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4074" y="1551435"/>
            <a:ext cx="1976640" cy="2635521"/>
          </a:xfrm>
          <a:prstGeom prst="rect">
            <a:avLst/>
          </a:prstGeom>
        </p:spPr>
      </p:pic>
      <p:pic>
        <p:nvPicPr>
          <p:cNvPr id="6" name="Picture 5">
            <a:extLst>
              <a:ext uri="{FF2B5EF4-FFF2-40B4-BE49-F238E27FC236}">
                <a16:creationId xmlns:a16="http://schemas.microsoft.com/office/drawing/2014/main" id="{180F3BBE-A89B-4DE0-8604-A03CF01310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7562" y="1551435"/>
            <a:ext cx="1976640" cy="2635521"/>
          </a:xfrm>
          <a:prstGeom prst="rect">
            <a:avLst/>
          </a:prstGeom>
        </p:spPr>
      </p:pic>
      <p:sp>
        <p:nvSpPr>
          <p:cNvPr id="7" name="Rectangle: Rounded Corners 6">
            <a:extLst>
              <a:ext uri="{FF2B5EF4-FFF2-40B4-BE49-F238E27FC236}">
                <a16:creationId xmlns:a16="http://schemas.microsoft.com/office/drawing/2014/main" id="{1D3A8BFE-BA37-4092-BCC5-4385F8219FFB}"/>
              </a:ext>
            </a:extLst>
          </p:cNvPr>
          <p:cNvSpPr/>
          <p:nvPr/>
        </p:nvSpPr>
        <p:spPr>
          <a:xfrm>
            <a:off x="9894455" y="3360691"/>
            <a:ext cx="1920240" cy="826265"/>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26701BE-B959-44C7-885B-E6ED24852001}"/>
              </a:ext>
            </a:extLst>
          </p:cNvPr>
          <p:cNvSpPr txBox="1"/>
          <p:nvPr/>
        </p:nvSpPr>
        <p:spPr>
          <a:xfrm>
            <a:off x="10504951" y="4504450"/>
            <a:ext cx="69924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a:t>
            </a:r>
          </a:p>
        </p:txBody>
      </p:sp>
    </p:spTree>
    <p:extLst>
      <p:ext uri="{BB962C8B-B14F-4D97-AF65-F5344CB8AC3E}">
        <p14:creationId xmlns:p14="http://schemas.microsoft.com/office/powerpoint/2010/main" val="45415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Checklist for a Good Ending</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399122" cy="990015"/>
          </a:xfrm>
          <a:prstGeom prst="rect">
            <a:avLst/>
          </a:prstGeom>
          <a:noFill/>
          <a:ln>
            <a:noFill/>
          </a:ln>
        </p:spPr>
        <p:txBody>
          <a:bodyPr wrap="square" rtlCol="0">
            <a:spAutoFit/>
          </a:bodyPr>
          <a:lstStyle/>
          <a:p>
            <a:pPr marL="403225" marR="0" lvl="0" indent="-403225"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1. </a:t>
            </a: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Is the main conflict resolved?</a:t>
            </a:r>
          </a:p>
        </p:txBody>
      </p:sp>
      <p:pic>
        <p:nvPicPr>
          <p:cNvPr id="5" name="Picture 4">
            <a:extLst>
              <a:ext uri="{FF2B5EF4-FFF2-40B4-BE49-F238E27FC236}">
                <a16:creationId xmlns:a16="http://schemas.microsoft.com/office/drawing/2014/main" id="{947C5871-9597-482C-8FF6-54C38F8FA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4718" y="3900966"/>
            <a:ext cx="874058" cy="874058"/>
          </a:xfrm>
          <a:prstGeom prst="rect">
            <a:avLst/>
          </a:prstGeom>
        </p:spPr>
      </p:pic>
      <p:pic>
        <p:nvPicPr>
          <p:cNvPr id="6" name="Picture 5">
            <a:extLst>
              <a:ext uri="{FF2B5EF4-FFF2-40B4-BE49-F238E27FC236}">
                <a16:creationId xmlns:a16="http://schemas.microsoft.com/office/drawing/2014/main" id="{956A7EEC-8F3B-4EF2-BA65-5BA471FA0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100" y="2028303"/>
            <a:ext cx="2877593" cy="2877593"/>
          </a:xfrm>
          <a:prstGeom prst="rect">
            <a:avLst/>
          </a:prstGeom>
        </p:spPr>
      </p:pic>
    </p:spTree>
    <p:extLst>
      <p:ext uri="{BB962C8B-B14F-4D97-AF65-F5344CB8AC3E}">
        <p14:creationId xmlns:p14="http://schemas.microsoft.com/office/powerpoint/2010/main" val="17224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1+ppt_w/2"/>
                                          </p:val>
                                        </p:tav>
                                      </p:tavLst>
                                    </p:anim>
                                    <p:anim calcmode="lin" valueType="num">
                                      <p:cBhvr additive="base">
                                        <p:cTn id="15" dur="500"/>
                                        <p:tgtEl>
                                          <p:spTgt spid="5"/>
                                        </p:tgtEl>
                                        <p:attrNameLst>
                                          <p:attrName>ppt_y</p:attrName>
                                        </p:attrNameLst>
                                      </p:cBhvr>
                                      <p:tavLst>
                                        <p:tav tm="0">
                                          <p:val>
                                            <p:strVal val="ppt_y"/>
                                          </p:val>
                                        </p:tav>
                                        <p:tav tm="100000">
                                          <p:val>
                                            <p:strVal val="ppt_y"/>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Checklist for a Good Ending</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399122" cy="2272417"/>
          </a:xfrm>
          <a:prstGeom prst="rect">
            <a:avLst/>
          </a:prstGeom>
          <a:noFill/>
          <a:ln>
            <a:noFill/>
          </a:ln>
        </p:spPr>
        <p:txBody>
          <a:bodyPr wrap="square" rtlCol="0">
            <a:spAutoFit/>
          </a:bodyPr>
          <a:lstStyle/>
          <a:p>
            <a:pPr marL="403225" marR="0" lvl="0" indent="-403225"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1. Is the main conflict resolved?</a:t>
            </a:r>
          </a:p>
          <a:p>
            <a:pPr marL="403225" marR="0" lvl="0" indent="-403225"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2. </a:t>
            </a: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Are the other loose ends tied up?</a:t>
            </a:r>
          </a:p>
        </p:txBody>
      </p:sp>
      <p:pic>
        <p:nvPicPr>
          <p:cNvPr id="5" name="Picture 4">
            <a:extLst>
              <a:ext uri="{FF2B5EF4-FFF2-40B4-BE49-F238E27FC236}">
                <a16:creationId xmlns:a16="http://schemas.microsoft.com/office/drawing/2014/main" id="{DEBE14EE-54C4-4E12-9592-1032AB12A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00" y="2028303"/>
            <a:ext cx="2877593" cy="2877593"/>
          </a:xfrm>
          <a:prstGeom prst="rect">
            <a:avLst/>
          </a:prstGeom>
        </p:spPr>
      </p:pic>
      <p:pic>
        <p:nvPicPr>
          <p:cNvPr id="6" name="Graphic 5" descr="Ice cream">
            <a:extLst>
              <a:ext uri="{FF2B5EF4-FFF2-40B4-BE49-F238E27FC236}">
                <a16:creationId xmlns:a16="http://schemas.microsoft.com/office/drawing/2014/main" id="{F1E76B30-A103-4F02-9A92-10D6A2247F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758956">
            <a:off x="8936770" y="4377335"/>
            <a:ext cx="719100" cy="719100"/>
          </a:xfrm>
          <a:prstGeom prst="rect">
            <a:avLst/>
          </a:prstGeom>
        </p:spPr>
      </p:pic>
      <p:pic>
        <p:nvPicPr>
          <p:cNvPr id="10" name="Graphic 9" descr="Streamers">
            <a:extLst>
              <a:ext uri="{FF2B5EF4-FFF2-40B4-BE49-F238E27FC236}">
                <a16:creationId xmlns:a16="http://schemas.microsoft.com/office/drawing/2014/main" id="{8126653F-0129-4B1E-9907-49410C3A72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12191" y="4186796"/>
            <a:ext cx="719100" cy="719100"/>
          </a:xfrm>
          <a:prstGeom prst="rect">
            <a:avLst/>
          </a:prstGeom>
        </p:spPr>
      </p:pic>
      <p:pic>
        <p:nvPicPr>
          <p:cNvPr id="8" name="Graphic 7" descr="Burger and Drink">
            <a:extLst>
              <a:ext uri="{FF2B5EF4-FFF2-40B4-BE49-F238E27FC236}">
                <a16:creationId xmlns:a16="http://schemas.microsoft.com/office/drawing/2014/main" id="{EC162EAA-0AD9-4BC3-9914-5666DB7158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92593" y="4186796"/>
            <a:ext cx="719100" cy="719100"/>
          </a:xfrm>
          <a:prstGeom prst="rect">
            <a:avLst/>
          </a:prstGeom>
        </p:spPr>
      </p:pic>
      <p:pic>
        <p:nvPicPr>
          <p:cNvPr id="13" name="Graphic 12" descr="Streamers">
            <a:extLst>
              <a:ext uri="{FF2B5EF4-FFF2-40B4-BE49-F238E27FC236}">
                <a16:creationId xmlns:a16="http://schemas.microsoft.com/office/drawing/2014/main" id="{7E473B7A-3E65-4F12-AE10-16495D54C6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561015" y="4186796"/>
            <a:ext cx="719100" cy="719100"/>
          </a:xfrm>
          <a:prstGeom prst="rect">
            <a:avLst/>
          </a:prstGeom>
        </p:spPr>
      </p:pic>
    </p:spTree>
    <p:extLst>
      <p:ext uri="{BB962C8B-B14F-4D97-AF65-F5344CB8AC3E}">
        <p14:creationId xmlns:p14="http://schemas.microsoft.com/office/powerpoint/2010/main" val="7573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500"/>
                                        <p:tgtEl>
                                          <p:spTgt spid="13"/>
                                        </p:tgtEl>
                                        <p:attrNameLst>
                                          <p:attrName>ppt_x</p:attrName>
                                        </p:attrNameLst>
                                      </p:cBhvr>
                                      <p:tavLst>
                                        <p:tav tm="0">
                                          <p:val>
                                            <p:strVal val="ppt_x"/>
                                          </p:val>
                                        </p:tav>
                                        <p:tav tm="100000">
                                          <p:val>
                                            <p:strVal val="1+ppt_w/2"/>
                                          </p:val>
                                        </p:tav>
                                      </p:tavLst>
                                    </p:anim>
                                    <p:anim calcmode="lin" valueType="num">
                                      <p:cBhvr additive="base">
                                        <p:cTn id="24" dur="500"/>
                                        <p:tgtEl>
                                          <p:spTgt spid="13"/>
                                        </p:tgtEl>
                                        <p:attrNameLst>
                                          <p:attrName>ppt_y</p:attrName>
                                        </p:attrNameLst>
                                      </p:cBhvr>
                                      <p:tavLst>
                                        <p:tav tm="0">
                                          <p:val>
                                            <p:strVal val="ppt_y"/>
                                          </p:val>
                                        </p:tav>
                                        <p:tav tm="100000">
                                          <p:val>
                                            <p:strVal val="ppt_y"/>
                                          </p:val>
                                        </p:tav>
                                      </p:tavLst>
                                    </p:anim>
                                    <p:set>
                                      <p:cBhvr>
                                        <p:cTn id="25" dur="1" fill="hold">
                                          <p:stCondLst>
                                            <p:cond delay="499"/>
                                          </p:stCondLst>
                                        </p:cTn>
                                        <p:tgtEl>
                                          <p:spTgt spid="13"/>
                                        </p:tgtEl>
                                        <p:attrNameLst>
                                          <p:attrName>style.visibility</p:attrName>
                                        </p:attrNameLst>
                                      </p:cBhvr>
                                      <p:to>
                                        <p:strVal val="hidden"/>
                                      </p:to>
                                    </p:set>
                                  </p:childTnLst>
                                </p:cTn>
                              </p:par>
                              <p:par>
                                <p:cTn id="26" presetID="2" presetClass="exit" presetSubtype="2" fill="hold" nodeType="with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1+ppt_w/2"/>
                                          </p:val>
                                        </p:tav>
                                      </p:tavLst>
                                    </p:anim>
                                    <p:anim calcmode="lin" valueType="num">
                                      <p:cBhvr additive="base">
                                        <p:cTn id="28" dur="500"/>
                                        <p:tgtEl>
                                          <p:spTgt spid="10"/>
                                        </p:tgtEl>
                                        <p:attrNameLst>
                                          <p:attrName>ppt_y</p:attrName>
                                        </p:attrNameLst>
                                      </p:cBhvr>
                                      <p:tavLst>
                                        <p:tav tm="0">
                                          <p:val>
                                            <p:strVal val="ppt_y"/>
                                          </p:val>
                                        </p:tav>
                                        <p:tav tm="100000">
                                          <p:val>
                                            <p:strVal val="ppt_y"/>
                                          </p:val>
                                        </p:tav>
                                      </p:tavLst>
                                    </p:anim>
                                    <p:set>
                                      <p:cBhvr>
                                        <p:cTn id="29" dur="1" fill="hold">
                                          <p:stCondLst>
                                            <p:cond delay="499"/>
                                          </p:stCondLst>
                                        </p:cTn>
                                        <p:tgtEl>
                                          <p:spTgt spid="10"/>
                                        </p:tgtEl>
                                        <p:attrNameLst>
                                          <p:attrName>style.visibility</p:attrName>
                                        </p:attrNameLst>
                                      </p:cBhvr>
                                      <p:to>
                                        <p:strVal val="hidden"/>
                                      </p:to>
                                    </p:set>
                                  </p:childTnLst>
                                </p:cTn>
                              </p:par>
                              <p:par>
                                <p:cTn id="30" presetID="2" presetClass="exit" presetSubtype="2" fill="hold" nodeType="withEffect">
                                  <p:stCondLst>
                                    <p:cond delay="0"/>
                                  </p:stCondLst>
                                  <p:childTnLst>
                                    <p:anim calcmode="lin" valueType="num">
                                      <p:cBhvr additive="base">
                                        <p:cTn id="31" dur="500"/>
                                        <p:tgtEl>
                                          <p:spTgt spid="8"/>
                                        </p:tgtEl>
                                        <p:attrNameLst>
                                          <p:attrName>ppt_x</p:attrName>
                                        </p:attrNameLst>
                                      </p:cBhvr>
                                      <p:tavLst>
                                        <p:tav tm="0">
                                          <p:val>
                                            <p:strVal val="ppt_x"/>
                                          </p:val>
                                        </p:tav>
                                        <p:tav tm="100000">
                                          <p:val>
                                            <p:strVal val="1+ppt_w/2"/>
                                          </p:val>
                                        </p:tav>
                                      </p:tavLst>
                                    </p:anim>
                                    <p:anim calcmode="lin" valueType="num">
                                      <p:cBhvr additive="base">
                                        <p:cTn id="32" dur="500"/>
                                        <p:tgtEl>
                                          <p:spTgt spid="8"/>
                                        </p:tgtEl>
                                        <p:attrNameLst>
                                          <p:attrName>ppt_y</p:attrName>
                                        </p:attrNameLst>
                                      </p:cBhvr>
                                      <p:tavLst>
                                        <p:tav tm="0">
                                          <p:val>
                                            <p:strVal val="ppt_y"/>
                                          </p:val>
                                        </p:tav>
                                        <p:tav tm="100000">
                                          <p:val>
                                            <p:strVal val="ppt_y"/>
                                          </p:val>
                                        </p:tav>
                                      </p:tavLst>
                                    </p:anim>
                                    <p:set>
                                      <p:cBhvr>
                                        <p:cTn id="33" dur="1" fill="hold">
                                          <p:stCondLst>
                                            <p:cond delay="499"/>
                                          </p:stCondLst>
                                        </p:cTn>
                                        <p:tgtEl>
                                          <p:spTgt spid="8"/>
                                        </p:tgtEl>
                                        <p:attrNameLst>
                                          <p:attrName>style.visibility</p:attrName>
                                        </p:attrNameLst>
                                      </p:cBhvr>
                                      <p:to>
                                        <p:strVal val="hidden"/>
                                      </p:to>
                                    </p:set>
                                  </p:childTnLst>
                                </p:cTn>
                              </p:par>
                              <p:par>
                                <p:cTn id="34" presetID="2" presetClass="exit" presetSubtype="2" fill="hold" nodeType="with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1+ppt_w/2"/>
                                          </p:val>
                                        </p:tav>
                                      </p:tavLst>
                                    </p:anim>
                                    <p:anim calcmode="lin" valueType="num">
                                      <p:cBhvr additive="base">
                                        <p:cTn id="36" dur="500"/>
                                        <p:tgtEl>
                                          <p:spTgt spid="6"/>
                                        </p:tgtEl>
                                        <p:attrNameLst>
                                          <p:attrName>ppt_y</p:attrName>
                                        </p:attrNameLst>
                                      </p:cBhvr>
                                      <p:tavLst>
                                        <p:tav tm="0">
                                          <p:val>
                                            <p:strVal val="ppt_y"/>
                                          </p:val>
                                        </p:tav>
                                        <p:tav tm="100000">
                                          <p:val>
                                            <p:strVal val="ppt_y"/>
                                          </p:val>
                                        </p:tav>
                                      </p:tavLst>
                                    </p:anim>
                                    <p:set>
                                      <p:cBhvr>
                                        <p:cTn id="3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Checklist for a Good Ending</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399122" cy="4003660"/>
          </a:xfrm>
          <a:prstGeom prst="rect">
            <a:avLst/>
          </a:prstGeom>
          <a:noFill/>
          <a:ln>
            <a:noFill/>
          </a:ln>
        </p:spPr>
        <p:txBody>
          <a:bodyPr wrap="square" rtlCol="0">
            <a:spAutoFit/>
          </a:bodyPr>
          <a:lstStyle/>
          <a:p>
            <a:pPr marL="403225" marR="0" lvl="0" indent="-403225"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1. Is the main conflict resolved?</a:t>
            </a:r>
          </a:p>
          <a:p>
            <a:pPr marL="403225" marR="0" lvl="0" indent="-403225"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2. Are the other loose ends tied up?</a:t>
            </a:r>
          </a:p>
          <a:p>
            <a:pPr marL="403225" marR="0" lvl="0" indent="-403225"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3. </a:t>
            </a: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Do we get a glimpse of how things will be different now?</a:t>
            </a:r>
          </a:p>
        </p:txBody>
      </p:sp>
      <p:pic>
        <p:nvPicPr>
          <p:cNvPr id="5" name="Picture 4">
            <a:extLst>
              <a:ext uri="{FF2B5EF4-FFF2-40B4-BE49-F238E27FC236}">
                <a16:creationId xmlns:a16="http://schemas.microsoft.com/office/drawing/2014/main" id="{A6F0B8D9-711A-4488-A206-F9C7E3643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00" y="2028303"/>
            <a:ext cx="2877593" cy="2877593"/>
          </a:xfrm>
          <a:prstGeom prst="rect">
            <a:avLst/>
          </a:prstGeom>
        </p:spPr>
      </p:pic>
      <p:pic>
        <p:nvPicPr>
          <p:cNvPr id="10" name="Graphic 9" descr="Telescope">
            <a:extLst>
              <a:ext uri="{FF2B5EF4-FFF2-40B4-BE49-F238E27FC236}">
                <a16:creationId xmlns:a16="http://schemas.microsoft.com/office/drawing/2014/main" id="{DE0C838C-88EE-40B4-A068-DA46C10951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7859" y="3219288"/>
            <a:ext cx="914400" cy="914400"/>
          </a:xfrm>
          <a:prstGeom prst="rect">
            <a:avLst/>
          </a:prstGeom>
        </p:spPr>
      </p:pic>
      <p:pic>
        <p:nvPicPr>
          <p:cNvPr id="13" name="Graphic 12" descr="Earth Globe Europe-Africa">
            <a:extLst>
              <a:ext uri="{FF2B5EF4-FFF2-40B4-BE49-F238E27FC236}">
                <a16:creationId xmlns:a16="http://schemas.microsoft.com/office/drawing/2014/main" id="{3EA0642D-8F2E-4BD7-B209-33D11C6A57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9962" y="1811072"/>
            <a:ext cx="1457001" cy="1457001"/>
          </a:xfrm>
          <a:prstGeom prst="rect">
            <a:avLst/>
          </a:prstGeom>
        </p:spPr>
      </p:pic>
      <p:pic>
        <p:nvPicPr>
          <p:cNvPr id="15" name="Graphic 14" descr="City">
            <a:extLst>
              <a:ext uri="{FF2B5EF4-FFF2-40B4-BE49-F238E27FC236}">
                <a16:creationId xmlns:a16="http://schemas.microsoft.com/office/drawing/2014/main" id="{E95C81CC-4507-43F8-B9AE-BB33F09160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57370" y="3026311"/>
            <a:ext cx="1300354" cy="1300354"/>
          </a:xfrm>
          <a:prstGeom prst="rect">
            <a:avLst/>
          </a:prstGeom>
        </p:spPr>
      </p:pic>
    </p:spTree>
    <p:extLst>
      <p:ext uri="{BB962C8B-B14F-4D97-AF65-F5344CB8AC3E}">
        <p14:creationId xmlns:p14="http://schemas.microsoft.com/office/powerpoint/2010/main" val="7409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Types of Story Endings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3875420"/>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Summary</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Gesture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Interior Monologue</a:t>
            </a:r>
          </a:p>
        </p:txBody>
      </p:sp>
    </p:spTree>
    <p:extLst>
      <p:ext uri="{BB962C8B-B14F-4D97-AF65-F5344CB8AC3E}">
        <p14:creationId xmlns:p14="http://schemas.microsoft.com/office/powerpoint/2010/main" val="334799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Types of Story Endings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541174"/>
          </a:xfrm>
          <a:prstGeom prst="rect">
            <a:avLst/>
          </a:prstGeom>
          <a:noFill/>
          <a:ln>
            <a:noFill/>
          </a:ln>
        </p:spPr>
        <p:txBody>
          <a:bodyPr wrap="square" rtlCol="0">
            <a:spAutoFit/>
          </a:bodyPr>
          <a:lstStyle/>
          <a:p>
            <a:pPr marL="0" marR="0" lvl="0" indent="0"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Summary</a:t>
            </a:r>
          </a:p>
        </p:txBody>
      </p:sp>
      <p:sp>
        <p:nvSpPr>
          <p:cNvPr id="6" name="TextBox 5">
            <a:extLst>
              <a:ext uri="{FF2B5EF4-FFF2-40B4-BE49-F238E27FC236}">
                <a16:creationId xmlns:a16="http://schemas.microsoft.com/office/drawing/2014/main" id="{3959ECCD-DF95-4F1B-A416-21943CE2DD54}"/>
              </a:ext>
            </a:extLst>
          </p:cNvPr>
          <p:cNvSpPr txBox="1"/>
          <p:nvPr/>
        </p:nvSpPr>
        <p:spPr>
          <a:xfrm>
            <a:off x="4255300" y="1508139"/>
            <a:ext cx="6858000" cy="4045495"/>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After that night, my parents felt more comfortable leaving me at home for longer periods of time. And even though my battle with the frog made me appreciate it more when they were around, I knew that even when things got a little scary and I could act like a big fool, in the end I could take care of things myself.</a:t>
            </a:r>
          </a:p>
        </p:txBody>
      </p:sp>
    </p:spTree>
    <p:extLst>
      <p:ext uri="{BB962C8B-B14F-4D97-AF65-F5344CB8AC3E}">
        <p14:creationId xmlns:p14="http://schemas.microsoft.com/office/powerpoint/2010/main" val="169162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Types of Story Endings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137473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Summary</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Description</a:t>
            </a:r>
          </a:p>
        </p:txBody>
      </p:sp>
      <p:sp>
        <p:nvSpPr>
          <p:cNvPr id="7" name="TextBox 6">
            <a:extLst>
              <a:ext uri="{FF2B5EF4-FFF2-40B4-BE49-F238E27FC236}">
                <a16:creationId xmlns:a16="http://schemas.microsoft.com/office/drawing/2014/main" id="{8851A2B4-3B70-4B63-BC89-87CD3BBF82DC}"/>
              </a:ext>
            </a:extLst>
          </p:cNvPr>
          <p:cNvSpPr txBox="1"/>
          <p:nvPr/>
        </p:nvSpPr>
        <p:spPr>
          <a:xfrm>
            <a:off x="4255300" y="1508139"/>
            <a:ext cx="6858000" cy="4045495"/>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While Dad went into his room to change, Mom kicked off her shoes, took her earrings off, then snuggled up next to me on the couch. I pulled my blanket over her knees and leaned into her, inhaling her perfume. My father joined us a few minutes later and curled up on</a:t>
            </a:r>
            <a:b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the other side, the three of us like a sandwich.</a:t>
            </a:r>
          </a:p>
        </p:txBody>
      </p:sp>
    </p:spTree>
    <p:extLst>
      <p:ext uri="{BB962C8B-B14F-4D97-AF65-F5344CB8AC3E}">
        <p14:creationId xmlns:p14="http://schemas.microsoft.com/office/powerpoint/2010/main" val="169052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060514" y="1601206"/>
            <a:ext cx="664844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 detailed look at something in the story; appeals to at least one of the five senses.</a:t>
            </a:r>
          </a:p>
        </p:txBody>
      </p:sp>
      <p:sp>
        <p:nvSpPr>
          <p:cNvPr id="5" name="TextBox 4">
            <a:extLst>
              <a:ext uri="{FF2B5EF4-FFF2-40B4-BE49-F238E27FC236}">
                <a16:creationId xmlns:a16="http://schemas.microsoft.com/office/drawing/2014/main" id="{BB18AEA6-573B-4681-9BAA-11936191A342}"/>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20CF0678-89BE-4526-9C53-854A80AA7AF2}"/>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1AA4B38-F7F6-4560-9486-112F4D992A35}"/>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28746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Types of Story Endings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2208297"/>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Summary</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Gesture</a:t>
            </a:r>
          </a:p>
        </p:txBody>
      </p:sp>
      <p:sp>
        <p:nvSpPr>
          <p:cNvPr id="7" name="TextBox 6">
            <a:extLst>
              <a:ext uri="{FF2B5EF4-FFF2-40B4-BE49-F238E27FC236}">
                <a16:creationId xmlns:a16="http://schemas.microsoft.com/office/drawing/2014/main" id="{687FDC76-B273-4C8A-A609-CE6C5523AB9A}"/>
              </a:ext>
            </a:extLst>
          </p:cNvPr>
          <p:cNvSpPr txBox="1"/>
          <p:nvPr/>
        </p:nvSpPr>
        <p:spPr>
          <a:xfrm>
            <a:off x="4325155" y="1561926"/>
            <a:ext cx="6858000" cy="4381674"/>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For a second, I pictured myself on the floor of the hall, the trash can on its side, that little buffalo wing torturing me for half the night. Then I glanced past her and saw the tennis racket leaning in the corner.</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looked back at her. “That sounds great.”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snuggled deeper into the blanket, lifted the remote, and clicked </a:t>
            </a:r>
            <a:r>
              <a:rPr kumimoji="0" lang="en-US" sz="20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rPr>
              <a:t>Next</a:t>
            </a: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a:t>
            </a:r>
          </a:p>
          <a:p>
            <a:pPr marL="0" marR="0" lvl="0" indent="0" algn="l" defTabSz="914400" rtl="0" eaLnBrk="1" fontAlgn="auto" latinLnBrk="0" hangingPunct="1">
              <a:lnSpc>
                <a:spcPct val="150000"/>
              </a:lnSpc>
              <a:spcBef>
                <a:spcPts val="18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209289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Types of Story Endings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3041858"/>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Summary</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Gesture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Dialogue</a:t>
            </a:r>
          </a:p>
        </p:txBody>
      </p:sp>
      <p:sp>
        <p:nvSpPr>
          <p:cNvPr id="7" name="TextBox 6">
            <a:extLst>
              <a:ext uri="{FF2B5EF4-FFF2-40B4-BE49-F238E27FC236}">
                <a16:creationId xmlns:a16="http://schemas.microsoft.com/office/drawing/2014/main" id="{CA679665-7DCE-4075-8839-7D59D23FD2AF}"/>
              </a:ext>
            </a:extLst>
          </p:cNvPr>
          <p:cNvSpPr txBox="1"/>
          <p:nvPr/>
        </p:nvSpPr>
        <p:spPr>
          <a:xfrm>
            <a:off x="4325155" y="1561926"/>
            <a:ext cx="6858000" cy="3494168"/>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For a second, I pictured myself on the floor of the hall, the trash can on its side, that little buffalo wing torturing me for half the night. Then I glanced past her and saw the tennis racket leaning in the corner.</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looked back at her. “That sounds great.” </a:t>
            </a:r>
          </a:p>
        </p:txBody>
      </p:sp>
    </p:spTree>
    <p:extLst>
      <p:ext uri="{BB962C8B-B14F-4D97-AF65-F5344CB8AC3E}">
        <p14:creationId xmlns:p14="http://schemas.microsoft.com/office/powerpoint/2010/main" val="3582502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Types of Story Endings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4324261"/>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Summary</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Gesture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Interior </a:t>
            </a:r>
            <a:b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b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Monologue</a:t>
            </a:r>
          </a:p>
        </p:txBody>
      </p:sp>
      <p:sp>
        <p:nvSpPr>
          <p:cNvPr id="6" name="TextBox 5">
            <a:extLst>
              <a:ext uri="{FF2B5EF4-FFF2-40B4-BE49-F238E27FC236}">
                <a16:creationId xmlns:a16="http://schemas.microsoft.com/office/drawing/2014/main" id="{A74739BD-C5DD-48A2-9143-FF72080093E4}"/>
              </a:ext>
            </a:extLst>
          </p:cNvPr>
          <p:cNvSpPr txBox="1"/>
          <p:nvPr/>
        </p:nvSpPr>
        <p:spPr>
          <a:xfrm>
            <a:off x="4325155" y="1561926"/>
            <a:ext cx="6858000" cy="3494168"/>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For a second, I pictured myself on the floor of the hall, the trash can on its side, that little buffalo wing torturing me for half the night. Then I glanced past her and saw the tennis racket leaning in the corner.</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would be just fine.</a:t>
            </a:r>
          </a:p>
        </p:txBody>
      </p:sp>
    </p:spTree>
    <p:extLst>
      <p:ext uri="{BB962C8B-B14F-4D97-AF65-F5344CB8AC3E}">
        <p14:creationId xmlns:p14="http://schemas.microsoft.com/office/powerpoint/2010/main" val="21038327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Books">
            <a:extLst>
              <a:ext uri="{FF2B5EF4-FFF2-40B4-BE49-F238E27FC236}">
                <a16:creationId xmlns:a16="http://schemas.microsoft.com/office/drawing/2014/main" id="{51EA049A-1168-4AA2-8EAE-56831F6163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154" y="1858834"/>
            <a:ext cx="2527891" cy="2527891"/>
          </a:xfrm>
          <a:prstGeom prst="rect">
            <a:avLst/>
          </a:prstGeom>
        </p:spPr>
      </p:pic>
      <p:sp>
        <p:nvSpPr>
          <p:cNvPr id="5" name="TextBox 4">
            <a:extLst>
              <a:ext uri="{FF2B5EF4-FFF2-40B4-BE49-F238E27FC236}">
                <a16:creationId xmlns:a16="http://schemas.microsoft.com/office/drawing/2014/main" id="{72535400-197F-4269-B377-7FE5F0D8CAF6}"/>
              </a:ext>
            </a:extLst>
          </p:cNvPr>
          <p:cNvSpPr txBox="1"/>
          <p:nvPr/>
        </p:nvSpPr>
        <p:spPr>
          <a:xfrm>
            <a:off x="1950530" y="4386725"/>
            <a:ext cx="32407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other stories</a:t>
            </a:r>
          </a:p>
        </p:txBody>
      </p:sp>
      <p:pic>
        <p:nvPicPr>
          <p:cNvPr id="7" name="Picture 6">
            <a:extLst>
              <a:ext uri="{FF2B5EF4-FFF2-40B4-BE49-F238E27FC236}">
                <a16:creationId xmlns:a16="http://schemas.microsoft.com/office/drawing/2014/main" id="{A5932986-D65A-4656-8026-286BEA4C4A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6239" y="1986891"/>
            <a:ext cx="1519046" cy="2025395"/>
          </a:xfrm>
          <a:prstGeom prst="rect">
            <a:avLst/>
          </a:prstGeom>
          <a:ln>
            <a:solidFill>
              <a:schemeClr val="tx1"/>
            </a:solidFill>
          </a:ln>
        </p:spPr>
      </p:pic>
      <p:pic>
        <p:nvPicPr>
          <p:cNvPr id="9" name="Picture 8">
            <a:extLst>
              <a:ext uri="{FF2B5EF4-FFF2-40B4-BE49-F238E27FC236}">
                <a16:creationId xmlns:a16="http://schemas.microsoft.com/office/drawing/2014/main" id="{0F29DA01-25D7-4341-85FD-578B87A409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4418" y="1441705"/>
            <a:ext cx="1519046" cy="2025395"/>
          </a:xfrm>
          <a:prstGeom prst="rect">
            <a:avLst/>
          </a:prstGeom>
          <a:ln>
            <a:solidFill>
              <a:schemeClr val="tx1"/>
            </a:solidFill>
          </a:ln>
        </p:spPr>
      </p:pic>
      <p:pic>
        <p:nvPicPr>
          <p:cNvPr id="11" name="Picture 10">
            <a:extLst>
              <a:ext uri="{FF2B5EF4-FFF2-40B4-BE49-F238E27FC236}">
                <a16:creationId xmlns:a16="http://schemas.microsoft.com/office/drawing/2014/main" id="{062984C5-1B90-4B51-9E92-29A630BEFE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2585" y="2127621"/>
            <a:ext cx="1519046" cy="2025395"/>
          </a:xfrm>
          <a:prstGeom prst="rect">
            <a:avLst/>
          </a:prstGeom>
          <a:ln>
            <a:solidFill>
              <a:schemeClr val="tx1"/>
            </a:solidFill>
          </a:ln>
        </p:spPr>
      </p:pic>
      <p:sp>
        <p:nvSpPr>
          <p:cNvPr id="12" name="TextBox 11">
            <a:extLst>
              <a:ext uri="{FF2B5EF4-FFF2-40B4-BE49-F238E27FC236}">
                <a16:creationId xmlns:a16="http://schemas.microsoft.com/office/drawing/2014/main" id="{272709D0-4D42-48D0-BB91-E44324BC27C3}"/>
              </a:ext>
            </a:extLst>
          </p:cNvPr>
          <p:cNvSpPr txBox="1"/>
          <p:nvPr/>
        </p:nvSpPr>
        <p:spPr>
          <a:xfrm>
            <a:off x="7039908" y="4386725"/>
            <a:ext cx="37659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inside your story</a:t>
            </a:r>
          </a:p>
        </p:txBody>
      </p:sp>
      <p:cxnSp>
        <p:nvCxnSpPr>
          <p:cNvPr id="14" name="Straight Arrow Connector 13">
            <a:extLst>
              <a:ext uri="{FF2B5EF4-FFF2-40B4-BE49-F238E27FC236}">
                <a16:creationId xmlns:a16="http://schemas.microsoft.com/office/drawing/2014/main" id="{8A6BCAC9-042E-4BA9-9CBC-41BAB4AE340C}"/>
              </a:ext>
            </a:extLst>
          </p:cNvPr>
          <p:cNvCxnSpPr/>
          <p:nvPr/>
        </p:nvCxnSpPr>
        <p:spPr>
          <a:xfrm>
            <a:off x="7503459" y="1441705"/>
            <a:ext cx="1039402" cy="685916"/>
          </a:xfrm>
          <a:prstGeom prst="straightConnector1">
            <a:avLst/>
          </a:prstGeom>
          <a:ln w="76200">
            <a:solidFill>
              <a:srgbClr val="B10F2E"/>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CAFE3E-7A4F-4D2F-9530-4C20873937BC}"/>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Finding more ideas…</a:t>
            </a:r>
          </a:p>
        </p:txBody>
      </p:sp>
    </p:spTree>
    <p:extLst>
      <p:ext uri="{BB962C8B-B14F-4D97-AF65-F5344CB8AC3E}">
        <p14:creationId xmlns:p14="http://schemas.microsoft.com/office/powerpoint/2010/main" val="393276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723371" y="814116"/>
            <a:ext cx="10745257" cy="5727786"/>
          </a:xfrm>
          <a:prstGeom prst="rect">
            <a:avLst/>
          </a:prstGeom>
          <a:noFill/>
        </p:spPr>
        <p:txBody>
          <a:bodyPr wrap="square" rtlCol="0">
            <a:spAutoFit/>
          </a:bodyPr>
          <a:lstStyle/>
          <a:p>
            <a:pPr marL="0" marR="0" lvl="0" indent="0" algn="l" defTabSz="914400" rtl="0" eaLnBrk="1" fontAlgn="auto" latinLnBrk="0" hangingPunct="1">
              <a:lnSpc>
                <a:spcPts val="37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Read your story or have someone else read it and go through the Checklist for a Good Ending to make sure your ending meets all of those items.</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Try some of the five ending styles with your own story until you find one that you like best. If you want more ideas, look at other stories and see how the authors chose to end them.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Your ending might already be somewhere else in your story; you might just need to move it to the end.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32904083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The Opening</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2"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23711900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8B9B5-A207-4635-BE3D-E509EB9A5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13" y="1551435"/>
            <a:ext cx="1976640" cy="2635521"/>
          </a:xfrm>
          <a:prstGeom prst="rect">
            <a:avLst/>
          </a:prstGeom>
        </p:spPr>
      </p:pic>
      <p:pic>
        <p:nvPicPr>
          <p:cNvPr id="5" name="Picture 4">
            <a:extLst>
              <a:ext uri="{FF2B5EF4-FFF2-40B4-BE49-F238E27FC236}">
                <a16:creationId xmlns:a16="http://schemas.microsoft.com/office/drawing/2014/main" id="{85F57A8F-FF1E-4951-B722-5D7498249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100" y="1551435"/>
            <a:ext cx="1976640" cy="2635521"/>
          </a:xfrm>
          <a:prstGeom prst="rect">
            <a:avLst/>
          </a:prstGeom>
        </p:spPr>
      </p:pic>
      <p:pic>
        <p:nvPicPr>
          <p:cNvPr id="7" name="Picture 6">
            <a:extLst>
              <a:ext uri="{FF2B5EF4-FFF2-40B4-BE49-F238E27FC236}">
                <a16:creationId xmlns:a16="http://schemas.microsoft.com/office/drawing/2014/main" id="{57D337E3-A48B-4268-8A60-471A390D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0587" y="1551435"/>
            <a:ext cx="1976640" cy="2635521"/>
          </a:xfrm>
          <a:prstGeom prst="rect">
            <a:avLst/>
          </a:prstGeom>
        </p:spPr>
      </p:pic>
      <p:pic>
        <p:nvPicPr>
          <p:cNvPr id="9" name="Picture 8">
            <a:extLst>
              <a:ext uri="{FF2B5EF4-FFF2-40B4-BE49-F238E27FC236}">
                <a16:creationId xmlns:a16="http://schemas.microsoft.com/office/drawing/2014/main" id="{4CC0C4BC-B43E-4445-8A8D-0363D40F34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4074" y="1551435"/>
            <a:ext cx="1976640" cy="2635521"/>
          </a:xfrm>
          <a:prstGeom prst="rect">
            <a:avLst/>
          </a:prstGeom>
        </p:spPr>
      </p:pic>
      <p:pic>
        <p:nvPicPr>
          <p:cNvPr id="11" name="Picture 10">
            <a:extLst>
              <a:ext uri="{FF2B5EF4-FFF2-40B4-BE49-F238E27FC236}">
                <a16:creationId xmlns:a16="http://schemas.microsoft.com/office/drawing/2014/main" id="{8990A6EB-6576-484F-BA42-0D9769D751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7562" y="1551435"/>
            <a:ext cx="1976640" cy="2635521"/>
          </a:xfrm>
          <a:prstGeom prst="rect">
            <a:avLst/>
          </a:prstGeom>
        </p:spPr>
      </p:pic>
      <p:sp>
        <p:nvSpPr>
          <p:cNvPr id="14" name="Rectangle: Rounded Corners 13">
            <a:extLst>
              <a:ext uri="{FF2B5EF4-FFF2-40B4-BE49-F238E27FC236}">
                <a16:creationId xmlns:a16="http://schemas.microsoft.com/office/drawing/2014/main" id="{9065057B-E5EB-4DB7-8AC5-B4D7C27AE9A8}"/>
              </a:ext>
            </a:extLst>
          </p:cNvPr>
          <p:cNvSpPr/>
          <p:nvPr/>
        </p:nvSpPr>
        <p:spPr>
          <a:xfrm>
            <a:off x="360507" y="2042930"/>
            <a:ext cx="1920240" cy="826265"/>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54FB5E7-A969-4EF6-888A-56731445AE6B}"/>
              </a:ext>
            </a:extLst>
          </p:cNvPr>
          <p:cNvSpPr txBox="1"/>
          <p:nvPr/>
        </p:nvSpPr>
        <p:spPr>
          <a:xfrm>
            <a:off x="972309" y="443439"/>
            <a:ext cx="69924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a:t>
            </a:r>
          </a:p>
        </p:txBody>
      </p:sp>
    </p:spTree>
    <p:extLst>
      <p:ext uri="{BB962C8B-B14F-4D97-AF65-F5344CB8AC3E}">
        <p14:creationId xmlns:p14="http://schemas.microsoft.com/office/powerpoint/2010/main" val="167638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4 Types of Story Openings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3041858"/>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Scene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Statement</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Summary</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Description</a:t>
            </a:r>
          </a:p>
        </p:txBody>
      </p:sp>
    </p:spTree>
    <p:extLst>
      <p:ext uri="{BB962C8B-B14F-4D97-AF65-F5344CB8AC3E}">
        <p14:creationId xmlns:p14="http://schemas.microsoft.com/office/powerpoint/2010/main" val="25510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4 Types of Story Openings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Scene</a:t>
            </a:r>
          </a:p>
        </p:txBody>
      </p:sp>
      <p:sp>
        <p:nvSpPr>
          <p:cNvPr id="6" name="TextBox 5">
            <a:extLst>
              <a:ext uri="{FF2B5EF4-FFF2-40B4-BE49-F238E27FC236}">
                <a16:creationId xmlns:a16="http://schemas.microsoft.com/office/drawing/2014/main" id="{3959ECCD-DF95-4F1B-A416-21943CE2DD54}"/>
              </a:ext>
            </a:extLst>
          </p:cNvPr>
          <p:cNvSpPr txBox="1"/>
          <p:nvPr/>
        </p:nvSpPr>
        <p:spPr>
          <a:xfrm>
            <a:off x="3502268" y="1508140"/>
            <a:ext cx="7680960" cy="3113609"/>
          </a:xfrm>
          <a:prstGeom prst="rect">
            <a:avLst/>
          </a:prstGeom>
          <a:solidFill>
            <a:schemeClr val="bg1"/>
          </a:solidFill>
        </p:spPr>
        <p:txBody>
          <a:bodyPr wrap="square" lIns="274320" tIns="274320" rIns="274320" bIns="274320" rtlCol="0">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Frog</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could tell from the line between my mom's eyes that something was up. She'd just picked up her phone to check a text that had come in, and as she read it, that line appeared.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008000"/>
                </a:highlight>
                <a:uLnTx/>
                <a:uFillTx/>
                <a:latin typeface="Raleway" panose="020B0003030101060003" pitchFamily="34" charset="0"/>
                <a:ea typeface="+mn-ea"/>
                <a:cs typeface="+mn-cs"/>
              </a:rPr>
              <a:t>She exhaled, hard</a:t>
            </a: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a:t>
            </a:r>
            <a:r>
              <a:rPr kumimoji="0" lang="en-US" sz="2000" b="0" i="0" u="none" strike="noStrike" kern="1200" cap="none" spc="0" normalizeH="0" baseline="0" noProof="0" dirty="0">
                <a:ln>
                  <a:noFill/>
                </a:ln>
                <a:solidFill>
                  <a:prstClr val="black"/>
                </a:solidFill>
                <a:effectLst/>
                <a:highlight>
                  <a:srgbClr val="008000"/>
                </a:highlight>
                <a:uLnTx/>
                <a:uFillTx/>
                <a:latin typeface="Raleway" panose="020B0003030101060003" pitchFamily="34" charset="0"/>
                <a:ea typeface="+mn-ea"/>
                <a:cs typeface="+mn-cs"/>
              </a:rPr>
              <a:t>"Chloe can't come."</a:t>
            </a:r>
          </a:p>
        </p:txBody>
      </p:sp>
    </p:spTree>
    <p:extLst>
      <p:ext uri="{BB962C8B-B14F-4D97-AF65-F5344CB8AC3E}">
        <p14:creationId xmlns:p14="http://schemas.microsoft.com/office/powerpoint/2010/main" val="9705562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4 Types of Story Openings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137473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Scene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Statement</a:t>
            </a:r>
          </a:p>
        </p:txBody>
      </p:sp>
      <p:sp>
        <p:nvSpPr>
          <p:cNvPr id="6" name="TextBox 5">
            <a:extLst>
              <a:ext uri="{FF2B5EF4-FFF2-40B4-BE49-F238E27FC236}">
                <a16:creationId xmlns:a16="http://schemas.microsoft.com/office/drawing/2014/main" id="{3959ECCD-DF95-4F1B-A416-21943CE2DD54}"/>
              </a:ext>
            </a:extLst>
          </p:cNvPr>
          <p:cNvSpPr txBox="1"/>
          <p:nvPr/>
        </p:nvSpPr>
        <p:spPr>
          <a:xfrm>
            <a:off x="3576915" y="1466073"/>
            <a:ext cx="7680960" cy="5029200"/>
          </a:xfrm>
          <a:prstGeom prst="rect">
            <a:avLst/>
          </a:prstGeom>
          <a:solidFill>
            <a:schemeClr val="bg1"/>
          </a:solidFill>
        </p:spPr>
        <p:txBody>
          <a:bodyPr wrap="square" lIns="274320" tIns="274320" rIns="274320" bIns="274320" rtlCol="0">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Frog</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am totally afraid of frogs. I know it’s silly, because they can’t hurt you unless they’re poisonous, and we don’t even have that kind of frog near us. I know some people who just pick them up with their bare hands like it’s nothing. Not me. We live near a creek, so we get them in our house a few times a year, and when we do, I always just ask my mom or dad to take care of them.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That wasn’t going to be an option this time.</a:t>
            </a:r>
          </a:p>
        </p:txBody>
      </p:sp>
    </p:spTree>
    <p:extLst>
      <p:ext uri="{BB962C8B-B14F-4D97-AF65-F5344CB8AC3E}">
        <p14:creationId xmlns:p14="http://schemas.microsoft.com/office/powerpoint/2010/main" val="4162811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392615" y="1601206"/>
            <a:ext cx="6433576" cy="224676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 the dim hallway, his squatty little body was a silhouette in the light coming from the living room, like a buffalo wing someone had dropped on the floor.</a:t>
            </a:r>
          </a:p>
        </p:txBody>
      </p:sp>
      <p:sp>
        <p:nvSpPr>
          <p:cNvPr id="5" name="TextBox 4">
            <a:extLst>
              <a:ext uri="{FF2B5EF4-FFF2-40B4-BE49-F238E27FC236}">
                <a16:creationId xmlns:a16="http://schemas.microsoft.com/office/drawing/2014/main" id="{5F2266C0-78D6-41E9-9D0C-E56FC5BC986F}"/>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EEC85069-FAE1-4DC4-BA5A-9FAE6DD0032C}"/>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689E3E8-476E-49EA-96CF-D8A707A7C122}"/>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40371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4 Types of Story Openings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2208297"/>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Scene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Statement</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Summary</a:t>
            </a:r>
          </a:p>
        </p:txBody>
      </p:sp>
      <p:sp>
        <p:nvSpPr>
          <p:cNvPr id="6" name="TextBox 5">
            <a:extLst>
              <a:ext uri="{FF2B5EF4-FFF2-40B4-BE49-F238E27FC236}">
                <a16:creationId xmlns:a16="http://schemas.microsoft.com/office/drawing/2014/main" id="{3959ECCD-DF95-4F1B-A416-21943CE2DD54}"/>
              </a:ext>
            </a:extLst>
          </p:cNvPr>
          <p:cNvSpPr txBox="1"/>
          <p:nvPr/>
        </p:nvSpPr>
        <p:spPr>
          <a:xfrm>
            <a:off x="3576915" y="1466073"/>
            <a:ext cx="7680960" cy="4962705"/>
          </a:xfrm>
          <a:prstGeom prst="rect">
            <a:avLst/>
          </a:prstGeom>
          <a:solidFill>
            <a:schemeClr val="bg1"/>
          </a:solidFill>
        </p:spPr>
        <p:txBody>
          <a:bodyPr wrap="square" lIns="274320" tIns="274320" rIns="274320" bIns="274320" rtlCol="0">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Frog</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have always wanted my parents to let me stay at home alone, but they almost never do. I'm </a:t>
            </a:r>
            <a:r>
              <a:rPr kumimoji="0" lang="en-US" sz="20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rPr>
              <a:t>thirteen</a:t>
            </a: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It's ridiculous. They'll go to the store for 30 minutes or maybe let me </a:t>
            </a:r>
            <a:b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stay home while they have a dentist appointment or something, but otherwise, if they’re going to be gone more than an hour, they have a babysitter come over.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But one night, the babysitter got a stomach virus, and that changed everything.</a:t>
            </a:r>
          </a:p>
        </p:txBody>
      </p:sp>
    </p:spTree>
    <p:extLst>
      <p:ext uri="{BB962C8B-B14F-4D97-AF65-F5344CB8AC3E}">
        <p14:creationId xmlns:p14="http://schemas.microsoft.com/office/powerpoint/2010/main" val="40376945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4 Types of Story Openings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3041858"/>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Scene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Statement</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Summary</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Description</a:t>
            </a:r>
          </a:p>
        </p:txBody>
      </p:sp>
      <p:sp>
        <p:nvSpPr>
          <p:cNvPr id="6" name="TextBox 5">
            <a:extLst>
              <a:ext uri="{FF2B5EF4-FFF2-40B4-BE49-F238E27FC236}">
                <a16:creationId xmlns:a16="http://schemas.microsoft.com/office/drawing/2014/main" id="{3959ECCD-DF95-4F1B-A416-21943CE2DD54}"/>
              </a:ext>
            </a:extLst>
          </p:cNvPr>
          <p:cNvSpPr txBox="1"/>
          <p:nvPr/>
        </p:nvSpPr>
        <p:spPr>
          <a:xfrm>
            <a:off x="3576915" y="1466073"/>
            <a:ext cx="7680960" cy="4270208"/>
          </a:xfrm>
          <a:prstGeom prst="rect">
            <a:avLst/>
          </a:prstGeom>
          <a:solidFill>
            <a:schemeClr val="bg1"/>
          </a:solidFill>
        </p:spPr>
        <p:txBody>
          <a:bodyPr wrap="square" lIns="274320" tIns="274320" rIns="274320" bIns="274320" rtlCol="0">
            <a:sp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Frog</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At first I thought it was a leaf: the brownish-green, bumpy thing that was lying in the hall when I came out of my room. But I didn’t remember seeing a leaf earlier. When I took a step closer and got a better look, I was sure. He was tiny—no bigger than the little handheld pencil sharpener I kept in my backpack—and there was no doubt about it. He was definitely, definitely a frog.</a:t>
            </a:r>
          </a:p>
        </p:txBody>
      </p:sp>
    </p:spTree>
    <p:extLst>
      <p:ext uri="{BB962C8B-B14F-4D97-AF65-F5344CB8AC3E}">
        <p14:creationId xmlns:p14="http://schemas.microsoft.com/office/powerpoint/2010/main" val="35205511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Books">
            <a:extLst>
              <a:ext uri="{FF2B5EF4-FFF2-40B4-BE49-F238E27FC236}">
                <a16:creationId xmlns:a16="http://schemas.microsoft.com/office/drawing/2014/main" id="{51EA049A-1168-4AA2-8EAE-56831F6163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154" y="1858834"/>
            <a:ext cx="2527891" cy="2527891"/>
          </a:xfrm>
          <a:prstGeom prst="rect">
            <a:avLst/>
          </a:prstGeom>
        </p:spPr>
      </p:pic>
      <p:sp>
        <p:nvSpPr>
          <p:cNvPr id="5" name="TextBox 4">
            <a:extLst>
              <a:ext uri="{FF2B5EF4-FFF2-40B4-BE49-F238E27FC236}">
                <a16:creationId xmlns:a16="http://schemas.microsoft.com/office/drawing/2014/main" id="{72535400-197F-4269-B377-7FE5F0D8CAF6}"/>
              </a:ext>
            </a:extLst>
          </p:cNvPr>
          <p:cNvSpPr txBox="1"/>
          <p:nvPr/>
        </p:nvSpPr>
        <p:spPr>
          <a:xfrm>
            <a:off x="1950530" y="4386725"/>
            <a:ext cx="32407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other stories</a:t>
            </a:r>
          </a:p>
        </p:txBody>
      </p:sp>
      <p:pic>
        <p:nvPicPr>
          <p:cNvPr id="7" name="Picture 6">
            <a:extLst>
              <a:ext uri="{FF2B5EF4-FFF2-40B4-BE49-F238E27FC236}">
                <a16:creationId xmlns:a16="http://schemas.microsoft.com/office/drawing/2014/main" id="{A5932986-D65A-4656-8026-286BEA4C4A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6239" y="1986891"/>
            <a:ext cx="1519046" cy="2025395"/>
          </a:xfrm>
          <a:prstGeom prst="rect">
            <a:avLst/>
          </a:prstGeom>
          <a:ln>
            <a:solidFill>
              <a:schemeClr val="tx1"/>
            </a:solidFill>
          </a:ln>
        </p:spPr>
      </p:pic>
      <p:pic>
        <p:nvPicPr>
          <p:cNvPr id="9" name="Picture 8">
            <a:extLst>
              <a:ext uri="{FF2B5EF4-FFF2-40B4-BE49-F238E27FC236}">
                <a16:creationId xmlns:a16="http://schemas.microsoft.com/office/drawing/2014/main" id="{0F29DA01-25D7-4341-85FD-578B87A409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4418" y="1441705"/>
            <a:ext cx="1519046" cy="2025395"/>
          </a:xfrm>
          <a:prstGeom prst="rect">
            <a:avLst/>
          </a:prstGeom>
          <a:ln>
            <a:solidFill>
              <a:schemeClr val="tx1"/>
            </a:solidFill>
          </a:ln>
        </p:spPr>
      </p:pic>
      <p:pic>
        <p:nvPicPr>
          <p:cNvPr id="11" name="Picture 10">
            <a:extLst>
              <a:ext uri="{FF2B5EF4-FFF2-40B4-BE49-F238E27FC236}">
                <a16:creationId xmlns:a16="http://schemas.microsoft.com/office/drawing/2014/main" id="{062984C5-1B90-4B51-9E92-29A630BEFE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2585" y="2127621"/>
            <a:ext cx="1519046" cy="2025395"/>
          </a:xfrm>
          <a:prstGeom prst="rect">
            <a:avLst/>
          </a:prstGeom>
          <a:ln>
            <a:solidFill>
              <a:schemeClr val="tx1"/>
            </a:solidFill>
          </a:ln>
        </p:spPr>
      </p:pic>
      <p:sp>
        <p:nvSpPr>
          <p:cNvPr id="12" name="TextBox 11">
            <a:extLst>
              <a:ext uri="{FF2B5EF4-FFF2-40B4-BE49-F238E27FC236}">
                <a16:creationId xmlns:a16="http://schemas.microsoft.com/office/drawing/2014/main" id="{272709D0-4D42-48D0-BB91-E44324BC27C3}"/>
              </a:ext>
            </a:extLst>
          </p:cNvPr>
          <p:cNvSpPr txBox="1"/>
          <p:nvPr/>
        </p:nvSpPr>
        <p:spPr>
          <a:xfrm>
            <a:off x="7039908" y="4386725"/>
            <a:ext cx="37659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inside your story</a:t>
            </a:r>
          </a:p>
        </p:txBody>
      </p:sp>
      <p:cxnSp>
        <p:nvCxnSpPr>
          <p:cNvPr id="14" name="Straight Arrow Connector 13">
            <a:extLst>
              <a:ext uri="{FF2B5EF4-FFF2-40B4-BE49-F238E27FC236}">
                <a16:creationId xmlns:a16="http://schemas.microsoft.com/office/drawing/2014/main" id="{8A6BCAC9-042E-4BA9-9CBC-41BAB4AE340C}"/>
              </a:ext>
            </a:extLst>
          </p:cNvPr>
          <p:cNvCxnSpPr/>
          <p:nvPr/>
        </p:nvCxnSpPr>
        <p:spPr>
          <a:xfrm>
            <a:off x="7503459" y="1441705"/>
            <a:ext cx="1039402" cy="685916"/>
          </a:xfrm>
          <a:prstGeom prst="straightConnector1">
            <a:avLst/>
          </a:prstGeom>
          <a:ln w="76200">
            <a:solidFill>
              <a:srgbClr val="B10F2E"/>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CAFE3E-7A4F-4D2F-9530-4C20873937BC}"/>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Finding more ideas…</a:t>
            </a:r>
          </a:p>
        </p:txBody>
      </p:sp>
    </p:spTree>
    <p:extLst>
      <p:ext uri="{BB962C8B-B14F-4D97-AF65-F5344CB8AC3E}">
        <p14:creationId xmlns:p14="http://schemas.microsoft.com/office/powerpoint/2010/main" val="31228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723371" y="1230973"/>
            <a:ext cx="10745257" cy="4778809"/>
          </a:xfrm>
          <a:prstGeom prst="rect">
            <a:avLst/>
          </a:prstGeom>
          <a:noFill/>
        </p:spPr>
        <p:txBody>
          <a:bodyPr wrap="square" rtlCol="0">
            <a:spAutoFit/>
          </a:bodyPr>
          <a:lstStyle/>
          <a:p>
            <a:pPr marL="0" marR="0" lvl="0" indent="0" algn="l" defTabSz="914400" rtl="0" eaLnBrk="1" fontAlgn="auto" latinLnBrk="0" hangingPunct="1">
              <a:lnSpc>
                <a:spcPts val="37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Try some of these opening styles with your own story until you find one that you like best.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If you want more ideas, look at other stories and see how the </a:t>
            </a:r>
            <a:r>
              <a:rPr kumimoji="0" lang="en-US" sz="2800" b="0" i="0" u="none" strike="noStrike" kern="1200" cap="none" spc="0" normalizeH="0" baseline="0" noProof="0">
                <a:ln>
                  <a:noFill/>
                </a:ln>
                <a:solidFill>
                  <a:prstClr val="white"/>
                </a:solidFill>
                <a:effectLst/>
                <a:uLnTx/>
                <a:uFillTx/>
                <a:latin typeface="Raleway" panose="020B0003030101060003" pitchFamily="34" charset="0"/>
                <a:ea typeface="+mn-ea"/>
                <a:cs typeface="+mn-cs"/>
              </a:rPr>
              <a:t>authors chose </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to start them.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Your opening lines might already be somewhere else in your story; you might just need to move them to the top.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18250711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 Get to improving your writing. </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13397037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060514" y="1601206"/>
            <a:ext cx="6648447"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characters speak out loud.</a:t>
            </a:r>
          </a:p>
        </p:txBody>
      </p:sp>
      <p:sp>
        <p:nvSpPr>
          <p:cNvPr id="5" name="TextBox 4">
            <a:extLst>
              <a:ext uri="{FF2B5EF4-FFF2-40B4-BE49-F238E27FC236}">
                <a16:creationId xmlns:a16="http://schemas.microsoft.com/office/drawing/2014/main" id="{952C780F-D9E3-403C-8A7E-39DB340A37C4}"/>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8CAFDD99-E2A4-411A-856A-BFE2D42DDBCF}"/>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511ABFB-5517-4A41-B59A-6B9D67DD4F29}"/>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198983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392615" y="1601206"/>
            <a:ext cx="6433576" cy="255454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 exhaled, hard. "Chloe can't come."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My dad looked up from tying his shoes. "What happened?"</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"Stomach virus," Mom said, tossing her phone on the bed.</a:t>
            </a:r>
          </a:p>
        </p:txBody>
      </p:sp>
      <p:sp>
        <p:nvSpPr>
          <p:cNvPr id="5" name="TextBox 4">
            <a:extLst>
              <a:ext uri="{FF2B5EF4-FFF2-40B4-BE49-F238E27FC236}">
                <a16:creationId xmlns:a16="http://schemas.microsoft.com/office/drawing/2014/main" id="{ABF43500-B5D4-428A-8A56-2416E97C1BA4}"/>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41E43158-F8C1-4374-AF5D-253382C2CC37}"/>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7ED6560-0449-4B1A-85E6-631443CBBD0D}"/>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267403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060514" y="1601206"/>
            <a:ext cx="6648447"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We see a character’s thoughts.</a:t>
            </a:r>
          </a:p>
        </p:txBody>
      </p:sp>
      <p:sp>
        <p:nvSpPr>
          <p:cNvPr id="5" name="TextBox 4">
            <a:extLst>
              <a:ext uri="{FF2B5EF4-FFF2-40B4-BE49-F238E27FC236}">
                <a16:creationId xmlns:a16="http://schemas.microsoft.com/office/drawing/2014/main" id="{A67CBA92-10FA-443B-AFAB-A7F8548083D5}"/>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F1B1A184-9CD8-47CC-B14E-1BCF42F1DFDD}"/>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69766B6-0398-4112-93E2-A8D4089F43B7}"/>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158713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392615" y="1601206"/>
            <a:ext cx="6433576" cy="138499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Seriously, girl</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I thought to myself. </a:t>
            </a: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You're like a hundred times bigger than him. Just end this already.</a:t>
            </a:r>
          </a:p>
        </p:txBody>
      </p:sp>
      <p:sp>
        <p:nvSpPr>
          <p:cNvPr id="5" name="Rectangle 4">
            <a:extLst>
              <a:ext uri="{FF2B5EF4-FFF2-40B4-BE49-F238E27FC236}">
                <a16:creationId xmlns:a16="http://schemas.microsoft.com/office/drawing/2014/main" id="{19B36A52-FF27-4F96-9DC6-989A04E13123}"/>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7F62D34-2AD8-4EB2-824E-0D43381CFBC2}"/>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
        <p:nvSpPr>
          <p:cNvPr id="7" name="TextBox 6">
            <a:extLst>
              <a:ext uri="{FF2B5EF4-FFF2-40B4-BE49-F238E27FC236}">
                <a16:creationId xmlns:a16="http://schemas.microsoft.com/office/drawing/2014/main" id="{747CD020-1078-4E26-939B-9B3F05BCED51}"/>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exposition</a:t>
            </a:r>
          </a:p>
        </p:txBody>
      </p:sp>
    </p:spTree>
    <p:extLst>
      <p:ext uri="{BB962C8B-B14F-4D97-AF65-F5344CB8AC3E}">
        <p14:creationId xmlns:p14="http://schemas.microsoft.com/office/powerpoint/2010/main" val="323350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060514" y="1601206"/>
            <a:ext cx="664844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We learn facts or background information about the characters, setting, and situation.</a:t>
            </a:r>
          </a:p>
        </p:txBody>
      </p:sp>
      <p:sp>
        <p:nvSpPr>
          <p:cNvPr id="5" name="TextBox 4">
            <a:extLst>
              <a:ext uri="{FF2B5EF4-FFF2-40B4-BE49-F238E27FC236}">
                <a16:creationId xmlns:a16="http://schemas.microsoft.com/office/drawing/2014/main" id="{D9CF3763-53D5-4552-9CFA-639EBEA0650A}"/>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8C5EEE4D-3288-416C-9CF5-D1977F07785E}"/>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707981D-5F86-4871-92F0-312CA1B767F3}"/>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2090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392615" y="1601206"/>
            <a:ext cx="6433576" cy="181588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Chloe is a college student, the daughter of my parents' friends, and they say she just comes over to "hang out" with me. </a:t>
            </a:r>
          </a:p>
        </p:txBody>
      </p:sp>
      <p:sp>
        <p:nvSpPr>
          <p:cNvPr id="5" name="TextBox 4">
            <a:extLst>
              <a:ext uri="{FF2B5EF4-FFF2-40B4-BE49-F238E27FC236}">
                <a16:creationId xmlns:a16="http://schemas.microsoft.com/office/drawing/2014/main" id="{D3391A24-C18B-4CC9-9C2B-36FA0F18F674}"/>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FA0A9F2E-AACD-478F-AF35-9D3EF967ACAF}"/>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97717E9-53B7-42EA-9B81-4E9A96F35E1B}"/>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87434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C03467-766D-4714-91EB-F0FE86391872}"/>
              </a:ext>
            </a:extLst>
          </p:cNvPr>
          <p:cNvPicPr>
            <a:picLocks noChangeAspect="1"/>
          </p:cNvPicPr>
          <p:nvPr/>
        </p:nvPicPr>
        <p:blipFill rotWithShape="1">
          <a:blip r:embed="rId3">
            <a:extLst>
              <a:ext uri="{28A0092B-C50C-407E-A947-70E740481C1C}">
                <a14:useLocalDpi xmlns:a14="http://schemas.microsoft.com/office/drawing/2010/main" val="0"/>
              </a:ext>
            </a:extLst>
          </a:blip>
          <a:srcRect l="5283" t="9598" r="423" b="15179"/>
          <a:stretch/>
        </p:blipFill>
        <p:spPr>
          <a:xfrm>
            <a:off x="293077" y="426204"/>
            <a:ext cx="11652740" cy="3899612"/>
          </a:xfrm>
          <a:prstGeom prst="rect">
            <a:avLst/>
          </a:prstGeom>
        </p:spPr>
      </p:pic>
    </p:spTree>
    <p:extLst>
      <p:ext uri="{BB962C8B-B14F-4D97-AF65-F5344CB8AC3E}">
        <p14:creationId xmlns:p14="http://schemas.microsoft.com/office/powerpoint/2010/main" val="150251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Monday November 16, 2020</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participate in CPR to increase reading stamina.</a:t>
            </a:r>
          </a:p>
          <a:p>
            <a:pPr marL="457200" indent="-457200" algn="l">
              <a:buFont typeface="Arial" panose="020B0604020202020204" pitchFamily="34" charset="0"/>
              <a:buChar char="•"/>
            </a:pPr>
            <a:r>
              <a:rPr lang="en-US" sz="2800" dirty="0"/>
              <a:t>Students will learn about modes of story telling.</a:t>
            </a:r>
          </a:p>
          <a:p>
            <a:pPr marL="457200" indent="-457200" algn="l">
              <a:buFont typeface="Arial" panose="020B0604020202020204" pitchFamily="34" charset="0"/>
              <a:buChar char="•"/>
            </a:pPr>
            <a:r>
              <a:rPr lang="en-US" sz="2800" dirty="0"/>
              <a:t>Students will do 10 minute quick write of their story</a:t>
            </a:r>
          </a:p>
          <a:p>
            <a:pPr algn="l"/>
            <a:r>
              <a:rPr lang="en-US" sz="2800" dirty="0"/>
              <a:t>Activities:</a:t>
            </a:r>
          </a:p>
          <a:p>
            <a:pPr algn="l"/>
            <a:r>
              <a:rPr lang="en-US" i="1" dirty="0"/>
              <a:t>CPR- classes participating in reading</a:t>
            </a:r>
          </a:p>
          <a:p>
            <a:pPr algn="l"/>
            <a:r>
              <a:rPr lang="en-US" i="1" dirty="0"/>
              <a:t>Check Story arcs, and book logs</a:t>
            </a:r>
          </a:p>
          <a:p>
            <a:pPr algn="l"/>
            <a:r>
              <a:rPr lang="en-US" i="1" dirty="0"/>
              <a:t>Take notes on modes of story telling ref. 25</a:t>
            </a:r>
          </a:p>
          <a:p>
            <a:pPr algn="l"/>
            <a:endParaRPr lang="en-US" i="1"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39460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D251A4-5060-4DD8-A4FE-254579420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09" y="483274"/>
            <a:ext cx="11669212" cy="5180728"/>
          </a:xfrm>
          <a:prstGeom prst="rect">
            <a:avLst/>
          </a:prstGeom>
        </p:spPr>
      </p:pic>
    </p:spTree>
    <p:extLst>
      <p:ext uri="{BB962C8B-B14F-4D97-AF65-F5344CB8AC3E}">
        <p14:creationId xmlns:p14="http://schemas.microsoft.com/office/powerpoint/2010/main" val="127435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3152349" y="2854512"/>
            <a:ext cx="59635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STORY MODE SORT</a:t>
            </a:r>
          </a:p>
        </p:txBody>
      </p:sp>
    </p:spTree>
    <p:extLst>
      <p:ext uri="{BB962C8B-B14F-4D97-AF65-F5344CB8AC3E}">
        <p14:creationId xmlns:p14="http://schemas.microsoft.com/office/powerpoint/2010/main" val="224379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Tuesday November 17, 2020 </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practice recognition of the mode of story telling</a:t>
            </a:r>
          </a:p>
          <a:p>
            <a:pPr marL="457200" indent="-457200" algn="l">
              <a:buFont typeface="Arial" panose="020B0604020202020204" pitchFamily="34" charset="0"/>
              <a:buChar char="•"/>
            </a:pPr>
            <a:r>
              <a:rPr lang="en-US" sz="2800" dirty="0"/>
              <a:t>Students will  learn about adding exposition and dialogue to your writing </a:t>
            </a:r>
          </a:p>
          <a:p>
            <a:pPr algn="l"/>
            <a:r>
              <a:rPr lang="en-US" sz="2800" dirty="0"/>
              <a:t>Activities:</a:t>
            </a:r>
          </a:p>
          <a:p>
            <a:pPr marL="342900" indent="-342900" algn="l">
              <a:buFont typeface="Arial" panose="020B0604020202020204" pitchFamily="34" charset="0"/>
              <a:buChar char="•"/>
            </a:pPr>
            <a:r>
              <a:rPr lang="en-US" i="1" dirty="0"/>
              <a:t>Notes on exposition ref p. 26 and Dialogue ref p. 27</a:t>
            </a:r>
          </a:p>
          <a:p>
            <a:pPr marL="342900" indent="-342900" algn="l">
              <a:buFont typeface="Arial" panose="020B0604020202020204" pitchFamily="34" charset="0"/>
              <a:buChar char="•"/>
            </a:pPr>
            <a:r>
              <a:rPr lang="en-US" i="1" dirty="0"/>
              <a:t>Work on your Story Arc or Rough Draft</a:t>
            </a:r>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1743479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p:txBody>
          <a:bodyPr/>
          <a:lstStyle/>
          <a:p>
            <a:r>
              <a:rPr lang="en-US" dirty="0"/>
              <a:t>What story mode is it? </a:t>
            </a:r>
          </a:p>
        </p:txBody>
      </p:sp>
      <p:sp>
        <p:nvSpPr>
          <p:cNvPr id="3" name="Content Placeholder 2">
            <a:extLst>
              <a:ext uri="{FF2B5EF4-FFF2-40B4-BE49-F238E27FC236}">
                <a16:creationId xmlns:a16="http://schemas.microsoft.com/office/drawing/2014/main" id="{4880494E-424E-43B6-93B7-ED8F971C9993}"/>
              </a:ext>
            </a:extLst>
          </p:cNvPr>
          <p:cNvSpPr>
            <a:spLocks noGrp="1"/>
          </p:cNvSpPr>
          <p:nvPr>
            <p:ph idx="1"/>
          </p:nvPr>
        </p:nvSpPr>
        <p:spPr/>
        <p:txBody>
          <a:bodyPr/>
          <a:lstStyle/>
          <a:p>
            <a:r>
              <a:rPr lang="en-US" dirty="0"/>
              <a:t>Take a few minutes to decide on what story mode is presented on the handout you picked up.</a:t>
            </a:r>
          </a:p>
        </p:txBody>
      </p:sp>
    </p:spTree>
    <p:extLst>
      <p:ext uri="{BB962C8B-B14F-4D97-AF65-F5344CB8AC3E}">
        <p14:creationId xmlns:p14="http://schemas.microsoft.com/office/powerpoint/2010/main" val="60290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Exposition</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2"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65106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136C2-C5FD-4966-926A-0FB69527C699}"/>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3"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1" name="TextBox 10">
            <a:extLst>
              <a:ext uri="{FF2B5EF4-FFF2-40B4-BE49-F238E27FC236}">
                <a16:creationId xmlns:a16="http://schemas.microsoft.com/office/drawing/2014/main" id="{F3C45C96-598F-4991-AD59-A7B5A2A2B9BA}"/>
              </a:ext>
            </a:extLst>
          </p:cNvPr>
          <p:cNvSpPr txBox="1"/>
          <p:nvPr/>
        </p:nvSpPr>
        <p:spPr>
          <a:xfrm>
            <a:off x="2429100" y="3421596"/>
            <a:ext cx="220152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exposition</a:t>
            </a:r>
            <a:endParaRPr kumimoji="0" lang="en-US" sz="20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7" name="TextBox 16">
            <a:extLst>
              <a:ext uri="{FF2B5EF4-FFF2-40B4-BE49-F238E27FC236}">
                <a16:creationId xmlns:a16="http://schemas.microsoft.com/office/drawing/2014/main" id="{A951F097-E8D9-4E13-AE87-D4562047E846}"/>
              </a:ext>
            </a:extLst>
          </p:cNvPr>
          <p:cNvSpPr txBox="1"/>
          <p:nvPr/>
        </p:nvSpPr>
        <p:spPr>
          <a:xfrm>
            <a:off x="7038537" y="732416"/>
            <a:ext cx="4076437" cy="2601931"/>
          </a:xfrm>
          <a:prstGeom prst="rect">
            <a:avLst/>
          </a:prstGeom>
          <a:no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65000"/>
                    <a:lumOff val="35000"/>
                  </a:prstClr>
                </a:solidFill>
                <a:effectLst/>
                <a:uLnTx/>
                <a:uFillTx/>
                <a:latin typeface="Raleway" panose="020B0003030101060003" pitchFamily="34" charset="0"/>
                <a:ea typeface="+mn-ea"/>
                <a:cs typeface="+mn-cs"/>
              </a:rPr>
              <a:t>interior monologue</a:t>
            </a:r>
          </a:p>
        </p:txBody>
      </p:sp>
      <p:grpSp>
        <p:nvGrpSpPr>
          <p:cNvPr id="9" name="Group 8">
            <a:extLst>
              <a:ext uri="{FF2B5EF4-FFF2-40B4-BE49-F238E27FC236}">
                <a16:creationId xmlns:a16="http://schemas.microsoft.com/office/drawing/2014/main" id="{901FCC26-15C2-4EF9-85F9-9E6614D7E0B0}"/>
              </a:ext>
            </a:extLst>
          </p:cNvPr>
          <p:cNvGrpSpPr/>
          <p:nvPr/>
        </p:nvGrpSpPr>
        <p:grpSpPr>
          <a:xfrm>
            <a:off x="1423463" y="1858279"/>
            <a:ext cx="3730002" cy="1475536"/>
            <a:chOff x="1423463" y="1858279"/>
            <a:chExt cx="3730002" cy="1475536"/>
          </a:xfrm>
        </p:grpSpPr>
        <p:cxnSp>
          <p:nvCxnSpPr>
            <p:cNvPr id="5" name="Straight Connector 4">
              <a:extLst>
                <a:ext uri="{FF2B5EF4-FFF2-40B4-BE49-F238E27FC236}">
                  <a16:creationId xmlns:a16="http://schemas.microsoft.com/office/drawing/2014/main" id="{61C92528-FC93-4FFA-BB34-90C134161322}"/>
                </a:ext>
              </a:extLst>
            </p:cNvPr>
            <p:cNvCxnSpPr>
              <a:cxnSpLocks/>
            </p:cNvCxnSpPr>
            <p:nvPr/>
          </p:nvCxnSpPr>
          <p:spPr>
            <a:xfrm flipV="1">
              <a:off x="1423463" y="2731671"/>
              <a:ext cx="1188720" cy="86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DAA2DF-A7B6-4847-AC1F-EFEC339D2752}"/>
                </a:ext>
              </a:extLst>
            </p:cNvPr>
            <p:cNvCxnSpPr>
              <a:cxnSpLocks/>
            </p:cNvCxnSpPr>
            <p:nvPr/>
          </p:nvCxnSpPr>
          <p:spPr>
            <a:xfrm flipV="1">
              <a:off x="2601977" y="1881355"/>
              <a:ext cx="1278362" cy="8589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47C3F3-A663-434F-BDBA-AC534715AE40}"/>
                </a:ext>
              </a:extLst>
            </p:cNvPr>
            <p:cNvCxnSpPr>
              <a:cxnSpLocks/>
            </p:cNvCxnSpPr>
            <p:nvPr/>
          </p:nvCxnSpPr>
          <p:spPr>
            <a:xfrm>
              <a:off x="3880339" y="1858279"/>
              <a:ext cx="175846" cy="8733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48C364-BD62-49B8-8BD2-619D9A9C1BBB}"/>
                </a:ext>
              </a:extLst>
            </p:cNvPr>
            <p:cNvCxnSpPr/>
            <p:nvPr/>
          </p:nvCxnSpPr>
          <p:spPr>
            <a:xfrm>
              <a:off x="4056185" y="2740297"/>
              <a:ext cx="1097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CA64E5-DE17-4718-9C42-714632CC14AC}"/>
                </a:ext>
              </a:extLst>
            </p:cNvPr>
            <p:cNvCxnSpPr>
              <a:cxnSpLocks/>
            </p:cNvCxnSpPr>
            <p:nvPr/>
          </p:nvCxnSpPr>
          <p:spPr>
            <a:xfrm flipH="1" flipV="1">
              <a:off x="1688028" y="2933359"/>
              <a:ext cx="609695" cy="40045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C694A601-1F01-4426-83B5-DCE9EA379DC3}"/>
              </a:ext>
            </a:extLst>
          </p:cNvPr>
          <p:cNvSpPr txBox="1"/>
          <p:nvPr/>
        </p:nvSpPr>
        <p:spPr>
          <a:xfrm>
            <a:off x="7038537" y="3322092"/>
            <a:ext cx="4076437" cy="611001"/>
          </a:xfrm>
          <a:prstGeom prst="rect">
            <a:avLst/>
          </a:prstGeom>
          <a:noFill/>
          <a:ln>
            <a:noFill/>
          </a:ln>
        </p:spPr>
        <p:txBody>
          <a:bodyPr wrap="square" rtlCol="0">
            <a:sp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exposition</a:t>
            </a:r>
          </a:p>
        </p:txBody>
      </p:sp>
    </p:spTree>
    <p:extLst>
      <p:ext uri="{BB962C8B-B14F-4D97-AF65-F5344CB8AC3E}">
        <p14:creationId xmlns:p14="http://schemas.microsoft.com/office/powerpoint/2010/main" val="159924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413636"/>
            <a:ext cx="10844505" cy="1914050"/>
          </a:xfrm>
          <a:prstGeom prst="rect">
            <a:avLst/>
          </a:prstGeom>
          <a:noFill/>
          <a:ln>
            <a:noFill/>
          </a:ln>
        </p:spPr>
        <p:txBody>
          <a:bodyPr wrap="square" rtlCol="0">
            <a:spAutoFit/>
          </a:bodyPr>
          <a:lstStyle/>
          <a:p>
            <a:pPr marL="514350" marR="0" lvl="0" indent="-514350" algn="l" defTabSz="914400" rtl="0" eaLnBrk="1" fontAlgn="auto" latinLnBrk="0" hangingPunct="1">
              <a:lnSpc>
                <a:spcPct val="2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Only give information that’s necessary to the story.</a:t>
            </a:r>
          </a:p>
          <a:p>
            <a:pPr marL="514350" marR="0" lvl="0" indent="-514350" algn="l" defTabSz="914400" rtl="0" eaLnBrk="1" fontAlgn="auto" latinLnBrk="0" hangingPunct="1">
              <a:lnSpc>
                <a:spcPct val="2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Keep the story moving.</a:t>
            </a:r>
          </a:p>
        </p:txBody>
      </p:sp>
      <p:sp>
        <p:nvSpPr>
          <p:cNvPr id="4" name="Rectangle 3">
            <a:extLst>
              <a:ext uri="{FF2B5EF4-FFF2-40B4-BE49-F238E27FC236}">
                <a16:creationId xmlns:a16="http://schemas.microsoft.com/office/drawing/2014/main" id="{830DDC56-DF99-40C8-B3AF-AB9BE1D4A1F8}"/>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1B37D16-8DCB-4A2A-80BB-A29AA811A352}"/>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2 Rules of Exposition</a:t>
            </a:r>
          </a:p>
        </p:txBody>
      </p:sp>
    </p:spTree>
    <p:extLst>
      <p:ext uri="{BB962C8B-B14F-4D97-AF65-F5344CB8AC3E}">
        <p14:creationId xmlns:p14="http://schemas.microsoft.com/office/powerpoint/2010/main" val="363172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5182259" cy="3939540"/>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expository paragraphs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between lines of narration or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inside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inside interior monologue</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Ways to Add Exposition to a Story</a:t>
            </a:r>
          </a:p>
        </p:txBody>
      </p:sp>
    </p:spTree>
    <p:extLst>
      <p:ext uri="{BB962C8B-B14F-4D97-AF65-F5344CB8AC3E}">
        <p14:creationId xmlns:p14="http://schemas.microsoft.com/office/powerpoint/2010/main" val="19851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5182259" cy="3939540"/>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expository paragraphs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between lines of narration or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inside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inside interior monologue</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Ways to Add Exposition to a Story</a:t>
            </a:r>
          </a:p>
        </p:txBody>
      </p:sp>
      <p:sp>
        <p:nvSpPr>
          <p:cNvPr id="5" name="TextBox 4">
            <a:extLst>
              <a:ext uri="{FF2B5EF4-FFF2-40B4-BE49-F238E27FC236}">
                <a16:creationId xmlns:a16="http://schemas.microsoft.com/office/drawing/2014/main" id="{2070B48C-984F-40DF-9B78-8CFE0093D5D6}"/>
              </a:ext>
            </a:extLst>
          </p:cNvPr>
          <p:cNvSpPr txBox="1"/>
          <p:nvPr/>
        </p:nvSpPr>
        <p:spPr>
          <a:xfrm>
            <a:off x="5632608" y="1765329"/>
            <a:ext cx="6109043" cy="440120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have always wanted my parents to let me stay at home alone, but they almost never do. I'm </a:t>
            </a: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thirteen</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It's ridiculous. They'll go to the store for 30 minutes or maybe let me stay home while they have a dentist appointment or something, but otherwise, if they're going to be gone more than an hour, they have a babysitter come over.</a:t>
            </a:r>
          </a:p>
        </p:txBody>
      </p:sp>
    </p:spTree>
    <p:extLst>
      <p:ext uri="{BB962C8B-B14F-4D97-AF65-F5344CB8AC3E}">
        <p14:creationId xmlns:p14="http://schemas.microsoft.com/office/powerpoint/2010/main" val="415303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5182259" cy="3939540"/>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expository paragraphs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between lines of narration or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inside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inside interior monologue</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Ways to Add Exposition to a Story</a:t>
            </a:r>
          </a:p>
        </p:txBody>
      </p:sp>
      <p:sp>
        <p:nvSpPr>
          <p:cNvPr id="5" name="TextBox 4">
            <a:extLst>
              <a:ext uri="{FF2B5EF4-FFF2-40B4-BE49-F238E27FC236}">
                <a16:creationId xmlns:a16="http://schemas.microsoft.com/office/drawing/2014/main" id="{2070B48C-984F-40DF-9B78-8CFE0093D5D6}"/>
              </a:ext>
            </a:extLst>
          </p:cNvPr>
          <p:cNvSpPr txBox="1"/>
          <p:nvPr/>
        </p:nvSpPr>
        <p:spPr>
          <a:xfrm>
            <a:off x="5632608" y="1765329"/>
            <a:ext cx="6109043" cy="181588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turned it up loud—</a:t>
            </a: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they were always telling me to turn it down</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—and danced around the kitchen. </a:t>
            </a:r>
          </a:p>
        </p:txBody>
      </p:sp>
      <p:sp>
        <p:nvSpPr>
          <p:cNvPr id="6" name="TextBox 5">
            <a:extLst>
              <a:ext uri="{FF2B5EF4-FFF2-40B4-BE49-F238E27FC236}">
                <a16:creationId xmlns:a16="http://schemas.microsoft.com/office/drawing/2014/main" id="{C4EE4461-1DB4-4DE5-89D2-1C1D1FB307C6}"/>
              </a:ext>
            </a:extLst>
          </p:cNvPr>
          <p:cNvSpPr txBox="1"/>
          <p:nvPr/>
        </p:nvSpPr>
        <p:spPr>
          <a:xfrm>
            <a:off x="5632608" y="3859748"/>
            <a:ext cx="6109043" cy="181588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“Wait for me,” he called. </a:t>
            </a: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Since his injury, Mattias had trouble keeping up with me. </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have some news!”</a:t>
            </a:r>
          </a:p>
        </p:txBody>
      </p:sp>
    </p:spTree>
    <p:extLst>
      <p:ext uri="{BB962C8B-B14F-4D97-AF65-F5344CB8AC3E}">
        <p14:creationId xmlns:p14="http://schemas.microsoft.com/office/powerpoint/2010/main" val="186312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371468"/>
            <a:ext cx="7620000" cy="4115064"/>
          </a:xfrm>
          <a:prstGeom prst="rect">
            <a:avLst/>
          </a:prstGeom>
        </p:spPr>
      </p:pic>
      <p:sp>
        <p:nvSpPr>
          <p:cNvPr id="5" name="TextBox 4"/>
          <p:cNvSpPr txBox="1"/>
          <p:nvPr/>
        </p:nvSpPr>
        <p:spPr>
          <a:xfrm>
            <a:off x="3581400" y="498637"/>
            <a:ext cx="5029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50"/>
                </a:solidFill>
                <a:effectLst/>
                <a:uLnTx/>
                <a:uFillTx/>
                <a:latin typeface="Calibri" panose="020F0502020204030204"/>
                <a:ea typeface="+mn-ea"/>
                <a:cs typeface="+mn-cs"/>
              </a:rPr>
              <a:t>Reading Time</a:t>
            </a:r>
          </a:p>
        </p:txBody>
      </p:sp>
      <p:sp>
        <p:nvSpPr>
          <p:cNvPr id="6" name="TextBox 5">
            <a:extLst>
              <a:ext uri="{FF2B5EF4-FFF2-40B4-BE49-F238E27FC236}">
                <a16:creationId xmlns:a16="http://schemas.microsoft.com/office/drawing/2014/main" id="{71DFE683-E2D1-47DB-BF6A-90D230096678}"/>
              </a:ext>
            </a:extLst>
          </p:cNvPr>
          <p:cNvSpPr txBox="1"/>
          <p:nvPr/>
        </p:nvSpPr>
        <p:spPr>
          <a:xfrm>
            <a:off x="3387587" y="5311817"/>
            <a:ext cx="5416826" cy="1200329"/>
          </a:xfrm>
          <a:prstGeom prst="rect">
            <a:avLst/>
          </a:prstGeom>
          <a:noFill/>
        </p:spPr>
        <p:txBody>
          <a:bodyPr wrap="square" rtlCol="0">
            <a:spAutoFit/>
          </a:bodyPr>
          <a:lstStyle/>
          <a:p>
            <a:pPr algn="ctr"/>
            <a:r>
              <a:rPr lang="en-US" sz="2400" b="1" dirty="0">
                <a:ln w="22225">
                  <a:solidFill>
                    <a:schemeClr val="accent1"/>
                  </a:solidFill>
                  <a:prstDash val="solid"/>
                </a:ln>
                <a:solidFill>
                  <a:srgbClr val="00B050"/>
                </a:solidFill>
              </a:rPr>
              <a:t>You may go to the library if you need to check out a book or return a book at this time.</a:t>
            </a:r>
          </a:p>
        </p:txBody>
      </p:sp>
      <p:sp>
        <p:nvSpPr>
          <p:cNvPr id="7" name="TextBox 6">
            <a:extLst>
              <a:ext uri="{FF2B5EF4-FFF2-40B4-BE49-F238E27FC236}">
                <a16:creationId xmlns:a16="http://schemas.microsoft.com/office/drawing/2014/main" id="{64B237B8-11E1-4353-AABB-062257D94C58}"/>
              </a:ext>
            </a:extLst>
          </p:cNvPr>
          <p:cNvSpPr txBox="1"/>
          <p:nvPr/>
        </p:nvSpPr>
        <p:spPr>
          <a:xfrm>
            <a:off x="331304" y="1046922"/>
            <a:ext cx="1954696" cy="1200329"/>
          </a:xfrm>
          <a:prstGeom prst="rect">
            <a:avLst/>
          </a:prstGeom>
          <a:noFill/>
        </p:spPr>
        <p:txBody>
          <a:bodyPr wrap="square" rtlCol="0">
            <a:spAutoFit/>
          </a:bodyPr>
          <a:lstStyle/>
          <a:p>
            <a:r>
              <a:rPr lang="en-US" dirty="0"/>
              <a:t>Don’t forget to log your progress in your book log section.</a:t>
            </a:r>
          </a:p>
        </p:txBody>
      </p:sp>
    </p:spTree>
    <p:extLst>
      <p:ext uri="{BB962C8B-B14F-4D97-AF65-F5344CB8AC3E}">
        <p14:creationId xmlns:p14="http://schemas.microsoft.com/office/powerpoint/2010/main" val="366860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5182259" cy="3939540"/>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expository paragraphs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between lines of narration or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inside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inside interior monologue</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Ways to Add Exposition to a Story</a:t>
            </a:r>
          </a:p>
        </p:txBody>
      </p:sp>
      <p:sp>
        <p:nvSpPr>
          <p:cNvPr id="5" name="TextBox 4">
            <a:extLst>
              <a:ext uri="{FF2B5EF4-FFF2-40B4-BE49-F238E27FC236}">
                <a16:creationId xmlns:a16="http://schemas.microsoft.com/office/drawing/2014/main" id="{2070B48C-984F-40DF-9B78-8CFE0093D5D6}"/>
              </a:ext>
            </a:extLst>
          </p:cNvPr>
          <p:cNvSpPr txBox="1"/>
          <p:nvPr/>
        </p:nvSpPr>
        <p:spPr>
          <a:xfrm>
            <a:off x="5632609" y="1765329"/>
            <a:ext cx="5433976" cy="310854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"...Do you think I'm going to open the door to some serial killer or burn the house down or something? </a:t>
            </a: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get good grades in school and I've never gotten in trouble</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but apparently I can't be trusted…"</a:t>
            </a:r>
          </a:p>
        </p:txBody>
      </p:sp>
    </p:spTree>
    <p:extLst>
      <p:ext uri="{BB962C8B-B14F-4D97-AF65-F5344CB8AC3E}">
        <p14:creationId xmlns:p14="http://schemas.microsoft.com/office/powerpoint/2010/main" val="11551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5182259" cy="3939540"/>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expository paragraphs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between lines of narration or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inside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inside interior monologue</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Ways to Add Exposition to a Story</a:t>
            </a:r>
          </a:p>
        </p:txBody>
      </p:sp>
      <p:sp>
        <p:nvSpPr>
          <p:cNvPr id="5" name="TextBox 4">
            <a:extLst>
              <a:ext uri="{FF2B5EF4-FFF2-40B4-BE49-F238E27FC236}">
                <a16:creationId xmlns:a16="http://schemas.microsoft.com/office/drawing/2014/main" id="{2070B48C-984F-40DF-9B78-8CFE0093D5D6}"/>
              </a:ext>
            </a:extLst>
          </p:cNvPr>
          <p:cNvSpPr txBox="1"/>
          <p:nvPr/>
        </p:nvSpPr>
        <p:spPr>
          <a:xfrm>
            <a:off x="5632609" y="1765329"/>
            <a:ext cx="5433976" cy="138499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“Why do you always ask Chloe, a college student, to babysit me?”</a:t>
            </a:r>
          </a:p>
        </p:txBody>
      </p:sp>
      <p:sp>
        <p:nvSpPr>
          <p:cNvPr id="6" name="TextBox 5">
            <a:extLst>
              <a:ext uri="{FF2B5EF4-FFF2-40B4-BE49-F238E27FC236}">
                <a16:creationId xmlns:a16="http://schemas.microsoft.com/office/drawing/2014/main" id="{22C41A5B-49F3-4CE1-B27E-2A194659D2E0}"/>
              </a:ext>
            </a:extLst>
          </p:cNvPr>
          <p:cNvSpPr txBox="1"/>
          <p:nvPr/>
        </p:nvSpPr>
        <p:spPr>
          <a:xfrm>
            <a:off x="5632609" y="3481735"/>
            <a:ext cx="543397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(No one talks like that!)</a:t>
            </a:r>
          </a:p>
        </p:txBody>
      </p:sp>
    </p:spTree>
    <p:extLst>
      <p:ext uri="{BB962C8B-B14F-4D97-AF65-F5344CB8AC3E}">
        <p14:creationId xmlns:p14="http://schemas.microsoft.com/office/powerpoint/2010/main" val="22203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5182259" cy="3939540"/>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expository paragraphs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between lines of narration or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inside dialogue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inside interior monologue</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Ways to Add Exposition to a Story</a:t>
            </a:r>
          </a:p>
        </p:txBody>
      </p:sp>
      <p:sp>
        <p:nvSpPr>
          <p:cNvPr id="5" name="TextBox 4">
            <a:extLst>
              <a:ext uri="{FF2B5EF4-FFF2-40B4-BE49-F238E27FC236}">
                <a16:creationId xmlns:a16="http://schemas.microsoft.com/office/drawing/2014/main" id="{2070B48C-984F-40DF-9B78-8CFE0093D5D6}"/>
              </a:ext>
            </a:extLst>
          </p:cNvPr>
          <p:cNvSpPr txBox="1"/>
          <p:nvPr/>
        </p:nvSpPr>
        <p:spPr>
          <a:xfrm>
            <a:off x="5632609" y="1765329"/>
            <a:ext cx="5433976" cy="138499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Ugh. </a:t>
            </a: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Arthur?</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last time I watched that show was six years ago!</a:t>
            </a:r>
          </a:p>
        </p:txBody>
      </p:sp>
    </p:spTree>
    <p:extLst>
      <p:ext uri="{BB962C8B-B14F-4D97-AF65-F5344CB8AC3E}">
        <p14:creationId xmlns:p14="http://schemas.microsoft.com/office/powerpoint/2010/main" val="130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Dialogue</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2"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763039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Man">
            <a:extLst>
              <a:ext uri="{FF2B5EF4-FFF2-40B4-BE49-F238E27FC236}">
                <a16:creationId xmlns:a16="http://schemas.microsoft.com/office/drawing/2014/main" id="{A1009DAB-0499-4FC3-AE6E-45F49B33E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4001" y="2566355"/>
            <a:ext cx="1725290" cy="1725290"/>
          </a:xfrm>
          <a:prstGeom prst="rect">
            <a:avLst/>
          </a:prstGeom>
        </p:spPr>
      </p:pic>
      <p:pic>
        <p:nvPicPr>
          <p:cNvPr id="4" name="Graphic 3" descr="Speech">
            <a:extLst>
              <a:ext uri="{FF2B5EF4-FFF2-40B4-BE49-F238E27FC236}">
                <a16:creationId xmlns:a16="http://schemas.microsoft.com/office/drawing/2014/main" id="{6F3120BE-8B9D-4E78-B61A-7E62771816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309446" y="668214"/>
            <a:ext cx="3824654" cy="2466933"/>
          </a:xfrm>
          <a:prstGeom prst="rect">
            <a:avLst/>
          </a:prstGeom>
        </p:spPr>
      </p:pic>
      <p:pic>
        <p:nvPicPr>
          <p:cNvPr id="5" name="Graphic 4" descr="Speech">
            <a:extLst>
              <a:ext uri="{FF2B5EF4-FFF2-40B4-BE49-F238E27FC236}">
                <a16:creationId xmlns:a16="http://schemas.microsoft.com/office/drawing/2014/main" id="{D0F9F5A6-7B57-443F-A0F9-5879C687E0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6205" y="668215"/>
            <a:ext cx="3824653" cy="2466932"/>
          </a:xfrm>
          <a:prstGeom prst="rect">
            <a:avLst/>
          </a:prstGeom>
        </p:spPr>
      </p:pic>
      <p:pic>
        <p:nvPicPr>
          <p:cNvPr id="7" name="Graphic 6" descr="Woman">
            <a:extLst>
              <a:ext uri="{FF2B5EF4-FFF2-40B4-BE49-F238E27FC236}">
                <a16:creationId xmlns:a16="http://schemas.microsoft.com/office/drawing/2014/main" id="{54752FEB-49C8-4CD2-8355-E78A95A6C6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04961" y="2566355"/>
            <a:ext cx="1725290" cy="1725290"/>
          </a:xfrm>
          <a:prstGeom prst="rect">
            <a:avLst/>
          </a:prstGeom>
        </p:spPr>
      </p:pic>
      <p:sp>
        <p:nvSpPr>
          <p:cNvPr id="8" name="TextBox 7">
            <a:extLst>
              <a:ext uri="{FF2B5EF4-FFF2-40B4-BE49-F238E27FC236}">
                <a16:creationId xmlns:a16="http://schemas.microsoft.com/office/drawing/2014/main" id="{11E9E370-69B6-4F29-8860-5BEBF4958893}"/>
              </a:ext>
            </a:extLst>
          </p:cNvPr>
          <p:cNvSpPr txBox="1"/>
          <p:nvPr/>
        </p:nvSpPr>
        <p:spPr>
          <a:xfrm>
            <a:off x="2982393" y="1339519"/>
            <a:ext cx="253218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What time should we meet?</a:t>
            </a:r>
          </a:p>
        </p:txBody>
      </p:sp>
      <p:sp>
        <p:nvSpPr>
          <p:cNvPr id="9" name="TextBox 8">
            <a:extLst>
              <a:ext uri="{FF2B5EF4-FFF2-40B4-BE49-F238E27FC236}">
                <a16:creationId xmlns:a16="http://schemas.microsoft.com/office/drawing/2014/main" id="{EF364A59-A915-4B75-9483-A1190691F465}"/>
              </a:ext>
            </a:extLst>
          </p:cNvPr>
          <p:cNvSpPr txBox="1"/>
          <p:nvPr/>
        </p:nvSpPr>
        <p:spPr>
          <a:xfrm>
            <a:off x="6875786" y="1480195"/>
            <a:ext cx="25321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Let’s meet at five.</a:t>
            </a:r>
          </a:p>
        </p:txBody>
      </p:sp>
    </p:spTree>
    <p:extLst>
      <p:ext uri="{BB962C8B-B14F-4D97-AF65-F5344CB8AC3E}">
        <p14:creationId xmlns:p14="http://schemas.microsoft.com/office/powerpoint/2010/main" val="211918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10885866" cy="1374735"/>
          </a:xfrm>
          <a:prstGeom prst="rect">
            <a:avLst/>
          </a:prstGeom>
          <a:noFill/>
          <a:ln>
            <a:noFill/>
          </a:ln>
        </p:spPr>
        <p:txBody>
          <a:bodyPr wrap="square" rtlCol="0">
            <a:spAutoFit/>
          </a:bodyPr>
          <a:lstStyle/>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Put quotation marks around the part that is spoken.</a:t>
            </a:r>
          </a:p>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endPar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Rules for Punctuating Dialogue</a:t>
            </a:r>
          </a:p>
        </p:txBody>
      </p:sp>
    </p:spTree>
    <p:extLst>
      <p:ext uri="{BB962C8B-B14F-4D97-AF65-F5344CB8AC3E}">
        <p14:creationId xmlns:p14="http://schemas.microsoft.com/office/powerpoint/2010/main" val="460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Man">
            <a:extLst>
              <a:ext uri="{FF2B5EF4-FFF2-40B4-BE49-F238E27FC236}">
                <a16:creationId xmlns:a16="http://schemas.microsoft.com/office/drawing/2014/main" id="{A1009DAB-0499-4FC3-AE6E-45F49B33E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4001" y="2566355"/>
            <a:ext cx="1725290" cy="1725290"/>
          </a:xfrm>
          <a:prstGeom prst="rect">
            <a:avLst/>
          </a:prstGeom>
        </p:spPr>
      </p:pic>
      <p:pic>
        <p:nvPicPr>
          <p:cNvPr id="4" name="Graphic 3" descr="Speech">
            <a:extLst>
              <a:ext uri="{FF2B5EF4-FFF2-40B4-BE49-F238E27FC236}">
                <a16:creationId xmlns:a16="http://schemas.microsoft.com/office/drawing/2014/main" id="{6F3120BE-8B9D-4E78-B61A-7E62771816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309446" y="668214"/>
            <a:ext cx="3824654" cy="2466933"/>
          </a:xfrm>
          <a:prstGeom prst="rect">
            <a:avLst/>
          </a:prstGeom>
        </p:spPr>
      </p:pic>
      <p:pic>
        <p:nvPicPr>
          <p:cNvPr id="5" name="Graphic 4" descr="Speech">
            <a:extLst>
              <a:ext uri="{FF2B5EF4-FFF2-40B4-BE49-F238E27FC236}">
                <a16:creationId xmlns:a16="http://schemas.microsoft.com/office/drawing/2014/main" id="{D0F9F5A6-7B57-443F-A0F9-5879C687E0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6205" y="668215"/>
            <a:ext cx="3824653" cy="2466932"/>
          </a:xfrm>
          <a:prstGeom prst="rect">
            <a:avLst/>
          </a:prstGeom>
        </p:spPr>
      </p:pic>
      <p:pic>
        <p:nvPicPr>
          <p:cNvPr id="7" name="Graphic 6" descr="Woman">
            <a:extLst>
              <a:ext uri="{FF2B5EF4-FFF2-40B4-BE49-F238E27FC236}">
                <a16:creationId xmlns:a16="http://schemas.microsoft.com/office/drawing/2014/main" id="{54752FEB-49C8-4CD2-8355-E78A95A6C6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04961" y="2566355"/>
            <a:ext cx="1725290" cy="1725290"/>
          </a:xfrm>
          <a:prstGeom prst="rect">
            <a:avLst/>
          </a:prstGeom>
        </p:spPr>
      </p:pic>
      <p:sp>
        <p:nvSpPr>
          <p:cNvPr id="8" name="TextBox 7">
            <a:extLst>
              <a:ext uri="{FF2B5EF4-FFF2-40B4-BE49-F238E27FC236}">
                <a16:creationId xmlns:a16="http://schemas.microsoft.com/office/drawing/2014/main" id="{11E9E370-69B6-4F29-8860-5BEBF4958893}"/>
              </a:ext>
            </a:extLst>
          </p:cNvPr>
          <p:cNvSpPr txBox="1"/>
          <p:nvPr/>
        </p:nvSpPr>
        <p:spPr>
          <a:xfrm>
            <a:off x="2982393" y="1339519"/>
            <a:ext cx="253218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What time should we meet?</a:t>
            </a:r>
          </a:p>
        </p:txBody>
      </p:sp>
      <p:sp>
        <p:nvSpPr>
          <p:cNvPr id="9" name="TextBox 8">
            <a:extLst>
              <a:ext uri="{FF2B5EF4-FFF2-40B4-BE49-F238E27FC236}">
                <a16:creationId xmlns:a16="http://schemas.microsoft.com/office/drawing/2014/main" id="{EF364A59-A915-4B75-9483-A1190691F465}"/>
              </a:ext>
            </a:extLst>
          </p:cNvPr>
          <p:cNvSpPr txBox="1"/>
          <p:nvPr/>
        </p:nvSpPr>
        <p:spPr>
          <a:xfrm>
            <a:off x="6875786" y="1480195"/>
            <a:ext cx="25321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Let’s meet at five.</a:t>
            </a:r>
          </a:p>
        </p:txBody>
      </p:sp>
      <p:sp>
        <p:nvSpPr>
          <p:cNvPr id="10" name="TextBox 9">
            <a:extLst>
              <a:ext uri="{FF2B5EF4-FFF2-40B4-BE49-F238E27FC236}">
                <a16:creationId xmlns:a16="http://schemas.microsoft.com/office/drawing/2014/main" id="{7579A301-D8FF-4F13-99D8-BD9518219E6B}"/>
              </a:ext>
            </a:extLst>
          </p:cNvPr>
          <p:cNvSpPr txBox="1"/>
          <p:nvPr/>
        </p:nvSpPr>
        <p:spPr>
          <a:xfrm>
            <a:off x="856851" y="1678073"/>
            <a:ext cx="53338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time should we meet?” he asked.</a:t>
            </a:r>
          </a:p>
        </p:txBody>
      </p:sp>
      <p:sp>
        <p:nvSpPr>
          <p:cNvPr id="11" name="TextBox 10">
            <a:extLst>
              <a:ext uri="{FF2B5EF4-FFF2-40B4-BE49-F238E27FC236}">
                <a16:creationId xmlns:a16="http://schemas.microsoft.com/office/drawing/2014/main" id="{85F99FCD-BC6E-4C59-9355-7CB756C899E5}"/>
              </a:ext>
            </a:extLst>
          </p:cNvPr>
          <p:cNvSpPr txBox="1"/>
          <p:nvPr/>
        </p:nvSpPr>
        <p:spPr>
          <a:xfrm>
            <a:off x="7443622" y="1686236"/>
            <a:ext cx="38246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“Let’s meet at five,” she said.</a:t>
            </a:r>
          </a:p>
        </p:txBody>
      </p:sp>
    </p:spTree>
    <p:extLst>
      <p:ext uri="{BB962C8B-B14F-4D97-AF65-F5344CB8AC3E}">
        <p14:creationId xmlns:p14="http://schemas.microsoft.com/office/powerpoint/2010/main" val="22535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50"/>
                                        <p:tgtEl>
                                          <p:spTgt spid="4"/>
                                        </p:tgtEl>
                                      </p:cBhvr>
                                    </p:animEffect>
                                    <p:set>
                                      <p:cBhvr>
                                        <p:cTn id="10" dur="1" fill="hold">
                                          <p:stCondLst>
                                            <p:cond delay="24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50"/>
                                        <p:tgtEl>
                                          <p:spTgt spid="5"/>
                                        </p:tgtEl>
                                      </p:cBhvr>
                                    </p:animEffect>
                                    <p:set>
                                      <p:cBhvr>
                                        <p:cTn id="18" dur="1" fill="hold">
                                          <p:stCondLst>
                                            <p:cond delay="249"/>
                                          </p:stCondLst>
                                        </p:cTn>
                                        <p:tgtEl>
                                          <p:spTgt spid="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50"/>
                                        <p:tgtEl>
                                          <p:spTgt spid="9"/>
                                        </p:tgtEl>
                                      </p:cBhvr>
                                    </p:animEffect>
                                    <p:set>
                                      <p:cBhvr>
                                        <p:cTn id="21" dur="1" fill="hold">
                                          <p:stCondLst>
                                            <p:cond delay="249"/>
                                          </p:stCondLst>
                                        </p:cTn>
                                        <p:tgtEl>
                                          <p:spTgt spid="9"/>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79A301-D8FF-4F13-99D8-BD9518219E6B}"/>
              </a:ext>
            </a:extLst>
          </p:cNvPr>
          <p:cNvSpPr txBox="1"/>
          <p:nvPr/>
        </p:nvSpPr>
        <p:spPr>
          <a:xfrm>
            <a:off x="856851" y="1678073"/>
            <a:ext cx="53338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time should we meet?” he asked.</a:t>
            </a:r>
          </a:p>
        </p:txBody>
      </p:sp>
      <p:sp>
        <p:nvSpPr>
          <p:cNvPr id="11" name="TextBox 10">
            <a:extLst>
              <a:ext uri="{FF2B5EF4-FFF2-40B4-BE49-F238E27FC236}">
                <a16:creationId xmlns:a16="http://schemas.microsoft.com/office/drawing/2014/main" id="{85F99FCD-BC6E-4C59-9355-7CB756C899E5}"/>
              </a:ext>
            </a:extLst>
          </p:cNvPr>
          <p:cNvSpPr txBox="1"/>
          <p:nvPr/>
        </p:nvSpPr>
        <p:spPr>
          <a:xfrm>
            <a:off x="7443622" y="1686236"/>
            <a:ext cx="38246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“Let’s meet at five,” she said.</a:t>
            </a:r>
          </a:p>
        </p:txBody>
      </p:sp>
      <p:sp>
        <p:nvSpPr>
          <p:cNvPr id="3" name="Left Bracket 2">
            <a:extLst>
              <a:ext uri="{FF2B5EF4-FFF2-40B4-BE49-F238E27FC236}">
                <a16:creationId xmlns:a16="http://schemas.microsoft.com/office/drawing/2014/main" id="{96E0E5EF-C65B-4F70-AAC1-C386AD897AE6}"/>
              </a:ext>
            </a:extLst>
          </p:cNvPr>
          <p:cNvSpPr/>
          <p:nvPr/>
        </p:nvSpPr>
        <p:spPr>
          <a:xfrm rot="16200000">
            <a:off x="2748217" y="455117"/>
            <a:ext cx="141782" cy="3566160"/>
          </a:xfrm>
          <a:prstGeom prst="leftBracket">
            <a:avLst/>
          </a:prstGeom>
          <a:ln w="38100">
            <a:solidFill>
              <a:srgbClr val="B10F2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eft Bracket 11">
            <a:extLst>
              <a:ext uri="{FF2B5EF4-FFF2-40B4-BE49-F238E27FC236}">
                <a16:creationId xmlns:a16="http://schemas.microsoft.com/office/drawing/2014/main" id="{9EBC3B71-A0C3-4755-AF95-DA7B1DF53A44}"/>
              </a:ext>
            </a:extLst>
          </p:cNvPr>
          <p:cNvSpPr/>
          <p:nvPr/>
        </p:nvSpPr>
        <p:spPr>
          <a:xfrm rot="16200000">
            <a:off x="8665932" y="1140917"/>
            <a:ext cx="141782" cy="2194560"/>
          </a:xfrm>
          <a:prstGeom prst="leftBracket">
            <a:avLst/>
          </a:prstGeom>
          <a:ln w="38100">
            <a:solidFill>
              <a:srgbClr val="B10F2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B4F90E5-CF96-47BF-A69D-4BEA326E274D}"/>
              </a:ext>
            </a:extLst>
          </p:cNvPr>
          <p:cNvSpPr txBox="1"/>
          <p:nvPr/>
        </p:nvSpPr>
        <p:spPr>
          <a:xfrm>
            <a:off x="1604670" y="2318613"/>
            <a:ext cx="24288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quote</a:t>
            </a:r>
          </a:p>
        </p:txBody>
      </p:sp>
      <p:sp>
        <p:nvSpPr>
          <p:cNvPr id="13" name="TextBox 12">
            <a:extLst>
              <a:ext uri="{FF2B5EF4-FFF2-40B4-BE49-F238E27FC236}">
                <a16:creationId xmlns:a16="http://schemas.microsoft.com/office/drawing/2014/main" id="{B0F775CD-02F3-4188-8DF9-E8691B7B1119}"/>
              </a:ext>
            </a:extLst>
          </p:cNvPr>
          <p:cNvSpPr txBox="1"/>
          <p:nvPr/>
        </p:nvSpPr>
        <p:spPr>
          <a:xfrm>
            <a:off x="7510955" y="2318613"/>
            <a:ext cx="24288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quote</a:t>
            </a:r>
          </a:p>
        </p:txBody>
      </p:sp>
      <p:sp>
        <p:nvSpPr>
          <p:cNvPr id="14" name="Left Bracket 13">
            <a:extLst>
              <a:ext uri="{FF2B5EF4-FFF2-40B4-BE49-F238E27FC236}">
                <a16:creationId xmlns:a16="http://schemas.microsoft.com/office/drawing/2014/main" id="{F5E5BD62-12F8-4629-BD07-E22304FF871D}"/>
              </a:ext>
            </a:extLst>
          </p:cNvPr>
          <p:cNvSpPr/>
          <p:nvPr/>
        </p:nvSpPr>
        <p:spPr>
          <a:xfrm rot="16200000">
            <a:off x="5355602" y="1699082"/>
            <a:ext cx="141782" cy="1097280"/>
          </a:xfrm>
          <a:prstGeom prst="leftBracket">
            <a:avLst/>
          </a:prstGeom>
          <a:ln w="38100">
            <a:solidFill>
              <a:srgbClr val="73CA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eft Bracket 14">
            <a:extLst>
              <a:ext uri="{FF2B5EF4-FFF2-40B4-BE49-F238E27FC236}">
                <a16:creationId xmlns:a16="http://schemas.microsoft.com/office/drawing/2014/main" id="{B91412F1-E742-456C-9E71-98570E4FBB76}"/>
              </a:ext>
            </a:extLst>
          </p:cNvPr>
          <p:cNvSpPr/>
          <p:nvPr/>
        </p:nvSpPr>
        <p:spPr>
          <a:xfrm rot="16200000">
            <a:off x="10511584" y="1744802"/>
            <a:ext cx="141782" cy="1005840"/>
          </a:xfrm>
          <a:prstGeom prst="leftBracket">
            <a:avLst/>
          </a:prstGeom>
          <a:ln w="38100">
            <a:solidFill>
              <a:srgbClr val="73CA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27CB3E3-D391-4DB8-8CCE-ED62D25E08DB}"/>
              </a:ext>
            </a:extLst>
          </p:cNvPr>
          <p:cNvSpPr txBox="1"/>
          <p:nvPr/>
        </p:nvSpPr>
        <p:spPr>
          <a:xfrm>
            <a:off x="4747837" y="2318613"/>
            <a:ext cx="1357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speaker</a:t>
            </a:r>
            <a:b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b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tag</a:t>
            </a:r>
          </a:p>
        </p:txBody>
      </p:sp>
      <p:sp>
        <p:nvSpPr>
          <p:cNvPr id="17" name="TextBox 16">
            <a:extLst>
              <a:ext uri="{FF2B5EF4-FFF2-40B4-BE49-F238E27FC236}">
                <a16:creationId xmlns:a16="http://schemas.microsoft.com/office/drawing/2014/main" id="{FF78EBBF-6D38-4308-8EDD-4C91689282F7}"/>
              </a:ext>
            </a:extLst>
          </p:cNvPr>
          <p:cNvSpPr txBox="1"/>
          <p:nvPr/>
        </p:nvSpPr>
        <p:spPr>
          <a:xfrm>
            <a:off x="9939830" y="2318613"/>
            <a:ext cx="1357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speaker</a:t>
            </a:r>
            <a:b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b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tag</a:t>
            </a:r>
          </a:p>
        </p:txBody>
      </p:sp>
    </p:spTree>
    <p:extLst>
      <p:ext uri="{BB962C8B-B14F-4D97-AF65-F5344CB8AC3E}">
        <p14:creationId xmlns:p14="http://schemas.microsoft.com/office/powerpoint/2010/main" val="347749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6" grpId="0"/>
      <p:bldP spid="13" grpId="0"/>
      <p:bldP spid="14" grpId="0" animBg="1"/>
      <p:bldP spid="15" grpId="0" animBg="1"/>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10885866" cy="1823576"/>
          </a:xfrm>
          <a:prstGeom prst="rect">
            <a:avLst/>
          </a:prstGeom>
          <a:noFill/>
          <a:ln>
            <a:noFill/>
          </a:ln>
        </p:spPr>
        <p:txBody>
          <a:bodyPr wrap="square" rtlCol="0">
            <a:spAutoFit/>
          </a:bodyPr>
          <a:lstStyle/>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Put quotation marks around the part that is spoken.</a:t>
            </a:r>
          </a:p>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end punctuation of the quote stays inside the quotation marks.</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Rules for Punctuating Dialogue</a:t>
            </a:r>
          </a:p>
        </p:txBody>
      </p:sp>
    </p:spTree>
    <p:extLst>
      <p:ext uri="{BB962C8B-B14F-4D97-AF65-F5344CB8AC3E}">
        <p14:creationId xmlns:p14="http://schemas.microsoft.com/office/powerpoint/2010/main" val="259849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79A301-D8FF-4F13-99D8-BD9518219E6B}"/>
              </a:ext>
            </a:extLst>
          </p:cNvPr>
          <p:cNvSpPr txBox="1"/>
          <p:nvPr/>
        </p:nvSpPr>
        <p:spPr>
          <a:xfrm>
            <a:off x="1001086" y="1333153"/>
            <a:ext cx="79632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time should we meet?” he asked.</a:t>
            </a:r>
          </a:p>
        </p:txBody>
      </p:sp>
      <p:cxnSp>
        <p:nvCxnSpPr>
          <p:cNvPr id="4" name="Straight Arrow Connector 3">
            <a:extLst>
              <a:ext uri="{FF2B5EF4-FFF2-40B4-BE49-F238E27FC236}">
                <a16:creationId xmlns:a16="http://schemas.microsoft.com/office/drawing/2014/main" id="{4D6F1C72-BCBE-4218-BD1F-B2034F118A1E}"/>
              </a:ext>
            </a:extLst>
          </p:cNvPr>
          <p:cNvCxnSpPr>
            <a:cxnSpLocks/>
          </p:cNvCxnSpPr>
          <p:nvPr/>
        </p:nvCxnSpPr>
        <p:spPr>
          <a:xfrm flipV="1">
            <a:off x="6400801" y="1948542"/>
            <a:ext cx="0" cy="979714"/>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4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07"/>
            <a:ext cx="10515600" cy="1115581"/>
          </a:xfrm>
        </p:spPr>
        <p:txBody>
          <a:bodyPr>
            <a:normAutofit/>
          </a:bodyPr>
          <a:lstStyle/>
          <a:p>
            <a:pPr algn="ctr"/>
            <a:r>
              <a:rPr lang="en-US" dirty="0"/>
              <a:t>Rough Draft</a:t>
            </a:r>
          </a:p>
        </p:txBody>
      </p:sp>
      <p:sp>
        <p:nvSpPr>
          <p:cNvPr id="3" name="Content Placeholder 2"/>
          <p:cNvSpPr>
            <a:spLocks noGrp="1"/>
          </p:cNvSpPr>
          <p:nvPr>
            <p:ph idx="1"/>
          </p:nvPr>
        </p:nvSpPr>
        <p:spPr>
          <a:xfrm>
            <a:off x="838200" y="1924477"/>
            <a:ext cx="10515600" cy="4351338"/>
          </a:xfrm>
        </p:spPr>
        <p:txBody>
          <a:bodyPr>
            <a:normAutofit/>
          </a:bodyPr>
          <a:lstStyle/>
          <a:p>
            <a:r>
              <a:rPr lang="en-US" dirty="0"/>
              <a:t>Use your story arc to begin your first draft</a:t>
            </a:r>
          </a:p>
        </p:txBody>
      </p:sp>
      <p:sp>
        <p:nvSpPr>
          <p:cNvPr id="4" name="Rectangle 3"/>
          <p:cNvSpPr/>
          <p:nvPr/>
        </p:nvSpPr>
        <p:spPr>
          <a:xfrm>
            <a:off x="0" y="-169859"/>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10290967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5F99FCD-BC6E-4C59-9355-7CB756C899E5}"/>
              </a:ext>
            </a:extLst>
          </p:cNvPr>
          <p:cNvSpPr txBox="1"/>
          <p:nvPr/>
        </p:nvSpPr>
        <p:spPr>
          <a:xfrm>
            <a:off x="1557169" y="1250994"/>
            <a:ext cx="57100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“Let’s meet at five.”</a:t>
            </a:r>
          </a:p>
        </p:txBody>
      </p:sp>
      <p:cxnSp>
        <p:nvCxnSpPr>
          <p:cNvPr id="18" name="Straight Arrow Connector 17">
            <a:extLst>
              <a:ext uri="{FF2B5EF4-FFF2-40B4-BE49-F238E27FC236}">
                <a16:creationId xmlns:a16="http://schemas.microsoft.com/office/drawing/2014/main" id="{64D0A9E4-9BD0-494C-946F-F4C7790C48C5}"/>
              </a:ext>
            </a:extLst>
          </p:cNvPr>
          <p:cNvCxnSpPr>
            <a:cxnSpLocks/>
          </p:cNvCxnSpPr>
          <p:nvPr/>
        </p:nvCxnSpPr>
        <p:spPr>
          <a:xfrm flipV="1">
            <a:off x="5025117" y="1803110"/>
            <a:ext cx="0" cy="548640"/>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121555-2F86-497B-B163-A678C3D2AB0E}"/>
              </a:ext>
            </a:extLst>
          </p:cNvPr>
          <p:cNvSpPr txBox="1"/>
          <p:nvPr/>
        </p:nvSpPr>
        <p:spPr>
          <a:xfrm>
            <a:off x="1557169" y="2744009"/>
            <a:ext cx="57100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“Let’s meet at five,” she said.</a:t>
            </a:r>
          </a:p>
        </p:txBody>
      </p:sp>
      <p:cxnSp>
        <p:nvCxnSpPr>
          <p:cNvPr id="8" name="Straight Arrow Connector 7">
            <a:extLst>
              <a:ext uri="{FF2B5EF4-FFF2-40B4-BE49-F238E27FC236}">
                <a16:creationId xmlns:a16="http://schemas.microsoft.com/office/drawing/2014/main" id="{F032BE4D-968A-431F-B13D-CE81A1F63650}"/>
              </a:ext>
            </a:extLst>
          </p:cNvPr>
          <p:cNvCxnSpPr>
            <a:cxnSpLocks/>
          </p:cNvCxnSpPr>
          <p:nvPr/>
        </p:nvCxnSpPr>
        <p:spPr>
          <a:xfrm flipV="1">
            <a:off x="5031920" y="3350555"/>
            <a:ext cx="0" cy="548640"/>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10885866" cy="3105978"/>
          </a:xfrm>
          <a:prstGeom prst="rect">
            <a:avLst/>
          </a:prstGeom>
          <a:noFill/>
          <a:ln>
            <a:noFill/>
          </a:ln>
        </p:spPr>
        <p:txBody>
          <a:bodyPr wrap="square" rtlCol="0">
            <a:spAutoFit/>
          </a:bodyPr>
          <a:lstStyle/>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Put quotation marks around the part that is spoken.</a:t>
            </a:r>
          </a:p>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end punctuation of the quote stays inside the quotation marks.</a:t>
            </a:r>
          </a:p>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If the speaker tag comes before the quote, put a comma after it.</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Rules for Punctuating Dialogue</a:t>
            </a:r>
          </a:p>
        </p:txBody>
      </p:sp>
    </p:spTree>
    <p:extLst>
      <p:ext uri="{BB962C8B-B14F-4D97-AF65-F5344CB8AC3E}">
        <p14:creationId xmlns:p14="http://schemas.microsoft.com/office/powerpoint/2010/main" val="25988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21555-2F86-497B-B163-A678C3D2AB0E}"/>
              </a:ext>
            </a:extLst>
          </p:cNvPr>
          <p:cNvSpPr txBox="1"/>
          <p:nvPr/>
        </p:nvSpPr>
        <p:spPr>
          <a:xfrm>
            <a:off x="1557169" y="1527321"/>
            <a:ext cx="57100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“Let’s meet at five,” she said.</a:t>
            </a:r>
          </a:p>
        </p:txBody>
      </p:sp>
      <p:sp>
        <p:nvSpPr>
          <p:cNvPr id="13" name="TextBox 12">
            <a:extLst>
              <a:ext uri="{FF2B5EF4-FFF2-40B4-BE49-F238E27FC236}">
                <a16:creationId xmlns:a16="http://schemas.microsoft.com/office/drawing/2014/main" id="{0FB59095-3291-456D-8B81-6C9A92B6636F}"/>
              </a:ext>
            </a:extLst>
          </p:cNvPr>
          <p:cNvSpPr txBox="1"/>
          <p:nvPr/>
        </p:nvSpPr>
        <p:spPr>
          <a:xfrm>
            <a:off x="1557169" y="2844491"/>
            <a:ext cx="57100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 said, “Let’s meet at five.”</a:t>
            </a:r>
          </a:p>
        </p:txBody>
      </p:sp>
      <p:cxnSp>
        <p:nvCxnSpPr>
          <p:cNvPr id="15" name="Straight Arrow Connector 14">
            <a:extLst>
              <a:ext uri="{FF2B5EF4-FFF2-40B4-BE49-F238E27FC236}">
                <a16:creationId xmlns:a16="http://schemas.microsoft.com/office/drawing/2014/main" id="{1365C295-D92D-491B-B199-FBEAA48817AD}"/>
              </a:ext>
            </a:extLst>
          </p:cNvPr>
          <p:cNvCxnSpPr>
            <a:cxnSpLocks/>
          </p:cNvCxnSpPr>
          <p:nvPr/>
        </p:nvCxnSpPr>
        <p:spPr>
          <a:xfrm flipV="1">
            <a:off x="3279319" y="3429266"/>
            <a:ext cx="0" cy="640080"/>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10885866" cy="3939540"/>
          </a:xfrm>
          <a:prstGeom prst="rect">
            <a:avLst/>
          </a:prstGeom>
          <a:noFill/>
          <a:ln>
            <a:noFill/>
          </a:ln>
        </p:spPr>
        <p:txBody>
          <a:bodyPr wrap="square" rtlCol="0">
            <a:spAutoFit/>
          </a:bodyPr>
          <a:lstStyle/>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Put quotation marks around the part that is spoken.</a:t>
            </a:r>
          </a:p>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end punctuation of the quote stays inside the quotation marks.</a:t>
            </a:r>
          </a:p>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If the speaker tag comes before the quote, put a comma after it.</a:t>
            </a:r>
          </a:p>
          <a:p>
            <a:pPr marL="514350" marR="0" lvl="0" indent="-514350" algn="l" defTabSz="914400" rtl="0" eaLnBrk="1" fontAlgn="auto" latinLnBrk="0" hangingPunct="1">
              <a:lnSpc>
                <a:spcPts val="3500"/>
              </a:lnSpc>
              <a:spcBef>
                <a:spcPts val="3000"/>
              </a:spcBef>
              <a:spcAft>
                <a:spcPts val="0"/>
              </a:spcAft>
              <a:buClrTx/>
              <a:buSzTx/>
              <a:buFontTx/>
              <a:buAutoNum type="arabicPeriod"/>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Start a new line every time the speaker changes.</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Rules for Punctuating Dialogue</a:t>
            </a:r>
          </a:p>
        </p:txBody>
      </p:sp>
    </p:spTree>
    <p:extLst>
      <p:ext uri="{BB962C8B-B14F-4D97-AF65-F5344CB8AC3E}">
        <p14:creationId xmlns:p14="http://schemas.microsoft.com/office/powerpoint/2010/main" val="20259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21555-2F86-497B-B163-A678C3D2AB0E}"/>
              </a:ext>
            </a:extLst>
          </p:cNvPr>
          <p:cNvSpPr txBox="1"/>
          <p:nvPr/>
        </p:nvSpPr>
        <p:spPr>
          <a:xfrm>
            <a:off x="1562356" y="983037"/>
            <a:ext cx="9143488" cy="4159537"/>
          </a:xfrm>
          <a:prstGeom prst="rect">
            <a:avLst/>
          </a:prstGeom>
          <a:noFill/>
        </p:spPr>
        <p:txBody>
          <a:bodyPr wrap="square" rtlCol="0">
            <a:spAutoFit/>
          </a:bodyPr>
          <a:lstStyle/>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many did you get?” Josie asked.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don’t know,” Ruby said. “Maybe twelve? I lost count, but it was a lot.”</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“That’s great!” Josie said.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“Thanks!”</a:t>
            </a:r>
          </a:p>
        </p:txBody>
      </p:sp>
    </p:spTree>
    <p:extLst>
      <p:ext uri="{BB962C8B-B14F-4D97-AF65-F5344CB8AC3E}">
        <p14:creationId xmlns:p14="http://schemas.microsoft.com/office/powerpoint/2010/main" val="2747794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C7402-C259-4ED8-840E-6E94967AB0C7}"/>
              </a:ext>
            </a:extLst>
          </p:cNvPr>
          <p:cNvSpPr txBox="1"/>
          <p:nvPr/>
        </p:nvSpPr>
        <p:spPr>
          <a:xfrm>
            <a:off x="4945648" y="2008957"/>
            <a:ext cx="3733357" cy="1935965"/>
          </a:xfrm>
          <a:prstGeom prst="rect">
            <a:avLst/>
          </a:prstGeom>
          <a:solidFill>
            <a:srgbClr val="B9E5E3"/>
          </a:solid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seeing frog</a:t>
            </a:r>
            <a:br>
              <a:rPr kumimoji="0" lang="en-US" sz="30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br>
            <a:r>
              <a:rPr kumimoji="0" lang="en-US" sz="30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trying to get it 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getting it out</a:t>
            </a:r>
          </a:p>
        </p:txBody>
      </p:sp>
      <p:sp>
        <p:nvSpPr>
          <p:cNvPr id="5" name="TextBox 4">
            <a:extLst>
              <a:ext uri="{FF2B5EF4-FFF2-40B4-BE49-F238E27FC236}">
                <a16:creationId xmlns:a16="http://schemas.microsoft.com/office/drawing/2014/main" id="{F51FE9C8-F8E6-432A-A141-A2557637F64F}"/>
              </a:ext>
            </a:extLst>
          </p:cNvPr>
          <p:cNvSpPr txBox="1"/>
          <p:nvPr/>
        </p:nvSpPr>
        <p:spPr>
          <a:xfrm>
            <a:off x="3179056" y="2929260"/>
            <a:ext cx="1716897" cy="1015661"/>
          </a:xfrm>
          <a:prstGeom prst="rect">
            <a:avLst/>
          </a:prstGeom>
          <a:solidFill>
            <a:srgbClr val="B9E5E3"/>
          </a:solid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eating, dancing, making a mess</a:t>
            </a:r>
          </a:p>
        </p:txBody>
      </p:sp>
      <p:sp>
        <p:nvSpPr>
          <p:cNvPr id="6" name="TextBox 5">
            <a:extLst>
              <a:ext uri="{FF2B5EF4-FFF2-40B4-BE49-F238E27FC236}">
                <a16:creationId xmlns:a16="http://schemas.microsoft.com/office/drawing/2014/main" id="{B2749B8F-288A-4A87-9587-466A002C3C89}"/>
              </a:ext>
            </a:extLst>
          </p:cNvPr>
          <p:cNvSpPr txBox="1"/>
          <p:nvPr/>
        </p:nvSpPr>
        <p:spPr>
          <a:xfrm>
            <a:off x="8883091" y="2929261"/>
            <a:ext cx="1317683" cy="1015663"/>
          </a:xfrm>
          <a:prstGeom prst="rect">
            <a:avLst/>
          </a:prstGeom>
          <a:solidFill>
            <a:srgbClr val="B9E5E3"/>
          </a:solid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cleaning up, PJs, TV</a:t>
            </a:r>
          </a:p>
        </p:txBody>
      </p:sp>
      <p:sp>
        <p:nvSpPr>
          <p:cNvPr id="7" name="TextBox 6">
            <a:extLst>
              <a:ext uri="{FF2B5EF4-FFF2-40B4-BE49-F238E27FC236}">
                <a16:creationId xmlns:a16="http://schemas.microsoft.com/office/drawing/2014/main" id="{E93F28D6-6176-4468-819F-41360A74DA22}"/>
              </a:ext>
            </a:extLst>
          </p:cNvPr>
          <p:cNvSpPr txBox="1"/>
          <p:nvPr/>
        </p:nvSpPr>
        <p:spPr>
          <a:xfrm>
            <a:off x="10423743" y="2929263"/>
            <a:ext cx="1317683" cy="1015661"/>
          </a:xfrm>
          <a:prstGeom prst="rect">
            <a:avLst/>
          </a:prstGeom>
          <a:solidFill>
            <a:srgbClr val="B9E5E3"/>
          </a:solid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Parents come home.</a:t>
            </a:r>
          </a:p>
        </p:txBody>
      </p:sp>
      <p:sp>
        <p:nvSpPr>
          <p:cNvPr id="8" name="TextBox 7">
            <a:extLst>
              <a:ext uri="{FF2B5EF4-FFF2-40B4-BE49-F238E27FC236}">
                <a16:creationId xmlns:a16="http://schemas.microsoft.com/office/drawing/2014/main" id="{F6F59455-CD25-437B-AE16-D2AD7C6AA003}"/>
              </a:ext>
            </a:extLst>
          </p:cNvPr>
          <p:cNvSpPr txBox="1"/>
          <p:nvPr/>
        </p:nvSpPr>
        <p:spPr>
          <a:xfrm>
            <a:off x="459447" y="3298592"/>
            <a:ext cx="1093788" cy="646330"/>
          </a:xfrm>
          <a:prstGeom prst="rect">
            <a:avLst/>
          </a:prstGeom>
          <a:solidFill>
            <a:srgbClr val="B9E5E3"/>
          </a:solid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exposition</a:t>
            </a:r>
            <a:endParaRPr kumimoji="0" lang="en-US" sz="16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
        <p:nvSpPr>
          <p:cNvPr id="9" name="TextBox 8">
            <a:extLst>
              <a:ext uri="{FF2B5EF4-FFF2-40B4-BE49-F238E27FC236}">
                <a16:creationId xmlns:a16="http://schemas.microsoft.com/office/drawing/2014/main" id="{410AE913-F73F-4DEA-8109-E9DD5768401A}"/>
              </a:ext>
            </a:extLst>
          </p:cNvPr>
          <p:cNvSpPr txBox="1"/>
          <p:nvPr/>
        </p:nvSpPr>
        <p:spPr>
          <a:xfrm>
            <a:off x="1635401" y="2691586"/>
            <a:ext cx="1340564" cy="1253336"/>
          </a:xfrm>
          <a:prstGeom prst="rect">
            <a:avLst/>
          </a:prstGeom>
          <a:solidFill>
            <a:srgbClr val="B9E5E3"/>
          </a:solid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Parents leave.</a:t>
            </a:r>
            <a:endParaRPr kumimoji="0" lang="en-US" sz="20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
        <p:nvSpPr>
          <p:cNvPr id="14" name="TextBox 13">
            <a:extLst>
              <a:ext uri="{FF2B5EF4-FFF2-40B4-BE49-F238E27FC236}">
                <a16:creationId xmlns:a16="http://schemas.microsoft.com/office/drawing/2014/main" id="{36DE32B8-0E76-447A-8931-8020BFCA3EC6}"/>
              </a:ext>
            </a:extLst>
          </p:cNvPr>
          <p:cNvSpPr txBox="1"/>
          <p:nvPr/>
        </p:nvSpPr>
        <p:spPr>
          <a:xfrm>
            <a:off x="5558278" y="4053633"/>
            <a:ext cx="25631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SCENE</a:t>
            </a:r>
            <a:endParaRPr kumimoji="0" lang="en-US" sz="1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5" name="TextBox 14">
            <a:extLst>
              <a:ext uri="{FF2B5EF4-FFF2-40B4-BE49-F238E27FC236}">
                <a16:creationId xmlns:a16="http://schemas.microsoft.com/office/drawing/2014/main" id="{F042A4AF-5E84-44EC-AF56-F7C9D2AA9587}"/>
              </a:ext>
            </a:extLst>
          </p:cNvPr>
          <p:cNvSpPr txBox="1"/>
          <p:nvPr/>
        </p:nvSpPr>
        <p:spPr>
          <a:xfrm>
            <a:off x="10328338" y="4053633"/>
            <a:ext cx="16290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SCENE</a:t>
            </a:r>
            <a:endParaRPr kumimoji="0" lang="en-US" sz="1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6" name="TextBox 15">
            <a:extLst>
              <a:ext uri="{FF2B5EF4-FFF2-40B4-BE49-F238E27FC236}">
                <a16:creationId xmlns:a16="http://schemas.microsoft.com/office/drawing/2014/main" id="{78E28F2C-2E88-434C-A9FF-CA73E76D1944}"/>
              </a:ext>
            </a:extLst>
          </p:cNvPr>
          <p:cNvSpPr txBox="1"/>
          <p:nvPr/>
        </p:nvSpPr>
        <p:spPr>
          <a:xfrm>
            <a:off x="1692683" y="4053633"/>
            <a:ext cx="122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SCENE</a:t>
            </a:r>
            <a:endParaRPr kumimoji="0" lang="en-US" sz="1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7" name="TextBox 16">
            <a:extLst>
              <a:ext uri="{FF2B5EF4-FFF2-40B4-BE49-F238E27FC236}">
                <a16:creationId xmlns:a16="http://schemas.microsoft.com/office/drawing/2014/main" id="{643A49F6-AA19-4D6F-AB8E-0B415D47276A}"/>
              </a:ext>
            </a:extLst>
          </p:cNvPr>
          <p:cNvSpPr txBox="1"/>
          <p:nvPr/>
        </p:nvSpPr>
        <p:spPr>
          <a:xfrm>
            <a:off x="3256410" y="4053633"/>
            <a:ext cx="16290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SUMMARY</a:t>
            </a:r>
            <a:endParaRPr kumimoji="0" lang="en-US" sz="1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8" name="TextBox 17">
            <a:extLst>
              <a:ext uri="{FF2B5EF4-FFF2-40B4-BE49-F238E27FC236}">
                <a16:creationId xmlns:a16="http://schemas.microsoft.com/office/drawing/2014/main" id="{AFD3BFF7-4DBC-4712-9E10-F36299FF4FD9}"/>
              </a:ext>
            </a:extLst>
          </p:cNvPr>
          <p:cNvSpPr txBox="1"/>
          <p:nvPr/>
        </p:nvSpPr>
        <p:spPr>
          <a:xfrm>
            <a:off x="307961" y="4053633"/>
            <a:ext cx="13847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SUMMARY</a:t>
            </a:r>
            <a:endParaRPr kumimoji="0" lang="en-US" sz="1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19" name="TextBox 18">
            <a:extLst>
              <a:ext uri="{FF2B5EF4-FFF2-40B4-BE49-F238E27FC236}">
                <a16:creationId xmlns:a16="http://schemas.microsoft.com/office/drawing/2014/main" id="{B8CC58F7-4E7E-49DC-9E10-F9B91A20561A}"/>
              </a:ext>
            </a:extLst>
          </p:cNvPr>
          <p:cNvSpPr txBox="1"/>
          <p:nvPr/>
        </p:nvSpPr>
        <p:spPr>
          <a:xfrm>
            <a:off x="8697593" y="4053633"/>
            <a:ext cx="16290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SUMMARY</a:t>
            </a:r>
            <a:endParaRPr kumimoji="0" lang="en-US" sz="1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20" name="Rectangle 19">
            <a:extLst>
              <a:ext uri="{FF2B5EF4-FFF2-40B4-BE49-F238E27FC236}">
                <a16:creationId xmlns:a16="http://schemas.microsoft.com/office/drawing/2014/main" id="{E8C29E4C-DED4-407F-84D1-AEF1652577F0}"/>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5CD1EC9-9C33-4E7B-A4A6-23A4AB735EB3}"/>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When to Use Dialogue</a:t>
            </a:r>
          </a:p>
        </p:txBody>
      </p:sp>
      <p:sp>
        <p:nvSpPr>
          <p:cNvPr id="22" name="TextBox 21">
            <a:extLst>
              <a:ext uri="{FF2B5EF4-FFF2-40B4-BE49-F238E27FC236}">
                <a16:creationId xmlns:a16="http://schemas.microsoft.com/office/drawing/2014/main" id="{DE164FD0-63CE-43FA-9859-95183AA97E7C}"/>
              </a:ext>
            </a:extLst>
          </p:cNvPr>
          <p:cNvSpPr txBox="1"/>
          <p:nvPr/>
        </p:nvSpPr>
        <p:spPr>
          <a:xfrm>
            <a:off x="1553235" y="5094868"/>
            <a:ext cx="13847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DIALOGUE</a:t>
            </a:r>
            <a:endParaRPr kumimoji="0" lang="en-US" sz="1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23" name="TextBox 22">
            <a:extLst>
              <a:ext uri="{FF2B5EF4-FFF2-40B4-BE49-F238E27FC236}">
                <a16:creationId xmlns:a16="http://schemas.microsoft.com/office/drawing/2014/main" id="{4BF778B6-81E3-480F-BDEB-70C46467B987}"/>
              </a:ext>
            </a:extLst>
          </p:cNvPr>
          <p:cNvSpPr txBox="1"/>
          <p:nvPr/>
        </p:nvSpPr>
        <p:spPr>
          <a:xfrm>
            <a:off x="10450499" y="5094868"/>
            <a:ext cx="13847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DIALOGUE</a:t>
            </a:r>
            <a:endParaRPr kumimoji="0" lang="en-US" sz="1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cxnSp>
        <p:nvCxnSpPr>
          <p:cNvPr id="24" name="Straight Arrow Connector 23">
            <a:extLst>
              <a:ext uri="{FF2B5EF4-FFF2-40B4-BE49-F238E27FC236}">
                <a16:creationId xmlns:a16="http://schemas.microsoft.com/office/drawing/2014/main" id="{61AF3D58-67E6-4522-98A6-7CCD2ADCDE7E}"/>
              </a:ext>
            </a:extLst>
          </p:cNvPr>
          <p:cNvCxnSpPr>
            <a:cxnSpLocks/>
          </p:cNvCxnSpPr>
          <p:nvPr/>
        </p:nvCxnSpPr>
        <p:spPr>
          <a:xfrm flipV="1">
            <a:off x="2271134" y="4531236"/>
            <a:ext cx="0" cy="457200"/>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D585B2-6A64-4B17-9FE1-A8B5D252AB54}"/>
              </a:ext>
            </a:extLst>
          </p:cNvPr>
          <p:cNvCxnSpPr>
            <a:cxnSpLocks/>
          </p:cNvCxnSpPr>
          <p:nvPr/>
        </p:nvCxnSpPr>
        <p:spPr>
          <a:xfrm flipV="1">
            <a:off x="11133780" y="4531236"/>
            <a:ext cx="0" cy="457200"/>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2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4" grpId="0"/>
      <p:bldP spid="15" grpId="0"/>
      <p:bldP spid="16" grpId="0"/>
      <p:bldP spid="18" grpId="0"/>
      <p:bldP spid="19" grpId="0"/>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3DD48-B93A-4B31-BED2-C679D371290E}"/>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680635C-F087-4D27-87F2-7305728C3AFD}"/>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When to Use Dialogue</a:t>
            </a:r>
          </a:p>
        </p:txBody>
      </p:sp>
      <p:sp>
        <p:nvSpPr>
          <p:cNvPr id="4" name="TextBox 3">
            <a:extLst>
              <a:ext uri="{FF2B5EF4-FFF2-40B4-BE49-F238E27FC236}">
                <a16:creationId xmlns:a16="http://schemas.microsoft.com/office/drawing/2014/main" id="{71257958-F0BB-4B98-BBC3-C6ED5F47A67E}"/>
              </a:ext>
            </a:extLst>
          </p:cNvPr>
          <p:cNvSpPr txBox="1"/>
          <p:nvPr/>
        </p:nvSpPr>
        <p:spPr>
          <a:xfrm>
            <a:off x="1597021" y="2438985"/>
            <a:ext cx="9074157" cy="1437060"/>
          </a:xfrm>
          <a:prstGeom prst="rect">
            <a:avLst/>
          </a:prstGeom>
          <a:noFill/>
          <a:ln>
            <a:noFill/>
          </a:ln>
        </p:spPr>
        <p:txBody>
          <a:bodyPr wrap="square" rtlCol="0">
            <a:spAutoFit/>
          </a:bodyPr>
          <a:lstStyle/>
          <a:p>
            <a:pPr marL="0" marR="0" lvl="0" indent="0" algn="ctr" defTabSz="914400" rtl="0" eaLnBrk="1" fontAlgn="auto" latinLnBrk="0" hangingPunct="1">
              <a:lnSpc>
                <a:spcPts val="5500"/>
              </a:lnSpc>
              <a:spcBef>
                <a:spcPts val="300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You don’t have to include </a:t>
            </a:r>
            <a:r>
              <a:rPr kumimoji="0" lang="en-US" sz="3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everything</a:t>
            </a:r>
            <a:r>
              <a:rPr kumimoji="0" lang="en-US" sz="3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that </a:t>
            </a:r>
            <a:r>
              <a:rPr kumimoji="0" lang="en-US" sz="3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everyone</a:t>
            </a:r>
            <a:r>
              <a:rPr kumimoji="0" lang="en-US" sz="3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says.</a:t>
            </a:r>
          </a:p>
        </p:txBody>
      </p:sp>
    </p:spTree>
    <p:extLst>
      <p:ext uri="{BB962C8B-B14F-4D97-AF65-F5344CB8AC3E}">
        <p14:creationId xmlns:p14="http://schemas.microsoft.com/office/powerpoint/2010/main" val="3503448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21555-2F86-497B-B163-A678C3D2AB0E}"/>
              </a:ext>
            </a:extLst>
          </p:cNvPr>
          <p:cNvSpPr txBox="1"/>
          <p:nvPr/>
        </p:nvSpPr>
        <p:spPr>
          <a:xfrm>
            <a:off x="1749924" y="889253"/>
            <a:ext cx="9143488" cy="4467313"/>
          </a:xfrm>
          <a:prstGeom prst="rect">
            <a:avLst/>
          </a:prstGeom>
          <a:noFill/>
        </p:spPr>
        <p:txBody>
          <a:bodyPr wrap="square" rtlCol="0">
            <a:sp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"Hi," Tina said.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"Hi," Brian said.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are you doing?" Tina asked.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"Not much," Brian said.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"Oh," Tina said.</a:t>
            </a:r>
          </a:p>
        </p:txBody>
      </p:sp>
    </p:spTree>
    <p:extLst>
      <p:ext uri="{BB962C8B-B14F-4D97-AF65-F5344CB8AC3E}">
        <p14:creationId xmlns:p14="http://schemas.microsoft.com/office/powerpoint/2010/main" val="107644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21555-2F86-497B-B163-A678C3D2AB0E}"/>
              </a:ext>
            </a:extLst>
          </p:cNvPr>
          <p:cNvSpPr txBox="1"/>
          <p:nvPr/>
        </p:nvSpPr>
        <p:spPr>
          <a:xfrm>
            <a:off x="1317380" y="912699"/>
            <a:ext cx="9557239" cy="4345998"/>
          </a:xfrm>
          <a:prstGeom prst="rect">
            <a:avLst/>
          </a:prstGeom>
          <a:noFill/>
        </p:spPr>
        <p:txBody>
          <a:bodyPr wrap="square" rtlCol="0">
            <a:sp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After school, Tina was at her locker and Brian showed up. After exchanging small talk for a minute, Tina finally came out with it.</a:t>
            </a:r>
          </a:p>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saw you in math," she said.</a:t>
            </a:r>
          </a:p>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do you mean?" Brian said.</a:t>
            </a:r>
          </a:p>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"With that cheat sheet in your lap," she said. "I saw it."</a:t>
            </a:r>
          </a:p>
        </p:txBody>
      </p:sp>
    </p:spTree>
    <p:extLst>
      <p:ext uri="{BB962C8B-B14F-4D97-AF65-F5344CB8AC3E}">
        <p14:creationId xmlns:p14="http://schemas.microsoft.com/office/powerpoint/2010/main" val="31249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3E75A-2213-4DE0-829D-F69E9B894B27}"/>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4A03385-CC77-4D82-94BD-448D2E2D4D9D}"/>
              </a:ext>
            </a:extLst>
          </p:cNvPr>
          <p:cNvSpPr txBox="1"/>
          <p:nvPr/>
        </p:nvSpPr>
        <p:spPr>
          <a:xfrm>
            <a:off x="450349" y="293766"/>
            <a:ext cx="889294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Other Ways to Keep Dialogue Interesting</a:t>
            </a:r>
          </a:p>
        </p:txBody>
      </p:sp>
      <p:sp>
        <p:nvSpPr>
          <p:cNvPr id="4" name="TextBox 3">
            <a:extLst>
              <a:ext uri="{FF2B5EF4-FFF2-40B4-BE49-F238E27FC236}">
                <a16:creationId xmlns:a16="http://schemas.microsoft.com/office/drawing/2014/main" id="{F52B896A-3E8D-45B3-946C-5EFBE3C61E9E}"/>
              </a:ext>
            </a:extLst>
          </p:cNvPr>
          <p:cNvSpPr txBox="1"/>
          <p:nvPr/>
        </p:nvSpPr>
        <p:spPr>
          <a:xfrm>
            <a:off x="450349" y="1850505"/>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vary speaker tags</a:t>
            </a:r>
            <a:endPar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15992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A4A2-89E4-469B-BCE4-3944C168D994}"/>
              </a:ext>
            </a:extLst>
          </p:cNvPr>
          <p:cNvSpPr>
            <a:spLocks noGrp="1"/>
          </p:cNvSpPr>
          <p:nvPr>
            <p:ph type="title"/>
          </p:nvPr>
        </p:nvSpPr>
        <p:spPr/>
        <p:txBody>
          <a:bodyPr/>
          <a:lstStyle/>
          <a:p>
            <a:r>
              <a:rPr lang="en-US" dirty="0"/>
              <a:t>Modes of Storytelling</a:t>
            </a:r>
          </a:p>
        </p:txBody>
      </p:sp>
    </p:spTree>
    <p:extLst>
      <p:ext uri="{BB962C8B-B14F-4D97-AF65-F5344CB8AC3E}">
        <p14:creationId xmlns:p14="http://schemas.microsoft.com/office/powerpoint/2010/main" val="97766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B832A-0C6A-4D1C-B2E1-ED5D81448717}"/>
              </a:ext>
            </a:extLst>
          </p:cNvPr>
          <p:cNvSpPr txBox="1"/>
          <p:nvPr/>
        </p:nvSpPr>
        <p:spPr>
          <a:xfrm>
            <a:off x="3504870" y="2436659"/>
            <a:ext cx="5182259" cy="541174"/>
          </a:xfrm>
          <a:prstGeom prst="rect">
            <a:avLst/>
          </a:prstGeom>
          <a:noFill/>
          <a:ln>
            <a:noFill/>
          </a:ln>
        </p:spPr>
        <p:txBody>
          <a:bodyPr wrap="square" rtlCol="0">
            <a:spAutoFit/>
          </a:bodyPr>
          <a:lstStyle/>
          <a:p>
            <a:pPr marL="0" marR="0" lvl="0" indent="0" algn="ctr" defTabSz="914400" rtl="0" eaLnBrk="1" fontAlgn="auto" latinLnBrk="0" hangingPunct="1">
              <a:lnSpc>
                <a:spcPts val="3500"/>
              </a:lnSpc>
              <a:spcBef>
                <a:spcPts val="300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“Said” is dead?</a:t>
            </a:r>
            <a:endParaRPr kumimoji="0" lang="en-US" sz="36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4392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21555-2F86-497B-B163-A678C3D2AB0E}"/>
              </a:ext>
            </a:extLst>
          </p:cNvPr>
          <p:cNvSpPr txBox="1"/>
          <p:nvPr/>
        </p:nvSpPr>
        <p:spPr>
          <a:xfrm>
            <a:off x="1749924" y="889253"/>
            <a:ext cx="9143488" cy="4467313"/>
          </a:xfrm>
          <a:prstGeom prst="rect">
            <a:avLst/>
          </a:prstGeom>
          <a:noFill/>
        </p:spPr>
        <p:txBody>
          <a:bodyPr wrap="square" rtlCol="0">
            <a:sp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"Hi," Tina said.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"Hi," Brian said.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are you doing?" Tina asked.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"Not much," Brian said.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"Oh," Tina said.</a:t>
            </a:r>
          </a:p>
        </p:txBody>
      </p:sp>
    </p:spTree>
    <p:extLst>
      <p:ext uri="{BB962C8B-B14F-4D97-AF65-F5344CB8AC3E}">
        <p14:creationId xmlns:p14="http://schemas.microsoft.com/office/powerpoint/2010/main" val="1468624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21555-2F86-497B-B163-A678C3D2AB0E}"/>
              </a:ext>
            </a:extLst>
          </p:cNvPr>
          <p:cNvSpPr txBox="1"/>
          <p:nvPr/>
        </p:nvSpPr>
        <p:spPr>
          <a:xfrm>
            <a:off x="1749924" y="889253"/>
            <a:ext cx="9143488" cy="4467313"/>
          </a:xfrm>
          <a:prstGeom prst="rect">
            <a:avLst/>
          </a:prstGeom>
          <a:noFill/>
        </p:spPr>
        <p:txBody>
          <a:bodyPr wrap="square" rtlCol="0">
            <a:sp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"Hi," Tina exclaimed.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"Hi," Brian replied.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are you doing?" Tina demanded.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"Not much," Brian declared.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"Oh," Tina mumbled.</a:t>
            </a:r>
          </a:p>
        </p:txBody>
      </p:sp>
    </p:spTree>
    <p:extLst>
      <p:ext uri="{BB962C8B-B14F-4D97-AF65-F5344CB8AC3E}">
        <p14:creationId xmlns:p14="http://schemas.microsoft.com/office/powerpoint/2010/main" val="2780152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A13B3-41EB-47A5-AF71-BF4670B264D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rot="21233294">
            <a:off x="-659754" y="7464"/>
            <a:ext cx="7993829" cy="4496528"/>
          </a:xfrm>
          <a:prstGeom prst="rect">
            <a:avLst/>
          </a:prstGeom>
        </p:spPr>
      </p:pic>
      <p:pic>
        <p:nvPicPr>
          <p:cNvPr id="5" name="Picture 4">
            <a:extLst>
              <a:ext uri="{FF2B5EF4-FFF2-40B4-BE49-F238E27FC236}">
                <a16:creationId xmlns:a16="http://schemas.microsoft.com/office/drawing/2014/main" id="{1940E1F0-2F68-475B-86CD-E186FCC2DAA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65785" y="1673608"/>
            <a:ext cx="7383138" cy="4153015"/>
          </a:xfrm>
          <a:prstGeom prst="rect">
            <a:avLst/>
          </a:prstGeom>
        </p:spPr>
      </p:pic>
      <p:sp>
        <p:nvSpPr>
          <p:cNvPr id="6" name="Rectangle: Rounded Corners 5">
            <a:extLst>
              <a:ext uri="{FF2B5EF4-FFF2-40B4-BE49-F238E27FC236}">
                <a16:creationId xmlns:a16="http://schemas.microsoft.com/office/drawing/2014/main" id="{B77E6F7D-B3A8-4A6A-B60D-A8E6F9A6DB0B}"/>
              </a:ext>
            </a:extLst>
          </p:cNvPr>
          <p:cNvSpPr/>
          <p:nvPr/>
        </p:nvSpPr>
        <p:spPr>
          <a:xfrm rot="21287497">
            <a:off x="3657953" y="2199983"/>
            <a:ext cx="731520" cy="433754"/>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16F9985B-448D-450C-9029-ED1745BB4EDC}"/>
              </a:ext>
            </a:extLst>
          </p:cNvPr>
          <p:cNvSpPr/>
          <p:nvPr/>
        </p:nvSpPr>
        <p:spPr>
          <a:xfrm rot="21287497">
            <a:off x="2040169" y="3630198"/>
            <a:ext cx="731520" cy="433754"/>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1E48D9F-6963-425E-88D0-6A91929C5854}"/>
              </a:ext>
            </a:extLst>
          </p:cNvPr>
          <p:cNvSpPr/>
          <p:nvPr/>
        </p:nvSpPr>
        <p:spPr>
          <a:xfrm>
            <a:off x="9226287" y="1795035"/>
            <a:ext cx="731520" cy="433754"/>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257E94A4-89C8-4A5B-8887-169EC4D68E7C}"/>
              </a:ext>
            </a:extLst>
          </p:cNvPr>
          <p:cNvSpPr/>
          <p:nvPr/>
        </p:nvSpPr>
        <p:spPr>
          <a:xfrm>
            <a:off x="9117729" y="2714843"/>
            <a:ext cx="731520" cy="433754"/>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BF013A6-DECB-4E23-BDC8-EF2A4EB631BA}"/>
              </a:ext>
            </a:extLst>
          </p:cNvPr>
          <p:cNvSpPr/>
          <p:nvPr/>
        </p:nvSpPr>
        <p:spPr>
          <a:xfrm>
            <a:off x="9519948" y="3622213"/>
            <a:ext cx="731520" cy="433754"/>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1B14312-CB36-4A5B-8CF0-D00BB21A852B}"/>
              </a:ext>
            </a:extLst>
          </p:cNvPr>
          <p:cNvSpPr/>
          <p:nvPr/>
        </p:nvSpPr>
        <p:spPr>
          <a:xfrm>
            <a:off x="4795548" y="4595228"/>
            <a:ext cx="731520" cy="433754"/>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D51E73-DCCD-4FB4-A038-84473EC20940}"/>
              </a:ext>
            </a:extLst>
          </p:cNvPr>
          <p:cNvSpPr txBox="1"/>
          <p:nvPr/>
        </p:nvSpPr>
        <p:spPr>
          <a:xfrm>
            <a:off x="304575" y="5048525"/>
            <a:ext cx="24852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Last Olympian</a:t>
            </a: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Rick Riordan</a:t>
            </a:r>
          </a:p>
        </p:txBody>
      </p:sp>
      <p:sp>
        <p:nvSpPr>
          <p:cNvPr id="13" name="TextBox 12">
            <a:extLst>
              <a:ext uri="{FF2B5EF4-FFF2-40B4-BE49-F238E27FC236}">
                <a16:creationId xmlns:a16="http://schemas.microsoft.com/office/drawing/2014/main" id="{F1D99CA7-06B3-43DA-B3E5-050557251D5D}"/>
              </a:ext>
            </a:extLst>
          </p:cNvPr>
          <p:cNvSpPr txBox="1"/>
          <p:nvPr/>
        </p:nvSpPr>
        <p:spPr>
          <a:xfrm>
            <a:off x="9261344" y="687065"/>
            <a:ext cx="24852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Double Fudge</a:t>
            </a: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Judy Blume</a:t>
            </a:r>
          </a:p>
        </p:txBody>
      </p:sp>
    </p:spTree>
    <p:extLst>
      <p:ext uri="{BB962C8B-B14F-4D97-AF65-F5344CB8AC3E}">
        <p14:creationId xmlns:p14="http://schemas.microsoft.com/office/powerpoint/2010/main" val="980103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8AF1A09-DA2D-4800-97C0-7DCAFEDEDD90}"/>
              </a:ext>
            </a:extLst>
          </p:cNvPr>
          <p:cNvGraphicFramePr>
            <a:graphicFrameLocks noGrp="1"/>
          </p:cNvGraphicFramePr>
          <p:nvPr>
            <p:extLst/>
          </p:nvPr>
        </p:nvGraphicFramePr>
        <p:xfrm>
          <a:off x="679939" y="469771"/>
          <a:ext cx="11136922" cy="5918458"/>
        </p:xfrm>
        <a:graphic>
          <a:graphicData uri="http://schemas.openxmlformats.org/drawingml/2006/table">
            <a:tbl>
              <a:tblPr firstRow="1" bandRow="1">
                <a:tableStyleId>{5940675A-B579-460E-94D1-54222C63F5DA}</a:tableStyleId>
              </a:tblPr>
              <a:tblGrid>
                <a:gridCol w="3441054">
                  <a:extLst>
                    <a:ext uri="{9D8B030D-6E8A-4147-A177-3AD203B41FA5}">
                      <a16:colId xmlns:a16="http://schemas.microsoft.com/office/drawing/2014/main" val="708382668"/>
                    </a:ext>
                  </a:extLst>
                </a:gridCol>
                <a:gridCol w="7695868">
                  <a:extLst>
                    <a:ext uri="{9D8B030D-6E8A-4147-A177-3AD203B41FA5}">
                      <a16:colId xmlns:a16="http://schemas.microsoft.com/office/drawing/2014/main" val="2250267149"/>
                    </a:ext>
                  </a:extLst>
                </a:gridCol>
              </a:tblGrid>
              <a:tr h="860509">
                <a:tc>
                  <a:txBody>
                    <a:bodyPr/>
                    <a:lstStyle/>
                    <a:p>
                      <a:pPr algn="r"/>
                      <a:r>
                        <a:rPr lang="en-US" sz="2800" b="1" dirty="0">
                          <a:solidFill>
                            <a:srgbClr val="73CAC5"/>
                          </a:solidFill>
                          <a:latin typeface="Raleway" panose="020B0003030101060003" pitchFamily="34" charset="0"/>
                        </a:rPr>
                        <a:t>Quote first</a:t>
                      </a:r>
                    </a:p>
                  </a:txBody>
                  <a:tcPr marR="274320" marT="182880" marB="182880">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aleway" panose="020B0003030101060003" pitchFamily="34" charset="0"/>
                        </a:rPr>
                        <a:t>“Let’s meet at five,” she said.</a:t>
                      </a:r>
                    </a:p>
                  </a:txBody>
                  <a:tcPr marL="182880" marT="182880" marB="18288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878963720"/>
                  </a:ext>
                </a:extLst>
              </a:tr>
              <a:tr h="1191029">
                <a:tc>
                  <a:txBody>
                    <a:bodyPr/>
                    <a:lstStyle/>
                    <a:p>
                      <a:pPr algn="r"/>
                      <a:r>
                        <a:rPr lang="en-US" sz="2800" b="1" dirty="0">
                          <a:solidFill>
                            <a:srgbClr val="73CAC5"/>
                          </a:solidFill>
                          <a:latin typeface="Raleway" panose="020B0003030101060003" pitchFamily="34" charset="0"/>
                        </a:rPr>
                        <a:t>Speaker tag first</a:t>
                      </a:r>
                    </a:p>
                  </a:txBody>
                  <a:tcPr marR="274320" marT="182880" marB="182880">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aleway" panose="020B0003030101060003" pitchFamily="34" charset="0"/>
                        </a:rPr>
                        <a:t>She said, “Let’s meet at five.”</a:t>
                      </a:r>
                    </a:p>
                  </a:txBody>
                  <a:tcPr marL="182880" marT="182880" marB="18288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83544967"/>
                  </a:ext>
                </a:extLst>
              </a:tr>
              <a:tr h="1323860">
                <a:tc>
                  <a:txBody>
                    <a:bodyPr/>
                    <a:lstStyle/>
                    <a:p>
                      <a:pPr algn="r"/>
                      <a:r>
                        <a:rPr lang="en-US" sz="2800" b="1" dirty="0">
                          <a:solidFill>
                            <a:srgbClr val="73CAC5"/>
                          </a:solidFill>
                          <a:latin typeface="Raleway" panose="020B0003030101060003" pitchFamily="34" charset="0"/>
                        </a:rPr>
                        <a:t>Physical gesture</a:t>
                      </a:r>
                    </a:p>
                  </a:txBody>
                  <a:tcPr marR="274320" marT="182880" marB="182880">
                    <a:lnR w="12700" cap="flat" cmpd="sng" algn="ctr">
                      <a:solidFill>
                        <a:schemeClr val="tx1"/>
                      </a:solidFill>
                      <a:prstDash val="solid"/>
                      <a:round/>
                      <a:headEnd type="none" w="med" len="med"/>
                      <a:tailEnd type="none" w="med" len="med"/>
                    </a:lnR>
                    <a:noFill/>
                  </a:tcPr>
                </a:tc>
                <a:tc>
                  <a:txBody>
                    <a:bodyPr/>
                    <a:lstStyle/>
                    <a:p>
                      <a:r>
                        <a:rPr lang="en-US" sz="2800" kern="1200" dirty="0">
                          <a:solidFill>
                            <a:schemeClr val="bg1"/>
                          </a:solidFill>
                          <a:latin typeface="Raleway" panose="020B0003030101060003" pitchFamily="34" charset="0"/>
                          <a:ea typeface="+mn-ea"/>
                          <a:cs typeface="+mn-cs"/>
                        </a:rPr>
                        <a:t>My dad looked up from tying his shoes. "What happened?"</a:t>
                      </a:r>
                    </a:p>
                  </a:txBody>
                  <a:tcPr marL="182880" marT="182880" marB="18288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016109409"/>
                  </a:ext>
                </a:extLst>
              </a:tr>
              <a:tr h="1323860">
                <a:tc>
                  <a:txBody>
                    <a:bodyPr/>
                    <a:lstStyle/>
                    <a:p>
                      <a:pPr algn="r"/>
                      <a:r>
                        <a:rPr lang="en-US" sz="2800" b="1" dirty="0">
                          <a:solidFill>
                            <a:srgbClr val="73CAC5"/>
                          </a:solidFill>
                          <a:latin typeface="Raleway" panose="020B0003030101060003" pitchFamily="34" charset="0"/>
                        </a:rPr>
                        <a:t>Interior monologue</a:t>
                      </a:r>
                    </a:p>
                  </a:txBody>
                  <a:tcPr marR="274320" marT="182880" marB="182880">
                    <a:lnR w="12700" cap="flat" cmpd="sng" algn="ctr">
                      <a:solidFill>
                        <a:schemeClr val="tx1"/>
                      </a:solidFill>
                      <a:prstDash val="solid"/>
                      <a:round/>
                      <a:headEnd type="none" w="med" len="med"/>
                      <a:tailEnd type="none" w="med" len="med"/>
                    </a:lnR>
                    <a:noFill/>
                  </a:tcPr>
                </a:tc>
                <a:tc>
                  <a:txBody>
                    <a:bodyPr/>
                    <a:lstStyle/>
                    <a:p>
                      <a:r>
                        <a:rPr lang="en-US" sz="2800" dirty="0">
                          <a:solidFill>
                            <a:schemeClr val="bg1"/>
                          </a:solidFill>
                          <a:latin typeface="Raleway" panose="020B0003030101060003" pitchFamily="34" charset="0"/>
                        </a:rPr>
                        <a:t>I couldn’t believe it. “Are you kidding?”</a:t>
                      </a:r>
                    </a:p>
                  </a:txBody>
                  <a:tcPr marL="182880" marT="182880" marB="18288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070141607"/>
                  </a:ext>
                </a:extLst>
              </a:tr>
              <a:tr h="860509">
                <a:tc>
                  <a:txBody>
                    <a:bodyPr/>
                    <a:lstStyle/>
                    <a:p>
                      <a:pPr algn="r"/>
                      <a:r>
                        <a:rPr lang="en-US" sz="2800" b="1" dirty="0">
                          <a:solidFill>
                            <a:srgbClr val="73CAC5"/>
                          </a:solidFill>
                          <a:latin typeface="Raleway" panose="020B0003030101060003" pitchFamily="34" charset="0"/>
                        </a:rPr>
                        <a:t>No speaker tag</a:t>
                      </a:r>
                    </a:p>
                  </a:txBody>
                  <a:tcPr marR="274320" marT="182880" marB="182880">
                    <a:lnR w="12700" cap="flat" cmpd="sng" algn="ctr">
                      <a:solidFill>
                        <a:schemeClr val="tx1"/>
                      </a:solidFill>
                      <a:prstDash val="solid"/>
                      <a:round/>
                      <a:headEnd type="none" w="med" len="med"/>
                      <a:tailEnd type="none" w="med" len="med"/>
                    </a:lnR>
                    <a:noFill/>
                  </a:tcPr>
                </a:tc>
                <a:tc>
                  <a:txBody>
                    <a:bodyPr/>
                    <a:lstStyle/>
                    <a:p>
                      <a:r>
                        <a:rPr lang="en-US" sz="2800" dirty="0">
                          <a:solidFill>
                            <a:schemeClr val="bg1"/>
                          </a:solidFill>
                          <a:latin typeface="Raleway" panose="020B0003030101060003" pitchFamily="34" charset="0"/>
                        </a:rPr>
                        <a:t>“Are you ready?” he asked.</a:t>
                      </a:r>
                    </a:p>
                    <a:p>
                      <a:r>
                        <a:rPr lang="en-US" sz="2800" dirty="0">
                          <a:solidFill>
                            <a:schemeClr val="bg1"/>
                          </a:solidFill>
                          <a:latin typeface="Raleway" panose="020B0003030101060003" pitchFamily="34" charset="0"/>
                        </a:rPr>
                        <a:t>“Nope!”</a:t>
                      </a:r>
                    </a:p>
                  </a:txBody>
                  <a:tcPr marL="182880" marT="182880" marB="18288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638826439"/>
                  </a:ext>
                </a:extLst>
              </a:tr>
            </a:tbl>
          </a:graphicData>
        </a:graphic>
      </p:graphicFrame>
      <p:sp>
        <p:nvSpPr>
          <p:cNvPr id="7" name="Rectangle 6">
            <a:extLst>
              <a:ext uri="{FF2B5EF4-FFF2-40B4-BE49-F238E27FC236}">
                <a16:creationId xmlns:a16="http://schemas.microsoft.com/office/drawing/2014/main" id="{443C8047-4D20-4933-BC6F-49DBC2AD8879}"/>
              </a:ext>
            </a:extLst>
          </p:cNvPr>
          <p:cNvSpPr/>
          <p:nvPr/>
        </p:nvSpPr>
        <p:spPr>
          <a:xfrm>
            <a:off x="679939" y="5345723"/>
            <a:ext cx="967153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9F18A89-9900-4C0C-8175-F56CF257677E}"/>
              </a:ext>
            </a:extLst>
          </p:cNvPr>
          <p:cNvSpPr/>
          <p:nvPr/>
        </p:nvSpPr>
        <p:spPr>
          <a:xfrm>
            <a:off x="984739" y="4026877"/>
            <a:ext cx="967153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AE05F52-23E2-4F57-9574-0070818A931B}"/>
              </a:ext>
            </a:extLst>
          </p:cNvPr>
          <p:cNvSpPr/>
          <p:nvPr/>
        </p:nvSpPr>
        <p:spPr>
          <a:xfrm>
            <a:off x="984738" y="2708031"/>
            <a:ext cx="9941169"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3E75A-2213-4DE0-829D-F69E9B894B27}"/>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4A03385-CC77-4D82-94BD-448D2E2D4D9D}"/>
              </a:ext>
            </a:extLst>
          </p:cNvPr>
          <p:cNvSpPr txBox="1"/>
          <p:nvPr/>
        </p:nvSpPr>
        <p:spPr>
          <a:xfrm>
            <a:off x="450349" y="293766"/>
            <a:ext cx="889294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Other Ways to Keep Dialogue Interesting</a:t>
            </a:r>
          </a:p>
        </p:txBody>
      </p:sp>
      <p:sp>
        <p:nvSpPr>
          <p:cNvPr id="4" name="TextBox 3">
            <a:extLst>
              <a:ext uri="{FF2B5EF4-FFF2-40B4-BE49-F238E27FC236}">
                <a16:creationId xmlns:a16="http://schemas.microsoft.com/office/drawing/2014/main" id="{F52B896A-3E8D-45B3-946C-5EFBE3C61E9E}"/>
              </a:ext>
            </a:extLst>
          </p:cNvPr>
          <p:cNvSpPr txBox="1"/>
          <p:nvPr/>
        </p:nvSpPr>
        <p:spPr>
          <a:xfrm>
            <a:off x="450349" y="1850505"/>
            <a:ext cx="5182259" cy="137473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vary speaker tags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paraphrase</a:t>
            </a:r>
          </a:p>
        </p:txBody>
      </p:sp>
    </p:spTree>
    <p:extLst>
      <p:ext uri="{BB962C8B-B14F-4D97-AF65-F5344CB8AC3E}">
        <p14:creationId xmlns:p14="http://schemas.microsoft.com/office/powerpoint/2010/main" val="37710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121555-2F86-497B-B163-A678C3D2AB0E}"/>
              </a:ext>
            </a:extLst>
          </p:cNvPr>
          <p:cNvSpPr txBox="1"/>
          <p:nvPr/>
        </p:nvSpPr>
        <p:spPr>
          <a:xfrm>
            <a:off x="1362935" y="947868"/>
            <a:ext cx="9542329" cy="4492961"/>
          </a:xfrm>
          <a:prstGeom prst="rect">
            <a:avLst/>
          </a:prstGeom>
          <a:noFill/>
        </p:spPr>
        <p:txBody>
          <a:bodyPr wrap="square" rtlCol="0">
            <a:sp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“Why do we have to do drills again?” I whined.</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Without looking up from his clipboard, Coach recited through his usual reasons: practice makes perfect, muscle memory, and so on. </a:t>
            </a:r>
          </a:p>
          <a:p>
            <a:pPr marL="0" marR="0" lvl="0" indent="457200" algn="l" defTabSz="914400" rtl="0" eaLnBrk="1" fontAlgn="auto" latinLnBrk="0" hangingPunct="1">
              <a:lnSpc>
                <a:spcPts val="5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“But we do it every day,” I said. “Can’t we ever take a break?”</a:t>
            </a:r>
          </a:p>
        </p:txBody>
      </p:sp>
    </p:spTree>
    <p:extLst>
      <p:ext uri="{BB962C8B-B14F-4D97-AF65-F5344CB8AC3E}">
        <p14:creationId xmlns:p14="http://schemas.microsoft.com/office/powerpoint/2010/main" val="269352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3E75A-2213-4DE0-829D-F69E9B894B27}"/>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4A03385-CC77-4D82-94BD-448D2E2D4D9D}"/>
              </a:ext>
            </a:extLst>
          </p:cNvPr>
          <p:cNvSpPr txBox="1"/>
          <p:nvPr/>
        </p:nvSpPr>
        <p:spPr>
          <a:xfrm>
            <a:off x="450349" y="293766"/>
            <a:ext cx="889294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Other Ways to Keep Dialogue Interesting</a:t>
            </a:r>
          </a:p>
        </p:txBody>
      </p:sp>
      <p:sp>
        <p:nvSpPr>
          <p:cNvPr id="4" name="TextBox 3">
            <a:extLst>
              <a:ext uri="{FF2B5EF4-FFF2-40B4-BE49-F238E27FC236}">
                <a16:creationId xmlns:a16="http://schemas.microsoft.com/office/drawing/2014/main" id="{F52B896A-3E8D-45B3-946C-5EFBE3C61E9E}"/>
              </a:ext>
            </a:extLst>
          </p:cNvPr>
          <p:cNvSpPr txBox="1"/>
          <p:nvPr/>
        </p:nvSpPr>
        <p:spPr>
          <a:xfrm>
            <a:off x="450349" y="1850505"/>
            <a:ext cx="5182259" cy="2208297"/>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vary speaker tags</a:t>
            </a:r>
            <a:endPar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endParaRP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paraphrase</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create pauses</a:t>
            </a:r>
          </a:p>
        </p:txBody>
      </p:sp>
    </p:spTree>
    <p:extLst>
      <p:ext uri="{BB962C8B-B14F-4D97-AF65-F5344CB8AC3E}">
        <p14:creationId xmlns:p14="http://schemas.microsoft.com/office/powerpoint/2010/main" val="17225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CD0562-008E-4089-9CB7-C5DDC19CB95C}"/>
              </a:ext>
            </a:extLst>
          </p:cNvPr>
          <p:cNvSpPr txBox="1"/>
          <p:nvPr/>
        </p:nvSpPr>
        <p:spPr>
          <a:xfrm>
            <a:off x="1317380" y="912699"/>
            <a:ext cx="9557239" cy="2345450"/>
          </a:xfrm>
          <a:prstGeom prst="rect">
            <a:avLst/>
          </a:prstGeom>
          <a:noFill/>
        </p:spPr>
        <p:txBody>
          <a:bodyPr wrap="square" rtlCol="0">
            <a:sp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saw you in math," she said.</a:t>
            </a:r>
          </a:p>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do you mean?" Brian said.</a:t>
            </a:r>
          </a:p>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"With that cheat sheet in your lap," she said. "I saw it."</a:t>
            </a:r>
          </a:p>
        </p:txBody>
      </p:sp>
    </p:spTree>
    <p:extLst>
      <p:ext uri="{BB962C8B-B14F-4D97-AF65-F5344CB8AC3E}">
        <p14:creationId xmlns:p14="http://schemas.microsoft.com/office/powerpoint/2010/main" val="50447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CD0562-008E-4089-9CB7-C5DDC19CB95C}"/>
              </a:ext>
            </a:extLst>
          </p:cNvPr>
          <p:cNvSpPr txBox="1"/>
          <p:nvPr/>
        </p:nvSpPr>
        <p:spPr>
          <a:xfrm>
            <a:off x="1317380" y="912699"/>
            <a:ext cx="9557239" cy="4038221"/>
          </a:xfrm>
          <a:prstGeom prst="rect">
            <a:avLst/>
          </a:prstGeom>
          <a:noFill/>
        </p:spPr>
        <p:txBody>
          <a:bodyPr wrap="square" rtlCol="0">
            <a:sp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saw you in math," she said.</a:t>
            </a:r>
          </a:p>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At first it looked like he hadn’t heard her. He just moved his books around, rearranging them, even though they were perfectly organized already. Finally, without looking at her, he said, "What do you mean?" </a:t>
            </a:r>
          </a:p>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"With that cheat sheet in your lap," she said. "I saw it."</a:t>
            </a:r>
          </a:p>
        </p:txBody>
      </p:sp>
    </p:spTree>
    <p:extLst>
      <p:ext uri="{BB962C8B-B14F-4D97-AF65-F5344CB8AC3E}">
        <p14:creationId xmlns:p14="http://schemas.microsoft.com/office/powerpoint/2010/main" val="196682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B7905-3144-4A86-82C4-41335B37C0DD}"/>
              </a:ext>
            </a:extLst>
          </p:cNvPr>
          <p:cNvPicPr>
            <a:picLocks noChangeAspect="1"/>
          </p:cNvPicPr>
          <p:nvPr/>
        </p:nvPicPr>
        <p:blipFill rotWithShape="1">
          <a:blip r:embed="rId3">
            <a:extLst>
              <a:ext uri="{28A0092B-C50C-407E-A947-70E740481C1C}">
                <a14:useLocalDpi xmlns:a14="http://schemas.microsoft.com/office/drawing/2010/main" val="0"/>
              </a:ext>
            </a:extLst>
          </a:blip>
          <a:srcRect l="4066"/>
          <a:stretch/>
        </p:blipFill>
        <p:spPr>
          <a:xfrm>
            <a:off x="360244" y="599179"/>
            <a:ext cx="11471512" cy="5016175"/>
          </a:xfrm>
          <a:prstGeom prst="rect">
            <a:avLst/>
          </a:prstGeom>
        </p:spPr>
      </p:pic>
    </p:spTree>
    <p:extLst>
      <p:ext uri="{BB962C8B-B14F-4D97-AF65-F5344CB8AC3E}">
        <p14:creationId xmlns:p14="http://schemas.microsoft.com/office/powerpoint/2010/main" val="3136840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CD0562-008E-4089-9CB7-C5DDC19CB95C}"/>
              </a:ext>
            </a:extLst>
          </p:cNvPr>
          <p:cNvSpPr txBox="1"/>
          <p:nvPr/>
        </p:nvSpPr>
        <p:spPr>
          <a:xfrm>
            <a:off x="1317380" y="1287837"/>
            <a:ext cx="9557239" cy="1165640"/>
          </a:xfrm>
          <a:prstGeom prst="rect">
            <a:avLst/>
          </a:prstGeom>
          <a:noFill/>
        </p:spPr>
        <p:txBody>
          <a:bodyPr wrap="square" rtlCol="0">
            <a:sp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ts val="4400"/>
              </a:lnSpc>
              <a:spcBef>
                <a:spcPts val="24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"Seriously, though," I said, sitting up. "I don't know what you guys think is </a:t>
            </a:r>
            <a:r>
              <a:rPr kumimoji="0" lang="en-US" sz="2800" b="0" i="0" u="none" strike="noStrike" kern="1200" cap="none" spc="0" normalizeH="0" baseline="0" noProof="0" dirty="0" err="1">
                <a:ln>
                  <a:noFill/>
                </a:ln>
                <a:solidFill>
                  <a:prstClr val="white"/>
                </a:solidFill>
                <a:effectLst/>
                <a:uLnTx/>
                <a:uFillTx/>
                <a:latin typeface="Raleway" panose="020B0003030101060003" pitchFamily="34" charset="0"/>
                <a:ea typeface="+mn-ea"/>
                <a:cs typeface="+mn-cs"/>
              </a:rPr>
              <a:t>gonna</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happen.”</a:t>
            </a:r>
          </a:p>
        </p:txBody>
      </p:sp>
    </p:spTree>
    <p:extLst>
      <p:ext uri="{BB962C8B-B14F-4D97-AF65-F5344CB8AC3E}">
        <p14:creationId xmlns:p14="http://schemas.microsoft.com/office/powerpoint/2010/main" val="2353478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630115" y="816058"/>
            <a:ext cx="11007970" cy="36991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Add dialogue to the most dramatic parts of your story.</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Remove boring dialogue.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Use some new techniques to make your dialogue interesting.</a:t>
            </a:r>
          </a:p>
        </p:txBody>
      </p:sp>
    </p:spTree>
    <p:extLst>
      <p:ext uri="{BB962C8B-B14F-4D97-AF65-F5344CB8AC3E}">
        <p14:creationId xmlns:p14="http://schemas.microsoft.com/office/powerpoint/2010/main" val="2732139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Improving your Writing</a:t>
            </a:r>
          </a:p>
        </p:txBody>
      </p:sp>
      <p:sp>
        <p:nvSpPr>
          <p:cNvPr id="3" name="Content Placeholder 2"/>
          <p:cNvSpPr>
            <a:spLocks noGrp="1"/>
          </p:cNvSpPr>
          <p:nvPr>
            <p:ph idx="1"/>
          </p:nvPr>
        </p:nvSpPr>
        <p:spPr/>
        <p:txBody>
          <a:bodyPr>
            <a:normAutofit/>
          </a:bodyPr>
          <a:lstStyle/>
          <a:p>
            <a:pPr marL="0" indent="0">
              <a:buNone/>
            </a:pPr>
            <a:r>
              <a:rPr lang="en-US" dirty="0"/>
              <a:t>Using the notes you just took and your pacing guide, find places where you can add more exposition to your writing.  Indicate the place where you plan to add more exposition by putting the type of exposition you want to add to that spot.  </a:t>
            </a:r>
          </a:p>
          <a:p>
            <a:pPr marL="0" indent="0" hangingPunct="0">
              <a:buNone/>
            </a:pPr>
            <a:r>
              <a:rPr lang="en-US" dirty="0"/>
              <a:t>Ex. </a:t>
            </a:r>
          </a:p>
          <a:p>
            <a:pPr hangingPunct="0"/>
            <a:r>
              <a:rPr lang="en-US" dirty="0"/>
              <a:t>	“Look L.W. we’ve been at this for almost a year. I’ve recited it in seclusion.  I’ve recited it to you. I know it so well I have to be sure not to say it out of force of habit.  Besides we aren’t in friendly territory, even the trees might have ears.”  </a:t>
            </a:r>
          </a:p>
          <a:p>
            <a:pPr marL="0" indent="0">
              <a:buNone/>
            </a:pPr>
            <a:endParaRPr lang="en-US" dirty="0"/>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cxnSp>
        <p:nvCxnSpPr>
          <p:cNvPr id="12" name="Straight Connector 11">
            <a:extLst>
              <a:ext uri="{FF2B5EF4-FFF2-40B4-BE49-F238E27FC236}">
                <a16:creationId xmlns:a16="http://schemas.microsoft.com/office/drawing/2014/main" id="{943D7CB9-19EA-4EDC-8A7B-25782B195C33}"/>
              </a:ext>
            </a:extLst>
          </p:cNvPr>
          <p:cNvCxnSpPr>
            <a:cxnSpLocks/>
          </p:cNvCxnSpPr>
          <p:nvPr/>
        </p:nvCxnSpPr>
        <p:spPr>
          <a:xfrm flipH="1">
            <a:off x="8481391" y="4293704"/>
            <a:ext cx="132522" cy="132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111CA1-E3F9-4EFB-BD34-8D386A430AB1}"/>
              </a:ext>
            </a:extLst>
          </p:cNvPr>
          <p:cNvCxnSpPr>
            <a:cxnSpLocks/>
          </p:cNvCxnSpPr>
          <p:nvPr/>
        </p:nvCxnSpPr>
        <p:spPr>
          <a:xfrm>
            <a:off x="8613913" y="4293704"/>
            <a:ext cx="106017" cy="132522"/>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419AAF0-09AD-4744-8A83-A00D28F73E74}"/>
              </a:ext>
            </a:extLst>
          </p:cNvPr>
          <p:cNvSpPr txBox="1"/>
          <p:nvPr/>
        </p:nvSpPr>
        <p:spPr>
          <a:xfrm>
            <a:off x="7818783" y="3118449"/>
            <a:ext cx="2650434" cy="923330"/>
          </a:xfrm>
          <a:prstGeom prst="rect">
            <a:avLst/>
          </a:prstGeom>
          <a:noFill/>
        </p:spPr>
        <p:txBody>
          <a:bodyPr wrap="square" rtlCol="0">
            <a:spAutoFit/>
          </a:bodyPr>
          <a:lstStyle/>
          <a:p>
            <a:r>
              <a:rPr lang="en-US" dirty="0"/>
              <a:t>Between lines exposition about what is bothering L.W.</a:t>
            </a:r>
          </a:p>
        </p:txBody>
      </p:sp>
    </p:spTree>
    <p:extLst>
      <p:ext uri="{BB962C8B-B14F-4D97-AF65-F5344CB8AC3E}">
        <p14:creationId xmlns:p14="http://schemas.microsoft.com/office/powerpoint/2010/main" val="218974582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Wednesday November 18, 2020</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lean about adding description to their writing</a:t>
            </a:r>
          </a:p>
          <a:p>
            <a:pPr algn="l"/>
            <a:r>
              <a:rPr lang="en-US" sz="2800" dirty="0"/>
              <a:t>Activities:</a:t>
            </a:r>
          </a:p>
          <a:p>
            <a:pPr marL="342900" indent="-342900" algn="l">
              <a:buFont typeface="Arial" panose="020B0604020202020204" pitchFamily="34" charset="0"/>
              <a:buChar char="•"/>
            </a:pPr>
            <a:r>
              <a:rPr lang="en-US" i="1" dirty="0"/>
              <a:t>Notes on adding description to writing ref. p. 28</a:t>
            </a:r>
          </a:p>
          <a:p>
            <a:pPr marL="342900" indent="-342900" algn="l">
              <a:buFont typeface="Arial" panose="020B0604020202020204" pitchFamily="34" charset="0"/>
              <a:buChar char="•"/>
            </a:pPr>
            <a:r>
              <a:rPr lang="en-US" i="1" dirty="0"/>
              <a:t>Continue improving the rough draft</a:t>
            </a:r>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2802066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Description</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3"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2950916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3DDFD-A6C3-42E5-B032-E9044F6CF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657" y="1521239"/>
            <a:ext cx="9298885" cy="3271097"/>
          </a:xfrm>
          <a:prstGeom prst="rect">
            <a:avLst/>
          </a:prstGeom>
        </p:spPr>
      </p:pic>
    </p:spTree>
    <p:extLst>
      <p:ext uri="{BB962C8B-B14F-4D97-AF65-F5344CB8AC3E}">
        <p14:creationId xmlns:p14="http://schemas.microsoft.com/office/powerpoint/2010/main" val="297204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1850505"/>
            <a:ext cx="4771646" cy="1777474"/>
          </a:xfrm>
          <a:prstGeom prst="rect">
            <a:avLst/>
          </a:prstGeom>
          <a:noFill/>
          <a:ln>
            <a:noFill/>
          </a:ln>
        </p:spPr>
        <p:txBody>
          <a:bodyPr wrap="square" rtlCol="0">
            <a:spAutoFit/>
          </a:bodyPr>
          <a:lstStyle/>
          <a:p>
            <a:pPr marL="0" marR="0" lvl="0" indent="0" algn="l" defTabSz="914400" rtl="0" eaLnBrk="1" fontAlgn="auto" latinLnBrk="0" hangingPunct="1">
              <a:lnSpc>
                <a:spcPts val="4500"/>
              </a:lnSpc>
              <a:spcBef>
                <a:spcPts val="3000"/>
              </a:spcBef>
              <a:spcAft>
                <a:spcPts val="0"/>
              </a:spcAft>
              <a:buClrTx/>
              <a:buSzTx/>
              <a:buFontTx/>
              <a:buNone/>
              <a:tabLst/>
              <a:defRPr/>
            </a:pPr>
            <a:r>
              <a:rPr kumimoji="0" lang="en-US" sz="3200" b="1" i="0" u="none" strike="noStrike" kern="1200" cap="none" spc="0" normalizeH="0" baseline="0" noProof="0" dirty="0">
                <a:ln>
                  <a:noFill/>
                </a:ln>
                <a:solidFill>
                  <a:srgbClr val="73CAC5"/>
                </a:solidFill>
                <a:effectLst/>
                <a:highlight>
                  <a:srgbClr val="008000"/>
                </a:highlight>
                <a:uLnTx/>
                <a:uFillTx/>
                <a:latin typeface="Raleway" panose="020B0003030101060003" pitchFamily="34" charset="0"/>
                <a:ea typeface="+mn-ea"/>
                <a:cs typeface="+mn-cs"/>
              </a:rPr>
              <a:t>RELEVANT details: </a:t>
            </a:r>
            <a:br>
              <a:rPr kumimoji="0" lang="en-US" sz="3200" b="1" i="0" u="none" strike="noStrike" kern="1200" cap="none" spc="0" normalizeH="0" baseline="0" noProof="0" dirty="0">
                <a:ln>
                  <a:noFill/>
                </a:ln>
                <a:solidFill>
                  <a:srgbClr val="73CAC5"/>
                </a:solidFill>
                <a:effectLst/>
                <a:highlight>
                  <a:srgbClr val="008000"/>
                </a:highlight>
                <a:uLnTx/>
                <a:uFillTx/>
                <a:latin typeface="Raleway" panose="020B0003030101060003" pitchFamily="34" charset="0"/>
                <a:ea typeface="+mn-ea"/>
                <a:cs typeface="+mn-cs"/>
              </a:rPr>
            </a:b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things that really </a:t>
            </a:r>
            <a:b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b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matter in the story.</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to Describe</a:t>
            </a:r>
          </a:p>
        </p:txBody>
      </p:sp>
      <p:pic>
        <p:nvPicPr>
          <p:cNvPr id="6" name="Picture 5">
            <a:extLst>
              <a:ext uri="{FF2B5EF4-FFF2-40B4-BE49-F238E27FC236}">
                <a16:creationId xmlns:a16="http://schemas.microsoft.com/office/drawing/2014/main" id="{FE10CD6A-E5A8-4D38-833E-D4DAA4E7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6671" y="2969177"/>
            <a:ext cx="1805848" cy="1805848"/>
          </a:xfrm>
          <a:prstGeom prst="rect">
            <a:avLst/>
          </a:prstGeom>
        </p:spPr>
      </p:pic>
      <p:pic>
        <p:nvPicPr>
          <p:cNvPr id="8" name="Picture 7">
            <a:extLst>
              <a:ext uri="{FF2B5EF4-FFF2-40B4-BE49-F238E27FC236}">
                <a16:creationId xmlns:a16="http://schemas.microsoft.com/office/drawing/2014/main" id="{576B52EE-43EE-49FE-B475-8FC9BCFCD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239" y="2189181"/>
            <a:ext cx="2877593" cy="2877593"/>
          </a:xfrm>
          <a:prstGeom prst="rect">
            <a:avLst/>
          </a:prstGeom>
        </p:spPr>
      </p:pic>
      <p:sp>
        <p:nvSpPr>
          <p:cNvPr id="9" name="TextBox 8">
            <a:extLst>
              <a:ext uri="{FF2B5EF4-FFF2-40B4-BE49-F238E27FC236}">
                <a16:creationId xmlns:a16="http://schemas.microsoft.com/office/drawing/2014/main" id="{FE542FDA-187E-43F2-AF1C-385801897CC8}"/>
              </a:ext>
            </a:extLst>
          </p:cNvPr>
          <p:cNvSpPr txBox="1"/>
          <p:nvPr/>
        </p:nvSpPr>
        <p:spPr>
          <a:xfrm>
            <a:off x="4925240" y="5224821"/>
            <a:ext cx="3071841" cy="623312"/>
          </a:xfrm>
          <a:prstGeom prst="rect">
            <a:avLst/>
          </a:prstGeom>
          <a:noFill/>
          <a:ln>
            <a:noFill/>
          </a:ln>
        </p:spPr>
        <p:txBody>
          <a:bodyPr wrap="square" rtlCol="0">
            <a:spAutoFit/>
          </a:bodyPr>
          <a:lstStyle/>
          <a:p>
            <a:pPr marL="0" marR="0" lvl="0" indent="0" algn="ctr" defTabSz="914400" rtl="0" eaLnBrk="1" fontAlgn="auto" latinLnBrk="0" hangingPunct="1">
              <a:lnSpc>
                <a:spcPts val="4500"/>
              </a:lnSpc>
              <a:spcBef>
                <a:spcPts val="3000"/>
              </a:spcBef>
              <a:spcAft>
                <a:spcPts val="0"/>
              </a:spcAft>
              <a:buClrTx/>
              <a:buSzTx/>
              <a:buFontTx/>
              <a:buNone/>
              <a:tabLst/>
              <a:defRPr/>
            </a:pPr>
            <a:r>
              <a:rPr kumimoji="0" lang="en-US" sz="32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IRRELEVANT</a:t>
            </a:r>
          </a:p>
        </p:txBody>
      </p:sp>
      <p:sp>
        <p:nvSpPr>
          <p:cNvPr id="10" name="TextBox 9">
            <a:extLst>
              <a:ext uri="{FF2B5EF4-FFF2-40B4-BE49-F238E27FC236}">
                <a16:creationId xmlns:a16="http://schemas.microsoft.com/office/drawing/2014/main" id="{93304A51-6222-4C7B-84BB-6220C27802E8}"/>
              </a:ext>
            </a:extLst>
          </p:cNvPr>
          <p:cNvSpPr txBox="1"/>
          <p:nvPr/>
        </p:nvSpPr>
        <p:spPr>
          <a:xfrm>
            <a:off x="8199962" y="5216630"/>
            <a:ext cx="3071841" cy="623312"/>
          </a:xfrm>
          <a:prstGeom prst="rect">
            <a:avLst/>
          </a:prstGeom>
          <a:noFill/>
          <a:ln>
            <a:noFill/>
          </a:ln>
        </p:spPr>
        <p:txBody>
          <a:bodyPr wrap="square" rtlCol="0">
            <a:spAutoFit/>
          </a:bodyPr>
          <a:lstStyle/>
          <a:p>
            <a:pPr marL="0" marR="0" lvl="0" indent="0" algn="ctr" defTabSz="914400" rtl="0" eaLnBrk="1" fontAlgn="auto" latinLnBrk="0" hangingPunct="1">
              <a:lnSpc>
                <a:spcPts val="4500"/>
              </a:lnSpc>
              <a:spcBef>
                <a:spcPts val="3000"/>
              </a:spcBef>
              <a:spcAft>
                <a:spcPts val="0"/>
              </a:spcAft>
              <a:buClrTx/>
              <a:buSzTx/>
              <a:buFontTx/>
              <a:buNone/>
              <a:tabLst/>
              <a:defRPr/>
            </a:pPr>
            <a:r>
              <a:rPr kumimoji="0" lang="en-US" sz="32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RELEVANT</a:t>
            </a:r>
          </a:p>
        </p:txBody>
      </p:sp>
      <p:sp>
        <p:nvSpPr>
          <p:cNvPr id="11" name="Multiplication Sign 10">
            <a:extLst>
              <a:ext uri="{FF2B5EF4-FFF2-40B4-BE49-F238E27FC236}">
                <a16:creationId xmlns:a16="http://schemas.microsoft.com/office/drawing/2014/main" id="{FBFBF45A-5FCB-4FBA-91FD-EE5FF2AD883C}"/>
              </a:ext>
            </a:extLst>
          </p:cNvPr>
          <p:cNvSpPr/>
          <p:nvPr/>
        </p:nvSpPr>
        <p:spPr>
          <a:xfrm>
            <a:off x="5260903" y="2677427"/>
            <a:ext cx="2206264" cy="2097598"/>
          </a:xfrm>
          <a:prstGeom prst="mathMultiply">
            <a:avLst>
              <a:gd name="adj1" fmla="val 11440"/>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0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333B8-35F8-499C-B108-7A906AD1A24B}"/>
              </a:ext>
            </a:extLst>
          </p:cNvPr>
          <p:cNvSpPr txBox="1"/>
          <p:nvPr/>
        </p:nvSpPr>
        <p:spPr>
          <a:xfrm>
            <a:off x="450349" y="5023362"/>
            <a:ext cx="10202962" cy="1200393"/>
          </a:xfrm>
          <a:prstGeom prst="rect">
            <a:avLst/>
          </a:prstGeom>
          <a:noFill/>
          <a:ln>
            <a:noFill/>
          </a:ln>
        </p:spPr>
        <p:txBody>
          <a:bodyPr wrap="square" rtlCol="0">
            <a:spAutoFit/>
          </a:bodyPr>
          <a:lstStyle/>
          <a:p>
            <a:pPr marL="0" marR="0" lvl="0" indent="0" algn="l" defTabSz="914400" rtl="0" eaLnBrk="1" fontAlgn="auto" latinLnBrk="0" hangingPunct="1">
              <a:lnSpc>
                <a:spcPts val="4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Add description in parts of the story when a character would notice that thing.</a:t>
            </a: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WHEN to Describe</a:t>
            </a:r>
          </a:p>
        </p:txBody>
      </p:sp>
      <p:pic>
        <p:nvPicPr>
          <p:cNvPr id="7" name="Picture 6">
            <a:extLst>
              <a:ext uri="{FF2B5EF4-FFF2-40B4-BE49-F238E27FC236}">
                <a16:creationId xmlns:a16="http://schemas.microsoft.com/office/drawing/2014/main" id="{DA513F48-CE0E-4C36-98F7-FE385F89D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60" y="1587116"/>
            <a:ext cx="1786736" cy="2382315"/>
          </a:xfrm>
          <a:prstGeom prst="rect">
            <a:avLst/>
          </a:prstGeom>
        </p:spPr>
      </p:pic>
      <p:pic>
        <p:nvPicPr>
          <p:cNvPr id="13" name="Picture 12">
            <a:extLst>
              <a:ext uri="{FF2B5EF4-FFF2-40B4-BE49-F238E27FC236}">
                <a16:creationId xmlns:a16="http://schemas.microsoft.com/office/drawing/2014/main" id="{0D1C03A4-D3C5-40E7-AD37-4A4BA0E9A8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602" y="1587116"/>
            <a:ext cx="1786736" cy="2382315"/>
          </a:xfrm>
          <a:prstGeom prst="rect">
            <a:avLst/>
          </a:prstGeom>
        </p:spPr>
      </p:pic>
      <p:pic>
        <p:nvPicPr>
          <p:cNvPr id="15" name="Picture 14">
            <a:extLst>
              <a:ext uri="{FF2B5EF4-FFF2-40B4-BE49-F238E27FC236}">
                <a16:creationId xmlns:a16="http://schemas.microsoft.com/office/drawing/2014/main" id="{24345147-D447-4D45-93F1-0E8319ED97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144" y="1587116"/>
            <a:ext cx="1786736" cy="2382315"/>
          </a:xfrm>
          <a:prstGeom prst="rect">
            <a:avLst/>
          </a:prstGeom>
        </p:spPr>
      </p:pic>
      <p:pic>
        <p:nvPicPr>
          <p:cNvPr id="17" name="Picture 16">
            <a:extLst>
              <a:ext uri="{FF2B5EF4-FFF2-40B4-BE49-F238E27FC236}">
                <a16:creationId xmlns:a16="http://schemas.microsoft.com/office/drawing/2014/main" id="{1339895C-B24A-42AD-AEA3-EC95C7284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3686" y="1587116"/>
            <a:ext cx="1786736" cy="2382315"/>
          </a:xfrm>
          <a:prstGeom prst="rect">
            <a:avLst/>
          </a:prstGeom>
        </p:spPr>
      </p:pic>
      <p:pic>
        <p:nvPicPr>
          <p:cNvPr id="19" name="Picture 18">
            <a:extLst>
              <a:ext uri="{FF2B5EF4-FFF2-40B4-BE49-F238E27FC236}">
                <a16:creationId xmlns:a16="http://schemas.microsoft.com/office/drawing/2014/main" id="{673F70A5-B60E-4CE7-A438-07680B78F5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7228" y="1587116"/>
            <a:ext cx="1786736" cy="2382315"/>
          </a:xfrm>
          <a:prstGeom prst="rect">
            <a:avLst/>
          </a:prstGeom>
        </p:spPr>
      </p:pic>
      <p:pic>
        <p:nvPicPr>
          <p:cNvPr id="21" name="Picture 20">
            <a:extLst>
              <a:ext uri="{FF2B5EF4-FFF2-40B4-BE49-F238E27FC236}">
                <a16:creationId xmlns:a16="http://schemas.microsoft.com/office/drawing/2014/main" id="{DBD4038F-22D1-4E54-901F-586CD8DF52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772" y="1587116"/>
            <a:ext cx="1786736" cy="2382315"/>
          </a:xfrm>
          <a:prstGeom prst="rect">
            <a:avLst/>
          </a:prstGeom>
        </p:spPr>
      </p:pic>
      <p:sp>
        <p:nvSpPr>
          <p:cNvPr id="22" name="Rectangle: Rounded Corners 21">
            <a:extLst>
              <a:ext uri="{FF2B5EF4-FFF2-40B4-BE49-F238E27FC236}">
                <a16:creationId xmlns:a16="http://schemas.microsoft.com/office/drawing/2014/main" id="{4267032D-AEA0-424E-9248-AC3CD99FE1BC}"/>
              </a:ext>
            </a:extLst>
          </p:cNvPr>
          <p:cNvSpPr/>
          <p:nvPr/>
        </p:nvSpPr>
        <p:spPr>
          <a:xfrm>
            <a:off x="4144041" y="1894901"/>
            <a:ext cx="1920240" cy="826265"/>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9203223-3B03-49F0-9816-A1FE3E2E9C32}"/>
              </a:ext>
            </a:extLst>
          </p:cNvPr>
          <p:cNvSpPr/>
          <p:nvPr/>
        </p:nvSpPr>
        <p:spPr>
          <a:xfrm>
            <a:off x="143219" y="1443210"/>
            <a:ext cx="3891554" cy="2765233"/>
          </a:xfrm>
          <a:prstGeom prst="rect">
            <a:avLst/>
          </a:prstGeom>
          <a:solidFill>
            <a:srgbClr val="000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F474BEE-0576-4D47-A230-B2816F6D0C5B}"/>
              </a:ext>
            </a:extLst>
          </p:cNvPr>
          <p:cNvSpPr/>
          <p:nvPr/>
        </p:nvSpPr>
        <p:spPr>
          <a:xfrm>
            <a:off x="6145813" y="1463941"/>
            <a:ext cx="5902967" cy="2765233"/>
          </a:xfrm>
          <a:prstGeom prst="rect">
            <a:avLst/>
          </a:prstGeom>
          <a:solidFill>
            <a:srgbClr val="000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2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3" grpId="0" animBg="1"/>
      <p:bldP spid="2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Describe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473373"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sensory details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500406" y="1850505"/>
            <a:ext cx="610904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sight, sound, smell, taste, and touch </a:t>
            </a:r>
          </a:p>
        </p:txBody>
      </p:sp>
    </p:spTree>
    <p:extLst>
      <p:ext uri="{BB962C8B-B14F-4D97-AF65-F5344CB8AC3E}">
        <p14:creationId xmlns:p14="http://schemas.microsoft.com/office/powerpoint/2010/main" val="6589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AAA244-F5C3-44BD-A3AE-A742B5E4758F}"/>
              </a:ext>
            </a:extLst>
          </p:cNvPr>
          <p:cNvSpPr txBox="1"/>
          <p:nvPr/>
        </p:nvSpPr>
        <p:spPr>
          <a:xfrm>
            <a:off x="2034753" y="648227"/>
            <a:ext cx="9259811" cy="89255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He was a brownish-gray color, and bumpy…no bigger than the little handheld pencil sharpener I kept in my backpack.</a:t>
            </a:r>
          </a:p>
        </p:txBody>
      </p:sp>
      <p:sp>
        <p:nvSpPr>
          <p:cNvPr id="3" name="TextBox 2">
            <a:extLst>
              <a:ext uri="{FF2B5EF4-FFF2-40B4-BE49-F238E27FC236}">
                <a16:creationId xmlns:a16="http://schemas.microsoft.com/office/drawing/2014/main" id="{9C89FBC1-D96E-452E-9A7F-8499DE537052}"/>
              </a:ext>
            </a:extLst>
          </p:cNvPr>
          <p:cNvSpPr txBox="1"/>
          <p:nvPr/>
        </p:nvSpPr>
        <p:spPr>
          <a:xfrm>
            <a:off x="332920" y="648227"/>
            <a:ext cx="1397991" cy="562911"/>
          </a:xfrm>
          <a:prstGeom prst="rect">
            <a:avLst/>
          </a:prstGeom>
          <a:noFill/>
          <a:ln>
            <a:noFill/>
          </a:ln>
        </p:spPr>
        <p:txBody>
          <a:bodyPr wrap="square" rtlCol="0">
            <a:spAutoFit/>
          </a:bodyPr>
          <a:lstStyle/>
          <a:p>
            <a:pPr marL="0" marR="0" lvl="0" indent="0" algn="r" defTabSz="914400" rtl="0" eaLnBrk="1" fontAlgn="auto" latinLnBrk="0" hangingPunct="1">
              <a:lnSpc>
                <a:spcPts val="4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sight</a:t>
            </a:r>
          </a:p>
        </p:txBody>
      </p:sp>
      <p:sp>
        <p:nvSpPr>
          <p:cNvPr id="4" name="TextBox 3">
            <a:extLst>
              <a:ext uri="{FF2B5EF4-FFF2-40B4-BE49-F238E27FC236}">
                <a16:creationId xmlns:a16="http://schemas.microsoft.com/office/drawing/2014/main" id="{2C61FFFB-C66E-4414-855F-8B0BF3BC3E3D}"/>
              </a:ext>
            </a:extLst>
          </p:cNvPr>
          <p:cNvSpPr txBox="1"/>
          <p:nvPr/>
        </p:nvSpPr>
        <p:spPr>
          <a:xfrm>
            <a:off x="332919" y="1965590"/>
            <a:ext cx="1397991" cy="892552"/>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taste</a:t>
            </a:r>
            <a:b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br>
            <a: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 touch</a:t>
            </a:r>
          </a:p>
        </p:txBody>
      </p:sp>
      <p:sp>
        <p:nvSpPr>
          <p:cNvPr id="5" name="TextBox 4">
            <a:extLst>
              <a:ext uri="{FF2B5EF4-FFF2-40B4-BE49-F238E27FC236}">
                <a16:creationId xmlns:a16="http://schemas.microsoft.com/office/drawing/2014/main" id="{B10E9782-57E3-4B7B-A47A-D51839C657A2}"/>
              </a:ext>
            </a:extLst>
          </p:cNvPr>
          <p:cNvSpPr txBox="1"/>
          <p:nvPr/>
        </p:nvSpPr>
        <p:spPr>
          <a:xfrm>
            <a:off x="2034753" y="1965590"/>
            <a:ext cx="9259811" cy="89255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bread was still hot from the oven. The salty taste of butter flooded my mouth as I sunk my teeth in. </a:t>
            </a:r>
          </a:p>
        </p:txBody>
      </p:sp>
      <p:sp>
        <p:nvSpPr>
          <p:cNvPr id="6" name="TextBox 5">
            <a:extLst>
              <a:ext uri="{FF2B5EF4-FFF2-40B4-BE49-F238E27FC236}">
                <a16:creationId xmlns:a16="http://schemas.microsoft.com/office/drawing/2014/main" id="{84D4EDAA-B7F6-4326-82ED-3E2ABAEA1023}"/>
              </a:ext>
            </a:extLst>
          </p:cNvPr>
          <p:cNvSpPr txBox="1"/>
          <p:nvPr/>
        </p:nvSpPr>
        <p:spPr>
          <a:xfrm>
            <a:off x="331081" y="3283660"/>
            <a:ext cx="1397991" cy="892552"/>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sound</a:t>
            </a:r>
            <a:b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br>
            <a: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 touch</a:t>
            </a:r>
          </a:p>
        </p:txBody>
      </p:sp>
      <p:sp>
        <p:nvSpPr>
          <p:cNvPr id="7" name="TextBox 6">
            <a:extLst>
              <a:ext uri="{FF2B5EF4-FFF2-40B4-BE49-F238E27FC236}">
                <a16:creationId xmlns:a16="http://schemas.microsoft.com/office/drawing/2014/main" id="{C3FAC7A2-635F-4001-B653-3C8FADB08168}"/>
              </a:ext>
            </a:extLst>
          </p:cNvPr>
          <p:cNvSpPr txBox="1"/>
          <p:nvPr/>
        </p:nvSpPr>
        <p:spPr>
          <a:xfrm>
            <a:off x="2032914" y="3283660"/>
            <a:ext cx="9407257" cy="89255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Every now and then the </a:t>
            </a:r>
            <a:r>
              <a:rPr kumimoji="0" lang="en-US" sz="26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boom-boom</a:t>
            </a: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of a passing car stereo would make the glasses in our kitchen cabinets rattle.</a:t>
            </a:r>
          </a:p>
        </p:txBody>
      </p:sp>
      <p:sp>
        <p:nvSpPr>
          <p:cNvPr id="8" name="TextBox 7">
            <a:extLst>
              <a:ext uri="{FF2B5EF4-FFF2-40B4-BE49-F238E27FC236}">
                <a16:creationId xmlns:a16="http://schemas.microsoft.com/office/drawing/2014/main" id="{339FDC13-E2AB-458D-9D13-1ACFB9C20978}"/>
              </a:ext>
            </a:extLst>
          </p:cNvPr>
          <p:cNvSpPr txBox="1"/>
          <p:nvPr/>
        </p:nvSpPr>
        <p:spPr>
          <a:xfrm>
            <a:off x="331081" y="4625176"/>
            <a:ext cx="1397991" cy="562911"/>
          </a:xfrm>
          <a:prstGeom prst="rect">
            <a:avLst/>
          </a:prstGeom>
          <a:noFill/>
          <a:ln>
            <a:noFill/>
          </a:ln>
        </p:spPr>
        <p:txBody>
          <a:bodyPr wrap="square" rtlCol="0">
            <a:spAutoFit/>
          </a:bodyPr>
          <a:lstStyle/>
          <a:p>
            <a:pPr marL="0" marR="0" lvl="0" indent="0" algn="r" defTabSz="914400" rtl="0" eaLnBrk="1" fontAlgn="auto" latinLnBrk="0" hangingPunct="1">
              <a:lnSpc>
                <a:spcPts val="4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smell</a:t>
            </a:r>
          </a:p>
        </p:txBody>
      </p:sp>
      <p:sp>
        <p:nvSpPr>
          <p:cNvPr id="9" name="TextBox 8">
            <a:extLst>
              <a:ext uri="{FF2B5EF4-FFF2-40B4-BE49-F238E27FC236}">
                <a16:creationId xmlns:a16="http://schemas.microsoft.com/office/drawing/2014/main" id="{B39C0710-09CB-4528-92B6-5F967BC4E9F9}"/>
              </a:ext>
            </a:extLst>
          </p:cNvPr>
          <p:cNvSpPr txBox="1"/>
          <p:nvPr/>
        </p:nvSpPr>
        <p:spPr>
          <a:xfrm>
            <a:off x="2032914" y="4625176"/>
            <a:ext cx="9407257" cy="89255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Hours after she hugged me, the smell of cigarette smoke and perfume stuck to my clothes. </a:t>
            </a:r>
          </a:p>
        </p:txBody>
      </p:sp>
    </p:spTree>
    <p:extLst>
      <p:ext uri="{BB962C8B-B14F-4D97-AF65-F5344CB8AC3E}">
        <p14:creationId xmlns:p14="http://schemas.microsoft.com/office/powerpoint/2010/main" val="13630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C84ED-63A9-4430-AEE7-33B1D1DA9A5D}"/>
              </a:ext>
            </a:extLst>
          </p:cNvPr>
          <p:cNvPicPr>
            <a:picLocks noChangeAspect="1"/>
          </p:cNvPicPr>
          <p:nvPr/>
        </p:nvPicPr>
        <p:blipFill rotWithShape="1">
          <a:blip r:embed="rId3">
            <a:extLst>
              <a:ext uri="{28A0092B-C50C-407E-A947-70E740481C1C}">
                <a14:useLocalDpi xmlns:a14="http://schemas.microsoft.com/office/drawing/2010/main" val="0"/>
              </a:ext>
            </a:extLst>
          </a:blip>
          <a:srcRect l="4066"/>
          <a:stretch/>
        </p:blipFill>
        <p:spPr>
          <a:xfrm>
            <a:off x="360244" y="599179"/>
            <a:ext cx="11471512" cy="5016175"/>
          </a:xfrm>
          <a:prstGeom prst="rect">
            <a:avLst/>
          </a:prstGeom>
        </p:spPr>
      </p:pic>
      <p:pic>
        <p:nvPicPr>
          <p:cNvPr id="3" name="Picture 2">
            <a:extLst>
              <a:ext uri="{FF2B5EF4-FFF2-40B4-BE49-F238E27FC236}">
                <a16:creationId xmlns:a16="http://schemas.microsoft.com/office/drawing/2014/main" id="{E2D251A4-5060-4DD8-A4FE-254579420CE6}"/>
              </a:ext>
            </a:extLst>
          </p:cNvPr>
          <p:cNvPicPr>
            <a:picLocks noChangeAspect="1"/>
          </p:cNvPicPr>
          <p:nvPr/>
        </p:nvPicPr>
        <p:blipFill rotWithShape="1">
          <a:blip r:embed="rId4">
            <a:extLst>
              <a:ext uri="{28A0092B-C50C-407E-A947-70E740481C1C}">
                <a14:useLocalDpi xmlns:a14="http://schemas.microsoft.com/office/drawing/2010/main" val="0"/>
              </a:ext>
            </a:extLst>
          </a:blip>
          <a:srcRect l="1778" r="3932" b="29903"/>
          <a:stretch/>
        </p:blipFill>
        <p:spPr>
          <a:xfrm>
            <a:off x="638112" y="1174941"/>
            <a:ext cx="11002904" cy="3631526"/>
          </a:xfrm>
          <a:prstGeom prst="rect">
            <a:avLst/>
          </a:prstGeom>
        </p:spPr>
      </p:pic>
    </p:spTree>
    <p:extLst>
      <p:ext uri="{BB962C8B-B14F-4D97-AF65-F5344CB8AC3E}">
        <p14:creationId xmlns:p14="http://schemas.microsoft.com/office/powerpoint/2010/main" val="4285330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Describe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sensory details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467355" y="1850505"/>
            <a:ext cx="6109043"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sight, sound, smell, taste, and touch </a:t>
            </a:r>
          </a:p>
        </p:txBody>
      </p:sp>
      <p:sp>
        <p:nvSpPr>
          <p:cNvPr id="6" name="TextBox 5">
            <a:extLst>
              <a:ext uri="{FF2B5EF4-FFF2-40B4-BE49-F238E27FC236}">
                <a16:creationId xmlns:a16="http://schemas.microsoft.com/office/drawing/2014/main" id="{BFDE047A-60B0-4F86-92C5-77124B7D7BB3}"/>
              </a:ext>
            </a:extLst>
          </p:cNvPr>
          <p:cNvSpPr txBox="1"/>
          <p:nvPr/>
        </p:nvSpPr>
        <p:spPr>
          <a:xfrm>
            <a:off x="5467355" y="2790312"/>
            <a:ext cx="6109043"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You don’t need to use ALL senses ALL the time!</a:t>
            </a:r>
          </a:p>
        </p:txBody>
      </p:sp>
    </p:spTree>
    <p:extLst>
      <p:ext uri="{BB962C8B-B14F-4D97-AF65-F5344CB8AC3E}">
        <p14:creationId xmlns:p14="http://schemas.microsoft.com/office/powerpoint/2010/main" val="2416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Describe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137473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sensory details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similes and metaphors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765329"/>
            <a:ext cx="5880019"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compare two things that are not usually connected </a:t>
            </a:r>
          </a:p>
        </p:txBody>
      </p:sp>
    </p:spTree>
    <p:extLst>
      <p:ext uri="{BB962C8B-B14F-4D97-AF65-F5344CB8AC3E}">
        <p14:creationId xmlns:p14="http://schemas.microsoft.com/office/powerpoint/2010/main" val="24971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AAA244-F5C3-44BD-A3AE-A742B5E4758F}"/>
              </a:ext>
            </a:extLst>
          </p:cNvPr>
          <p:cNvSpPr txBox="1"/>
          <p:nvPr/>
        </p:nvSpPr>
        <p:spPr>
          <a:xfrm>
            <a:off x="3350280" y="680290"/>
            <a:ext cx="8641691" cy="2095702"/>
          </a:xfrm>
          <a:prstGeom prst="rect">
            <a:avLst/>
          </a:prstGeom>
          <a:noFill/>
          <a:ln>
            <a:noFill/>
          </a:ln>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…his squatty little body was a silhouette in the light coming from the living room, </a:t>
            </a:r>
            <a:r>
              <a:rPr kumimoji="0" lang="en-US" sz="2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like</a:t>
            </a: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 buffalo wing someone had dropped on the floor.</a:t>
            </a:r>
          </a:p>
          <a:p>
            <a:pPr marL="0" marR="0" lvl="0" indent="0" algn="l" defTabSz="914400" rtl="0" eaLnBrk="1" fontAlgn="auto" latinLnBrk="0" hangingPunct="1">
              <a:lnSpc>
                <a:spcPts val="4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3" name="TextBox 2">
            <a:extLst>
              <a:ext uri="{FF2B5EF4-FFF2-40B4-BE49-F238E27FC236}">
                <a16:creationId xmlns:a16="http://schemas.microsoft.com/office/drawing/2014/main" id="{9C89FBC1-D96E-452E-9A7F-8499DE537052}"/>
              </a:ext>
            </a:extLst>
          </p:cNvPr>
          <p:cNvSpPr txBox="1"/>
          <p:nvPr/>
        </p:nvSpPr>
        <p:spPr>
          <a:xfrm>
            <a:off x="1598600" y="680290"/>
            <a:ext cx="1397991" cy="562911"/>
          </a:xfrm>
          <a:prstGeom prst="rect">
            <a:avLst/>
          </a:prstGeom>
          <a:noFill/>
          <a:ln>
            <a:noFill/>
          </a:ln>
        </p:spPr>
        <p:txBody>
          <a:bodyPr wrap="square" rtlCol="0">
            <a:spAutoFit/>
          </a:bodyPr>
          <a:lstStyle/>
          <a:p>
            <a:pPr marL="0" marR="0" lvl="0" indent="0" algn="r" defTabSz="914400" rtl="0" eaLnBrk="1" fontAlgn="auto" latinLnBrk="0" hangingPunct="1">
              <a:lnSpc>
                <a:spcPts val="4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simile</a:t>
            </a:r>
          </a:p>
        </p:txBody>
      </p:sp>
      <p:sp>
        <p:nvSpPr>
          <p:cNvPr id="6" name="TextBox 5">
            <a:extLst>
              <a:ext uri="{FF2B5EF4-FFF2-40B4-BE49-F238E27FC236}">
                <a16:creationId xmlns:a16="http://schemas.microsoft.com/office/drawing/2014/main" id="{84D4EDAA-B7F6-4326-82ED-3E2ABAEA1023}"/>
              </a:ext>
            </a:extLst>
          </p:cNvPr>
          <p:cNvSpPr txBox="1"/>
          <p:nvPr/>
        </p:nvSpPr>
        <p:spPr>
          <a:xfrm>
            <a:off x="1190400" y="2979138"/>
            <a:ext cx="1806191" cy="527965"/>
          </a:xfrm>
          <a:prstGeom prst="rect">
            <a:avLst/>
          </a:prstGeom>
          <a:noFill/>
          <a:ln>
            <a:noFill/>
          </a:ln>
        </p:spPr>
        <p:txBody>
          <a:bodyPr wrap="square" rtlCol="0">
            <a:spAutoFit/>
          </a:bodyPr>
          <a:lstStyle/>
          <a:p>
            <a:pPr marL="0" marR="0" lvl="0" indent="0" algn="r" defTabSz="914400" rtl="0" eaLnBrk="1" fontAlgn="auto" latinLnBrk="0" hangingPunct="1">
              <a:lnSpc>
                <a:spcPts val="37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metaphor</a:t>
            </a:r>
          </a:p>
        </p:txBody>
      </p:sp>
      <p:sp>
        <p:nvSpPr>
          <p:cNvPr id="7" name="TextBox 6">
            <a:extLst>
              <a:ext uri="{FF2B5EF4-FFF2-40B4-BE49-F238E27FC236}">
                <a16:creationId xmlns:a16="http://schemas.microsoft.com/office/drawing/2014/main" id="{C3FAC7A2-635F-4001-B653-3C8FADB08168}"/>
              </a:ext>
            </a:extLst>
          </p:cNvPr>
          <p:cNvSpPr txBox="1"/>
          <p:nvPr/>
        </p:nvSpPr>
        <p:spPr>
          <a:xfrm>
            <a:off x="3350281" y="2979138"/>
            <a:ext cx="8052180" cy="1582741"/>
          </a:xfrm>
          <a:prstGeom prst="rect">
            <a:avLst/>
          </a:prstGeom>
          <a:noFill/>
          <a:ln>
            <a:noFill/>
          </a:ln>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stood there for a good five minutes more, just staring at him, that little green buffalo wing who was ruining my whole night.</a:t>
            </a:r>
          </a:p>
        </p:txBody>
      </p:sp>
      <p:sp>
        <p:nvSpPr>
          <p:cNvPr id="10" name="TextBox 9">
            <a:extLst>
              <a:ext uri="{FF2B5EF4-FFF2-40B4-BE49-F238E27FC236}">
                <a16:creationId xmlns:a16="http://schemas.microsoft.com/office/drawing/2014/main" id="{E51FFFEB-640C-4EE8-871B-A67F217AD948}"/>
              </a:ext>
            </a:extLst>
          </p:cNvPr>
          <p:cNvSpPr txBox="1"/>
          <p:nvPr/>
        </p:nvSpPr>
        <p:spPr>
          <a:xfrm>
            <a:off x="506778" y="1066077"/>
            <a:ext cx="2489813" cy="492955"/>
          </a:xfrm>
          <a:prstGeom prst="rect">
            <a:avLst/>
          </a:prstGeom>
          <a:noFill/>
          <a:ln>
            <a:noFill/>
          </a:ln>
        </p:spPr>
        <p:txBody>
          <a:bodyPr wrap="square" rtlCol="0">
            <a:spAutoFit/>
          </a:bodyPr>
          <a:lstStyle/>
          <a:p>
            <a:pPr marL="0" marR="0" lvl="0" indent="0" algn="r" defTabSz="914400" rtl="0" eaLnBrk="1" fontAlgn="auto" latinLnBrk="0" hangingPunct="1">
              <a:lnSpc>
                <a:spcPts val="34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uses </a:t>
            </a:r>
            <a:r>
              <a:rPr kumimoji="0" lang="en-US" sz="20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like</a:t>
            </a: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or </a:t>
            </a:r>
            <a:r>
              <a:rPr kumimoji="0" lang="en-US" sz="20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as</a:t>
            </a:r>
          </a:p>
        </p:txBody>
      </p:sp>
      <p:sp>
        <p:nvSpPr>
          <p:cNvPr id="11" name="TextBox 10">
            <a:extLst>
              <a:ext uri="{FF2B5EF4-FFF2-40B4-BE49-F238E27FC236}">
                <a16:creationId xmlns:a16="http://schemas.microsoft.com/office/drawing/2014/main" id="{346B563A-C116-49E9-96C8-74F4C9225D19}"/>
              </a:ext>
            </a:extLst>
          </p:cNvPr>
          <p:cNvSpPr txBox="1"/>
          <p:nvPr/>
        </p:nvSpPr>
        <p:spPr>
          <a:xfrm>
            <a:off x="231354" y="3407950"/>
            <a:ext cx="2765237" cy="480709"/>
          </a:xfrm>
          <a:prstGeom prst="rect">
            <a:avLst/>
          </a:prstGeom>
          <a:noFill/>
          <a:ln>
            <a:noFill/>
          </a:ln>
        </p:spPr>
        <p:txBody>
          <a:bodyPr wrap="square" rtlCol="0">
            <a:spAutoFit/>
          </a:bodyPr>
          <a:lstStyle/>
          <a:p>
            <a:pPr marL="0" marR="0" lvl="0" indent="0" algn="r" defTabSz="914400" rtl="0" eaLnBrk="1" fontAlgn="auto" latinLnBrk="0" hangingPunct="1">
              <a:lnSpc>
                <a:spcPts val="34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doesn’t use </a:t>
            </a:r>
            <a:r>
              <a:rPr kumimoji="0" lang="en-US" sz="20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like</a:t>
            </a: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or </a:t>
            </a:r>
            <a:r>
              <a:rPr kumimoji="0" lang="en-US" sz="20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as</a:t>
            </a:r>
          </a:p>
        </p:txBody>
      </p:sp>
    </p:spTree>
    <p:extLst>
      <p:ext uri="{BB962C8B-B14F-4D97-AF65-F5344CB8AC3E}">
        <p14:creationId xmlns:p14="http://schemas.microsoft.com/office/powerpoint/2010/main" val="47038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Describe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2208297"/>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sensory details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srgbClr val="E7E6E6">
                    <a:lumMod val="25000"/>
                  </a:srgbClr>
                </a:solidFill>
                <a:effectLst/>
                <a:uLnTx/>
                <a:uFillTx/>
                <a:latin typeface="Raleway" panose="020B0003030101060003" pitchFamily="34" charset="0"/>
                <a:ea typeface="+mn-ea"/>
                <a:cs typeface="+mn-cs"/>
              </a:rPr>
              <a:t>similes and metaphors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personification</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765329"/>
            <a:ext cx="5880019"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use human characteristics to describe a non-living thing</a:t>
            </a:r>
          </a:p>
        </p:txBody>
      </p:sp>
      <p:sp>
        <p:nvSpPr>
          <p:cNvPr id="6" name="TextBox 5">
            <a:extLst>
              <a:ext uri="{FF2B5EF4-FFF2-40B4-BE49-F238E27FC236}">
                <a16:creationId xmlns:a16="http://schemas.microsoft.com/office/drawing/2014/main" id="{2D70D92C-BAA5-4A25-8F5D-D64C81BAD351}"/>
              </a:ext>
            </a:extLst>
          </p:cNvPr>
          <p:cNvSpPr txBox="1"/>
          <p:nvPr/>
        </p:nvSpPr>
        <p:spPr>
          <a:xfrm>
            <a:off x="5698709" y="3429000"/>
            <a:ext cx="5880019"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waves reached out and pulled us in.</a:t>
            </a:r>
          </a:p>
        </p:txBody>
      </p:sp>
    </p:spTree>
    <p:extLst>
      <p:ext uri="{BB962C8B-B14F-4D97-AF65-F5344CB8AC3E}">
        <p14:creationId xmlns:p14="http://schemas.microsoft.com/office/powerpoint/2010/main" val="27652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Describe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3041858"/>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sensory details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srgbClr val="E7E6E6">
                    <a:lumMod val="25000"/>
                  </a:srgbClr>
                </a:solidFill>
                <a:effectLst/>
                <a:uLnTx/>
                <a:uFillTx/>
                <a:latin typeface="Raleway" panose="020B0003030101060003" pitchFamily="34" charset="0"/>
                <a:ea typeface="+mn-ea"/>
                <a:cs typeface="+mn-cs"/>
              </a:rPr>
              <a:t>similes and metaphors</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personification</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interpretation</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765329"/>
            <a:ext cx="5880019"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how a character understands or interprets something</a:t>
            </a:r>
          </a:p>
        </p:txBody>
      </p:sp>
      <p:sp>
        <p:nvSpPr>
          <p:cNvPr id="6" name="TextBox 5">
            <a:extLst>
              <a:ext uri="{FF2B5EF4-FFF2-40B4-BE49-F238E27FC236}">
                <a16:creationId xmlns:a16="http://schemas.microsoft.com/office/drawing/2014/main" id="{AF6E1DC8-19F2-4733-9006-9D651AC4643C}"/>
              </a:ext>
            </a:extLst>
          </p:cNvPr>
          <p:cNvSpPr txBox="1"/>
          <p:nvPr/>
        </p:nvSpPr>
        <p:spPr>
          <a:xfrm>
            <a:off x="5698710" y="3184458"/>
            <a:ext cx="6177473" cy="1813253"/>
          </a:xfrm>
          <a:prstGeom prst="rect">
            <a:avLst/>
          </a:prstGeom>
          <a:noFill/>
          <a:ln>
            <a:noFill/>
          </a:ln>
        </p:spPr>
        <p:txBody>
          <a:bodyPr wrap="square" rtlCol="0">
            <a:spAutoFit/>
          </a:body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They gave each other that look. The look that said </a:t>
            </a: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do you think? </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And then the other one that said, </a:t>
            </a: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don't know, what do YOU think?</a:t>
            </a:r>
          </a:p>
        </p:txBody>
      </p:sp>
    </p:spTree>
    <p:extLst>
      <p:ext uri="{BB962C8B-B14F-4D97-AF65-F5344CB8AC3E}">
        <p14:creationId xmlns:p14="http://schemas.microsoft.com/office/powerpoint/2010/main" val="23794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Showing vs. Telling</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60"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“Show, don’t tell.”</a:t>
            </a:r>
          </a:p>
        </p:txBody>
      </p:sp>
      <p:sp>
        <p:nvSpPr>
          <p:cNvPr id="7" name="TextBox 6">
            <a:extLst>
              <a:ext uri="{FF2B5EF4-FFF2-40B4-BE49-F238E27FC236}">
                <a16:creationId xmlns:a16="http://schemas.microsoft.com/office/drawing/2014/main" id="{55A7B6CC-5AC0-4D4B-A4EF-CD1726DE2E4A}"/>
              </a:ext>
            </a:extLst>
          </p:cNvPr>
          <p:cNvSpPr txBox="1"/>
          <p:nvPr/>
        </p:nvSpPr>
        <p:spPr>
          <a:xfrm>
            <a:off x="450348" y="2887826"/>
            <a:ext cx="51822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Telling: </a:t>
            </a:r>
            <a:b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br>
            <a:r>
              <a:rPr kumimoji="0" lang="en-US" sz="32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She was angry.</a:t>
            </a:r>
          </a:p>
        </p:txBody>
      </p:sp>
      <p:sp>
        <p:nvSpPr>
          <p:cNvPr id="8" name="TextBox 7">
            <a:extLst>
              <a:ext uri="{FF2B5EF4-FFF2-40B4-BE49-F238E27FC236}">
                <a16:creationId xmlns:a16="http://schemas.microsoft.com/office/drawing/2014/main" id="{F4836657-6897-47A0-8800-37DC26EEE503}"/>
              </a:ext>
            </a:extLst>
          </p:cNvPr>
          <p:cNvSpPr txBox="1"/>
          <p:nvPr/>
        </p:nvSpPr>
        <p:spPr>
          <a:xfrm>
            <a:off x="450348" y="4220509"/>
            <a:ext cx="11216515"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Showing: </a:t>
            </a:r>
            <a:b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br>
            <a:r>
              <a:rPr kumimoji="0" lang="en-US" sz="32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She slammed the door so hard it shook the whole house. </a:t>
            </a:r>
          </a:p>
        </p:txBody>
      </p:sp>
    </p:spTree>
    <p:extLst>
      <p:ext uri="{BB962C8B-B14F-4D97-AF65-F5344CB8AC3E}">
        <p14:creationId xmlns:p14="http://schemas.microsoft.com/office/powerpoint/2010/main" val="23854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Showing vs. Telling</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“Show AND tell.”</a:t>
            </a:r>
          </a:p>
        </p:txBody>
      </p:sp>
    </p:spTree>
    <p:extLst>
      <p:ext uri="{BB962C8B-B14F-4D97-AF65-F5344CB8AC3E}">
        <p14:creationId xmlns:p14="http://schemas.microsoft.com/office/powerpoint/2010/main" val="23025087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C00B1B-FD2F-48E0-83FF-223B19C5B6AD}"/>
              </a:ext>
            </a:extLst>
          </p:cNvPr>
          <p:cNvSpPr txBox="1"/>
          <p:nvPr/>
        </p:nvSpPr>
        <p:spPr>
          <a:xfrm>
            <a:off x="1177462" y="1627333"/>
            <a:ext cx="9622167" cy="1588833"/>
          </a:xfrm>
          <a:prstGeom prst="rect">
            <a:avLst/>
          </a:prstGeom>
          <a:noFill/>
          <a:ln>
            <a:noFill/>
          </a:ln>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Every now and then the </a:t>
            </a:r>
            <a:r>
              <a:rPr kumimoji="0" lang="en-US" sz="2800" b="0" i="1"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boom-boom</a:t>
            </a: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 of a passing car stereo would make the glasses in our kitchen cabinets rattle.</a:t>
            </a:r>
          </a:p>
        </p:txBody>
      </p:sp>
      <p:sp>
        <p:nvSpPr>
          <p:cNvPr id="10" name="TextBox 9">
            <a:extLst>
              <a:ext uri="{FF2B5EF4-FFF2-40B4-BE49-F238E27FC236}">
                <a16:creationId xmlns:a16="http://schemas.microsoft.com/office/drawing/2014/main" id="{D6C18FAC-4AB6-43D5-AFD2-29EB56493290}"/>
              </a:ext>
            </a:extLst>
          </p:cNvPr>
          <p:cNvSpPr txBox="1"/>
          <p:nvPr/>
        </p:nvSpPr>
        <p:spPr>
          <a:xfrm>
            <a:off x="1177462" y="931922"/>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showing only:</a:t>
            </a:r>
          </a:p>
        </p:txBody>
      </p:sp>
    </p:spTree>
    <p:extLst>
      <p:ext uri="{BB962C8B-B14F-4D97-AF65-F5344CB8AC3E}">
        <p14:creationId xmlns:p14="http://schemas.microsoft.com/office/powerpoint/2010/main" val="33278896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C00B1B-FD2F-48E0-83FF-223B19C5B6AD}"/>
              </a:ext>
            </a:extLst>
          </p:cNvPr>
          <p:cNvSpPr txBox="1"/>
          <p:nvPr/>
        </p:nvSpPr>
        <p:spPr>
          <a:xfrm>
            <a:off x="1177462" y="1627333"/>
            <a:ext cx="9622167" cy="2101794"/>
          </a:xfrm>
          <a:prstGeom prst="rect">
            <a:avLst/>
          </a:prstGeom>
          <a:noFill/>
          <a:ln>
            <a:noFill/>
          </a:ln>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Every now and then the </a:t>
            </a:r>
            <a:r>
              <a:rPr kumimoji="0" lang="en-US" sz="2800" b="0" i="1"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boom-boom</a:t>
            </a: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 of a passing car stereo would make the glasses in our kitchen cabinets rattle, </a:t>
            </a:r>
            <a:r>
              <a:rPr kumimoji="0" lang="en-US" sz="2800" b="0" i="0" u="none" strike="noStrike" kern="1200" cap="none" spc="0" normalizeH="0" baseline="0" noProof="0" dirty="0">
                <a:ln>
                  <a:noFill/>
                </a:ln>
                <a:solidFill>
                  <a:srgbClr val="73CAC5"/>
                </a:solidFill>
                <a:effectLst/>
                <a:highlight>
                  <a:srgbClr val="000080"/>
                </a:highlight>
                <a:uLnTx/>
                <a:uFillTx/>
                <a:latin typeface="Raleway" panose="020B0003030101060003" pitchFamily="34" charset="0"/>
                <a:ea typeface="+mn-ea"/>
                <a:cs typeface="+mn-cs"/>
              </a:rPr>
              <a:t>and every time I prayed it would stop at our house—then I would know my brother was finally home.</a:t>
            </a:r>
          </a:p>
        </p:txBody>
      </p:sp>
      <p:sp>
        <p:nvSpPr>
          <p:cNvPr id="10" name="TextBox 9">
            <a:extLst>
              <a:ext uri="{FF2B5EF4-FFF2-40B4-BE49-F238E27FC236}">
                <a16:creationId xmlns:a16="http://schemas.microsoft.com/office/drawing/2014/main" id="{D6C18FAC-4AB6-43D5-AFD2-29EB56493290}"/>
              </a:ext>
            </a:extLst>
          </p:cNvPr>
          <p:cNvSpPr txBox="1"/>
          <p:nvPr/>
        </p:nvSpPr>
        <p:spPr>
          <a:xfrm>
            <a:off x="1177462" y="931922"/>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showing and telling:</a:t>
            </a:r>
          </a:p>
        </p:txBody>
      </p:sp>
    </p:spTree>
    <p:extLst>
      <p:ext uri="{BB962C8B-B14F-4D97-AF65-F5344CB8AC3E}">
        <p14:creationId xmlns:p14="http://schemas.microsoft.com/office/powerpoint/2010/main" val="3280823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C00B1B-FD2F-48E0-83FF-223B19C5B6AD}"/>
              </a:ext>
            </a:extLst>
          </p:cNvPr>
          <p:cNvSpPr txBox="1"/>
          <p:nvPr/>
        </p:nvSpPr>
        <p:spPr>
          <a:xfrm>
            <a:off x="1177462" y="1627333"/>
            <a:ext cx="9622167" cy="2108782"/>
          </a:xfrm>
          <a:prstGeom prst="rect">
            <a:avLst/>
          </a:prstGeom>
          <a:noFill/>
          <a:ln>
            <a:noFill/>
          </a:ln>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Every now and then the </a:t>
            </a:r>
            <a:r>
              <a:rPr kumimoji="0" lang="en-US" sz="2800" b="0" i="1"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boom-boom</a:t>
            </a: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 of a passing car stereo would make the glasses in our kitchen cabinets rattle, </a:t>
            </a:r>
            <a:r>
              <a:rPr kumimoji="0" lang="en-US" sz="2800" b="0" i="0" u="none" strike="noStrike" kern="1200" cap="none" spc="0" normalizeH="0" baseline="0" noProof="0" dirty="0">
                <a:ln>
                  <a:noFill/>
                </a:ln>
                <a:solidFill>
                  <a:srgbClr val="73CAC5"/>
                </a:solidFill>
                <a:effectLst/>
                <a:highlight>
                  <a:srgbClr val="0000FF"/>
                </a:highlight>
                <a:uLnTx/>
                <a:uFillTx/>
                <a:latin typeface="Raleway" panose="020B0003030101060003" pitchFamily="34" charset="0"/>
                <a:ea typeface="+mn-ea"/>
                <a:cs typeface="+mn-cs"/>
              </a:rPr>
              <a:t>and every time I held my breath, praying it would pass by. </a:t>
            </a:r>
          </a:p>
        </p:txBody>
      </p:sp>
      <p:sp>
        <p:nvSpPr>
          <p:cNvPr id="10" name="TextBox 9">
            <a:extLst>
              <a:ext uri="{FF2B5EF4-FFF2-40B4-BE49-F238E27FC236}">
                <a16:creationId xmlns:a16="http://schemas.microsoft.com/office/drawing/2014/main" id="{D6C18FAC-4AB6-43D5-AFD2-29EB56493290}"/>
              </a:ext>
            </a:extLst>
          </p:cNvPr>
          <p:cNvSpPr txBox="1"/>
          <p:nvPr/>
        </p:nvSpPr>
        <p:spPr>
          <a:xfrm>
            <a:off x="1177462" y="931922"/>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showing and telling:</a:t>
            </a:r>
          </a:p>
        </p:txBody>
      </p:sp>
    </p:spTree>
    <p:extLst>
      <p:ext uri="{BB962C8B-B14F-4D97-AF65-F5344CB8AC3E}">
        <p14:creationId xmlns:p14="http://schemas.microsoft.com/office/powerpoint/2010/main" val="362154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FA534B-ACFF-4F83-803C-08C21A36C1A8}"/>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exposition</a:t>
            </a:r>
          </a:p>
        </p:txBody>
      </p:sp>
      <p:sp>
        <p:nvSpPr>
          <p:cNvPr id="5" name="Rectangle 4">
            <a:extLst>
              <a:ext uri="{FF2B5EF4-FFF2-40B4-BE49-F238E27FC236}">
                <a16:creationId xmlns:a16="http://schemas.microsoft.com/office/drawing/2014/main" id="{91DE4E2B-0530-4D04-B64E-D4812AB5E526}"/>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F6069C4-E469-49F0-A737-5BB15E2D06B9}"/>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1779766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1471837" y="763089"/>
            <a:ext cx="9248325"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Find places in your story to add description: Use sensory details, a metaphor, a simile, some personification, or an interpretation.</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Put most of the description in places where the characters would notice those things.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Remove description that isn’t relevant to the story.</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Find places that need more showing or more telling and decide what works best.</a:t>
            </a:r>
          </a:p>
        </p:txBody>
      </p:sp>
    </p:spTree>
    <p:extLst>
      <p:ext uri="{BB962C8B-B14F-4D97-AF65-F5344CB8AC3E}">
        <p14:creationId xmlns:p14="http://schemas.microsoft.com/office/powerpoint/2010/main" val="10149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Thursday November 19, 2020</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learn how to add interior monologues and transitions to their story</a:t>
            </a:r>
          </a:p>
          <a:p>
            <a:pPr algn="l"/>
            <a:r>
              <a:rPr lang="en-US" sz="2800" dirty="0"/>
              <a:t>Activities:</a:t>
            </a:r>
          </a:p>
          <a:p>
            <a:pPr marL="342900" indent="-342900" algn="l">
              <a:buFont typeface="Arial" panose="020B0604020202020204" pitchFamily="34" charset="0"/>
              <a:buChar char="•"/>
            </a:pPr>
            <a:r>
              <a:rPr lang="en-US" i="1" dirty="0"/>
              <a:t>Interior monologue notes ref p. 29 and transition notes ref p. 30</a:t>
            </a:r>
          </a:p>
          <a:p>
            <a:pPr marL="342900" indent="-342900" algn="l">
              <a:buFont typeface="Arial" panose="020B0604020202020204" pitchFamily="34" charset="0"/>
              <a:buChar char="•"/>
            </a:pPr>
            <a:r>
              <a:rPr lang="en-US" i="1" dirty="0"/>
              <a:t>Continue improving the rough draft</a:t>
            </a:r>
          </a:p>
          <a:p>
            <a:pPr marL="342900" indent="-342900" algn="l">
              <a:buFont typeface="Arial" panose="020B0604020202020204" pitchFamily="34" charset="0"/>
              <a:buChar char="•"/>
            </a:pPr>
            <a:endParaRPr lang="en-US" i="1"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40202013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Interior Monologue</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2"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1321137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Man">
            <a:extLst>
              <a:ext uri="{FF2B5EF4-FFF2-40B4-BE49-F238E27FC236}">
                <a16:creationId xmlns:a16="http://schemas.microsoft.com/office/drawing/2014/main" id="{A1009DAB-0499-4FC3-AE6E-45F49B33E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3597" y="2566355"/>
            <a:ext cx="1725290" cy="1725290"/>
          </a:xfrm>
          <a:prstGeom prst="rect">
            <a:avLst/>
          </a:prstGeom>
        </p:spPr>
      </p:pic>
      <p:pic>
        <p:nvPicPr>
          <p:cNvPr id="4" name="Graphic 3" descr="Speech">
            <a:extLst>
              <a:ext uri="{FF2B5EF4-FFF2-40B4-BE49-F238E27FC236}">
                <a16:creationId xmlns:a16="http://schemas.microsoft.com/office/drawing/2014/main" id="{6F3120BE-8B9D-4E78-B61A-7E62771816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919042" y="668214"/>
            <a:ext cx="3824654" cy="2466933"/>
          </a:xfrm>
          <a:prstGeom prst="rect">
            <a:avLst/>
          </a:prstGeom>
        </p:spPr>
      </p:pic>
      <p:pic>
        <p:nvPicPr>
          <p:cNvPr id="5" name="Graphic 4" descr="Speech">
            <a:extLst>
              <a:ext uri="{FF2B5EF4-FFF2-40B4-BE49-F238E27FC236}">
                <a16:creationId xmlns:a16="http://schemas.microsoft.com/office/drawing/2014/main" id="{D0F9F5A6-7B57-443F-A0F9-5879C687E0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5801" y="668215"/>
            <a:ext cx="3824653" cy="2466932"/>
          </a:xfrm>
          <a:prstGeom prst="rect">
            <a:avLst/>
          </a:prstGeom>
        </p:spPr>
      </p:pic>
      <p:pic>
        <p:nvPicPr>
          <p:cNvPr id="7" name="Graphic 6" descr="Woman">
            <a:extLst>
              <a:ext uri="{FF2B5EF4-FFF2-40B4-BE49-F238E27FC236}">
                <a16:creationId xmlns:a16="http://schemas.microsoft.com/office/drawing/2014/main" id="{54752FEB-49C8-4CD2-8355-E78A95A6C6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4557" y="2566355"/>
            <a:ext cx="1725290" cy="1725290"/>
          </a:xfrm>
          <a:prstGeom prst="rect">
            <a:avLst/>
          </a:prstGeom>
        </p:spPr>
      </p:pic>
      <p:sp>
        <p:nvSpPr>
          <p:cNvPr id="8" name="TextBox 7">
            <a:extLst>
              <a:ext uri="{FF2B5EF4-FFF2-40B4-BE49-F238E27FC236}">
                <a16:creationId xmlns:a16="http://schemas.microsoft.com/office/drawing/2014/main" id="{11E9E370-69B6-4F29-8860-5BEBF4958893}"/>
              </a:ext>
            </a:extLst>
          </p:cNvPr>
          <p:cNvSpPr txBox="1"/>
          <p:nvPr/>
        </p:nvSpPr>
        <p:spPr>
          <a:xfrm>
            <a:off x="3591989" y="1339519"/>
            <a:ext cx="253218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What time should we meet?</a:t>
            </a:r>
          </a:p>
        </p:txBody>
      </p:sp>
      <p:sp>
        <p:nvSpPr>
          <p:cNvPr id="9" name="TextBox 8">
            <a:extLst>
              <a:ext uri="{FF2B5EF4-FFF2-40B4-BE49-F238E27FC236}">
                <a16:creationId xmlns:a16="http://schemas.microsoft.com/office/drawing/2014/main" id="{EF364A59-A915-4B75-9483-A1190691F465}"/>
              </a:ext>
            </a:extLst>
          </p:cNvPr>
          <p:cNvSpPr txBox="1"/>
          <p:nvPr/>
        </p:nvSpPr>
        <p:spPr>
          <a:xfrm>
            <a:off x="7485382" y="1480195"/>
            <a:ext cx="25321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Let’s meet at five.</a:t>
            </a:r>
          </a:p>
        </p:txBody>
      </p:sp>
      <p:sp>
        <p:nvSpPr>
          <p:cNvPr id="3" name="Thought Bubble: Cloud 2">
            <a:extLst>
              <a:ext uri="{FF2B5EF4-FFF2-40B4-BE49-F238E27FC236}">
                <a16:creationId xmlns:a16="http://schemas.microsoft.com/office/drawing/2014/main" id="{FB9B7C48-6C1D-404A-A865-C2B9A4737C76}"/>
              </a:ext>
            </a:extLst>
          </p:cNvPr>
          <p:cNvSpPr/>
          <p:nvPr/>
        </p:nvSpPr>
        <p:spPr>
          <a:xfrm rot="20913115" flipH="1">
            <a:off x="362077" y="1039233"/>
            <a:ext cx="2631005" cy="172529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F935B9E-56D9-453A-B124-5229475759ED}"/>
              </a:ext>
            </a:extLst>
          </p:cNvPr>
          <p:cNvSpPr txBox="1"/>
          <p:nvPr/>
        </p:nvSpPr>
        <p:spPr>
          <a:xfrm>
            <a:off x="918810" y="1516959"/>
            <a:ext cx="221931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She’s pretty cute.</a:t>
            </a:r>
          </a:p>
        </p:txBody>
      </p:sp>
    </p:spTree>
    <p:extLst>
      <p:ext uri="{BB962C8B-B14F-4D97-AF65-F5344CB8AC3E}">
        <p14:creationId xmlns:p14="http://schemas.microsoft.com/office/powerpoint/2010/main" val="34625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Man">
            <a:extLst>
              <a:ext uri="{FF2B5EF4-FFF2-40B4-BE49-F238E27FC236}">
                <a16:creationId xmlns:a16="http://schemas.microsoft.com/office/drawing/2014/main" id="{A1009DAB-0499-4FC3-AE6E-45F49B33E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3597" y="2566355"/>
            <a:ext cx="1725290" cy="1725290"/>
          </a:xfrm>
          <a:prstGeom prst="rect">
            <a:avLst/>
          </a:prstGeom>
        </p:spPr>
      </p:pic>
      <p:pic>
        <p:nvPicPr>
          <p:cNvPr id="7" name="Graphic 6" descr="Woman">
            <a:extLst>
              <a:ext uri="{FF2B5EF4-FFF2-40B4-BE49-F238E27FC236}">
                <a16:creationId xmlns:a16="http://schemas.microsoft.com/office/drawing/2014/main" id="{54752FEB-49C8-4CD2-8355-E78A95A6C6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14557" y="2566355"/>
            <a:ext cx="1725290" cy="1725290"/>
          </a:xfrm>
          <a:prstGeom prst="rect">
            <a:avLst/>
          </a:prstGeom>
        </p:spPr>
      </p:pic>
      <p:sp>
        <p:nvSpPr>
          <p:cNvPr id="11" name="TextBox 10">
            <a:extLst>
              <a:ext uri="{FF2B5EF4-FFF2-40B4-BE49-F238E27FC236}">
                <a16:creationId xmlns:a16="http://schemas.microsoft.com/office/drawing/2014/main" id="{E0A1F572-F984-45EA-A169-E439AB3BC568}"/>
              </a:ext>
            </a:extLst>
          </p:cNvPr>
          <p:cNvSpPr txBox="1"/>
          <p:nvPr/>
        </p:nvSpPr>
        <p:spPr>
          <a:xfrm>
            <a:off x="856851" y="1490505"/>
            <a:ext cx="5333866" cy="833113"/>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time should we meet?” he asked, thinking, </a:t>
            </a:r>
            <a:r>
              <a:rPr kumimoji="0" lang="en-US" sz="22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She’s pretty cute</a:t>
            </a: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t>
            </a:r>
          </a:p>
        </p:txBody>
      </p:sp>
      <p:sp>
        <p:nvSpPr>
          <p:cNvPr id="12" name="TextBox 11">
            <a:extLst>
              <a:ext uri="{FF2B5EF4-FFF2-40B4-BE49-F238E27FC236}">
                <a16:creationId xmlns:a16="http://schemas.microsoft.com/office/drawing/2014/main" id="{420C3A35-ADFF-4DF7-BC9B-C6212CD9890B}"/>
              </a:ext>
            </a:extLst>
          </p:cNvPr>
          <p:cNvSpPr txBox="1"/>
          <p:nvPr/>
        </p:nvSpPr>
        <p:spPr>
          <a:xfrm>
            <a:off x="7443622" y="1498668"/>
            <a:ext cx="38246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“Let’s meet at five,” she said.</a:t>
            </a:r>
          </a:p>
        </p:txBody>
      </p:sp>
      <p:sp>
        <p:nvSpPr>
          <p:cNvPr id="6" name="TextBox 5">
            <a:extLst>
              <a:ext uri="{FF2B5EF4-FFF2-40B4-BE49-F238E27FC236}">
                <a16:creationId xmlns:a16="http://schemas.microsoft.com/office/drawing/2014/main" id="{07C75B61-A71A-48F1-A46A-CB54A1E09CA8}"/>
              </a:ext>
            </a:extLst>
          </p:cNvPr>
          <p:cNvSpPr txBox="1"/>
          <p:nvPr/>
        </p:nvSpPr>
        <p:spPr>
          <a:xfrm>
            <a:off x="4873657" y="2464411"/>
            <a:ext cx="2810193" cy="912686"/>
          </a:xfrm>
          <a:prstGeom prst="rect">
            <a:avLst/>
          </a:prstGeom>
          <a:noFill/>
          <a:ln>
            <a:noFill/>
          </a:ln>
        </p:spPr>
        <p:txBody>
          <a:bodyPr wrap="square" rtlCol="0">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interior monologue</a:t>
            </a:r>
          </a:p>
        </p:txBody>
      </p:sp>
      <p:cxnSp>
        <p:nvCxnSpPr>
          <p:cNvPr id="8" name="Straight Arrow Connector 7">
            <a:extLst>
              <a:ext uri="{FF2B5EF4-FFF2-40B4-BE49-F238E27FC236}">
                <a16:creationId xmlns:a16="http://schemas.microsoft.com/office/drawing/2014/main" id="{72110506-4F00-4C0A-8B6A-AA566A43633A}"/>
              </a:ext>
            </a:extLst>
          </p:cNvPr>
          <p:cNvCxnSpPr>
            <a:cxnSpLocks/>
          </p:cNvCxnSpPr>
          <p:nvPr/>
        </p:nvCxnSpPr>
        <p:spPr>
          <a:xfrm flipH="1" flipV="1">
            <a:off x="3759812" y="2438400"/>
            <a:ext cx="958149" cy="403714"/>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E04D511-D1A4-4B83-9ED1-80EED7B0AD5F}"/>
              </a:ext>
            </a:extLst>
          </p:cNvPr>
          <p:cNvCxnSpPr/>
          <p:nvPr/>
        </p:nvCxnSpPr>
        <p:spPr>
          <a:xfrm>
            <a:off x="2133601" y="2288449"/>
            <a:ext cx="2194560" cy="0"/>
          </a:xfrm>
          <a:prstGeom prst="line">
            <a:avLst/>
          </a:prstGeom>
          <a:ln w="19050">
            <a:solidFill>
              <a:srgbClr val="73CA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4974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Man">
            <a:extLst>
              <a:ext uri="{FF2B5EF4-FFF2-40B4-BE49-F238E27FC236}">
                <a16:creationId xmlns:a16="http://schemas.microsoft.com/office/drawing/2014/main" id="{A1009DAB-0499-4FC3-AE6E-45F49B33E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3597" y="2566355"/>
            <a:ext cx="1725290" cy="1725290"/>
          </a:xfrm>
          <a:prstGeom prst="rect">
            <a:avLst/>
          </a:prstGeom>
        </p:spPr>
      </p:pic>
      <p:sp>
        <p:nvSpPr>
          <p:cNvPr id="11" name="TextBox 10">
            <a:extLst>
              <a:ext uri="{FF2B5EF4-FFF2-40B4-BE49-F238E27FC236}">
                <a16:creationId xmlns:a16="http://schemas.microsoft.com/office/drawing/2014/main" id="{E0A1F572-F984-45EA-A169-E439AB3BC568}"/>
              </a:ext>
            </a:extLst>
          </p:cNvPr>
          <p:cNvSpPr txBox="1"/>
          <p:nvPr/>
        </p:nvSpPr>
        <p:spPr>
          <a:xfrm>
            <a:off x="856851" y="1490505"/>
            <a:ext cx="5333866" cy="833113"/>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time should we meet?” he asked, thinking, </a:t>
            </a:r>
            <a:r>
              <a:rPr kumimoji="0" lang="en-US" sz="22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She’s pretty cute</a:t>
            </a: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t>
            </a:r>
          </a:p>
        </p:txBody>
      </p:sp>
      <p:sp>
        <p:nvSpPr>
          <p:cNvPr id="6" name="TextBox 5">
            <a:extLst>
              <a:ext uri="{FF2B5EF4-FFF2-40B4-BE49-F238E27FC236}">
                <a16:creationId xmlns:a16="http://schemas.microsoft.com/office/drawing/2014/main" id="{07C75B61-A71A-48F1-A46A-CB54A1E09CA8}"/>
              </a:ext>
            </a:extLst>
          </p:cNvPr>
          <p:cNvSpPr txBox="1"/>
          <p:nvPr/>
        </p:nvSpPr>
        <p:spPr>
          <a:xfrm>
            <a:off x="4873658" y="2464411"/>
            <a:ext cx="2195358" cy="912686"/>
          </a:xfrm>
          <a:prstGeom prst="rect">
            <a:avLst/>
          </a:prstGeom>
          <a:noFill/>
          <a:ln>
            <a:noFill/>
          </a:ln>
        </p:spPr>
        <p:txBody>
          <a:bodyPr wrap="square" rtlCol="0">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interior</a:t>
            </a:r>
            <a:r>
              <a:rPr kumimoji="0" lang="en-US" sz="2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monologue</a:t>
            </a:r>
          </a:p>
        </p:txBody>
      </p:sp>
      <p:cxnSp>
        <p:nvCxnSpPr>
          <p:cNvPr id="8" name="Straight Arrow Connector 7">
            <a:extLst>
              <a:ext uri="{FF2B5EF4-FFF2-40B4-BE49-F238E27FC236}">
                <a16:creationId xmlns:a16="http://schemas.microsoft.com/office/drawing/2014/main" id="{72110506-4F00-4C0A-8B6A-AA566A43633A}"/>
              </a:ext>
            </a:extLst>
          </p:cNvPr>
          <p:cNvCxnSpPr>
            <a:cxnSpLocks/>
          </p:cNvCxnSpPr>
          <p:nvPr/>
        </p:nvCxnSpPr>
        <p:spPr>
          <a:xfrm flipH="1" flipV="1">
            <a:off x="3759812" y="2438400"/>
            <a:ext cx="958149" cy="403714"/>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E04D511-D1A4-4B83-9ED1-80EED7B0AD5F}"/>
              </a:ext>
            </a:extLst>
          </p:cNvPr>
          <p:cNvCxnSpPr/>
          <p:nvPr/>
        </p:nvCxnSpPr>
        <p:spPr>
          <a:xfrm>
            <a:off x="2133601" y="2288449"/>
            <a:ext cx="2194560" cy="0"/>
          </a:xfrm>
          <a:prstGeom prst="line">
            <a:avLst/>
          </a:prstGeom>
          <a:ln w="19050">
            <a:solidFill>
              <a:srgbClr val="73CAC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0DF4CB-219C-4A34-AB70-E5420D93C1A0}"/>
              </a:ext>
            </a:extLst>
          </p:cNvPr>
          <p:cNvSpPr/>
          <p:nvPr/>
        </p:nvSpPr>
        <p:spPr>
          <a:xfrm>
            <a:off x="856852" y="1490506"/>
            <a:ext cx="5485334" cy="912686"/>
          </a:xfrm>
          <a:prstGeom prst="rect">
            <a:avLst/>
          </a:prstGeom>
          <a:solidFill>
            <a:srgbClr val="00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FFEB719-E8C4-4C38-B183-BC896CFEA492}"/>
              </a:ext>
            </a:extLst>
          </p:cNvPr>
          <p:cNvSpPr/>
          <p:nvPr/>
        </p:nvSpPr>
        <p:spPr>
          <a:xfrm>
            <a:off x="1813605" y="2333025"/>
            <a:ext cx="3060052" cy="2121783"/>
          </a:xfrm>
          <a:prstGeom prst="rect">
            <a:avLst/>
          </a:prstGeom>
          <a:solidFill>
            <a:srgbClr val="00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F64EE43-F7A9-4731-9F96-002E8B540174}"/>
              </a:ext>
            </a:extLst>
          </p:cNvPr>
          <p:cNvSpPr txBox="1"/>
          <p:nvPr/>
        </p:nvSpPr>
        <p:spPr>
          <a:xfrm>
            <a:off x="6185094" y="2452688"/>
            <a:ext cx="2195358" cy="489493"/>
          </a:xfrm>
          <a:prstGeom prst="rect">
            <a:avLst/>
          </a:prstGeom>
          <a:noFill/>
          <a:ln>
            <a:noFill/>
          </a:ln>
        </p:spPr>
        <p:txBody>
          <a:bodyPr wrap="square" rtlCol="0">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inside</a:t>
            </a:r>
          </a:p>
        </p:txBody>
      </p:sp>
    </p:spTree>
    <p:extLst>
      <p:ext uri="{BB962C8B-B14F-4D97-AF65-F5344CB8AC3E}">
        <p14:creationId xmlns:p14="http://schemas.microsoft.com/office/powerpoint/2010/main" val="53461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Man">
            <a:extLst>
              <a:ext uri="{FF2B5EF4-FFF2-40B4-BE49-F238E27FC236}">
                <a16:creationId xmlns:a16="http://schemas.microsoft.com/office/drawing/2014/main" id="{A1009DAB-0499-4FC3-AE6E-45F49B33E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3597" y="2566355"/>
            <a:ext cx="1725290" cy="1725290"/>
          </a:xfrm>
          <a:prstGeom prst="rect">
            <a:avLst/>
          </a:prstGeom>
        </p:spPr>
      </p:pic>
      <p:sp>
        <p:nvSpPr>
          <p:cNvPr id="11" name="TextBox 10">
            <a:extLst>
              <a:ext uri="{FF2B5EF4-FFF2-40B4-BE49-F238E27FC236}">
                <a16:creationId xmlns:a16="http://schemas.microsoft.com/office/drawing/2014/main" id="{E0A1F572-F984-45EA-A169-E439AB3BC568}"/>
              </a:ext>
            </a:extLst>
          </p:cNvPr>
          <p:cNvSpPr txBox="1"/>
          <p:nvPr/>
        </p:nvSpPr>
        <p:spPr>
          <a:xfrm>
            <a:off x="856851" y="1490505"/>
            <a:ext cx="5333866" cy="833113"/>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“What time should we meet?” he asked, thinking, </a:t>
            </a:r>
            <a:r>
              <a:rPr kumimoji="0" lang="en-US" sz="22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She’s pretty cute</a:t>
            </a:r>
            <a:r>
              <a:rPr kumimoji="0" lang="en-US" sz="2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t>
            </a:r>
          </a:p>
        </p:txBody>
      </p:sp>
      <p:sp>
        <p:nvSpPr>
          <p:cNvPr id="6" name="TextBox 5">
            <a:extLst>
              <a:ext uri="{FF2B5EF4-FFF2-40B4-BE49-F238E27FC236}">
                <a16:creationId xmlns:a16="http://schemas.microsoft.com/office/drawing/2014/main" id="{07C75B61-A71A-48F1-A46A-CB54A1E09CA8}"/>
              </a:ext>
            </a:extLst>
          </p:cNvPr>
          <p:cNvSpPr txBox="1"/>
          <p:nvPr/>
        </p:nvSpPr>
        <p:spPr>
          <a:xfrm>
            <a:off x="4873658" y="2464411"/>
            <a:ext cx="2195358" cy="912686"/>
          </a:xfrm>
          <a:prstGeom prst="rect">
            <a:avLst/>
          </a:prstGeom>
          <a:noFill/>
          <a:ln>
            <a:noFill/>
          </a:ln>
        </p:spPr>
        <p:txBody>
          <a:bodyPr wrap="square" rtlCol="0">
            <a:spAutoFit/>
          </a:bodyPr>
          <a:lstStyle/>
          <a:p>
            <a:pPr marL="0" marR="0" lvl="0" indent="0" algn="l" defTabSz="914400" rtl="0" eaLnBrk="1" fontAlgn="auto" latinLnBrk="0" hangingPunct="1">
              <a:lnSpc>
                <a:spcPts val="33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interior </a:t>
            </a:r>
            <a:r>
              <a:rPr kumimoji="0" lang="en-US" sz="2600" b="1" i="0" u="none" strike="noStrike" kern="1200" cap="none" spc="0" normalizeH="0" baseline="0" noProof="0" dirty="0">
                <a:ln>
                  <a:noFill/>
                </a:ln>
                <a:solidFill>
                  <a:srgbClr val="B10F2E"/>
                </a:solidFill>
                <a:effectLst/>
                <a:highlight>
                  <a:srgbClr val="008000"/>
                </a:highlight>
                <a:uLnTx/>
                <a:uFillTx/>
                <a:latin typeface="Raleway" panose="020B0003030101060003" pitchFamily="34" charset="0"/>
                <a:ea typeface="+mn-ea"/>
                <a:cs typeface="+mn-cs"/>
              </a:rPr>
              <a:t>monologue</a:t>
            </a:r>
          </a:p>
        </p:txBody>
      </p:sp>
      <p:cxnSp>
        <p:nvCxnSpPr>
          <p:cNvPr id="8" name="Straight Arrow Connector 7">
            <a:extLst>
              <a:ext uri="{FF2B5EF4-FFF2-40B4-BE49-F238E27FC236}">
                <a16:creationId xmlns:a16="http://schemas.microsoft.com/office/drawing/2014/main" id="{72110506-4F00-4C0A-8B6A-AA566A43633A}"/>
              </a:ext>
            </a:extLst>
          </p:cNvPr>
          <p:cNvCxnSpPr>
            <a:cxnSpLocks/>
          </p:cNvCxnSpPr>
          <p:nvPr/>
        </p:nvCxnSpPr>
        <p:spPr>
          <a:xfrm flipH="1" flipV="1">
            <a:off x="3759812" y="2438400"/>
            <a:ext cx="958149" cy="403714"/>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E04D511-D1A4-4B83-9ED1-80EED7B0AD5F}"/>
              </a:ext>
            </a:extLst>
          </p:cNvPr>
          <p:cNvCxnSpPr/>
          <p:nvPr/>
        </p:nvCxnSpPr>
        <p:spPr>
          <a:xfrm>
            <a:off x="2133601" y="2288449"/>
            <a:ext cx="2194560" cy="0"/>
          </a:xfrm>
          <a:prstGeom prst="line">
            <a:avLst/>
          </a:prstGeom>
          <a:ln w="19050">
            <a:solidFill>
              <a:srgbClr val="73CAC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0DF4CB-219C-4A34-AB70-E5420D93C1A0}"/>
              </a:ext>
            </a:extLst>
          </p:cNvPr>
          <p:cNvSpPr/>
          <p:nvPr/>
        </p:nvSpPr>
        <p:spPr>
          <a:xfrm>
            <a:off x="856852" y="1490506"/>
            <a:ext cx="5485334" cy="912686"/>
          </a:xfrm>
          <a:prstGeom prst="rect">
            <a:avLst/>
          </a:prstGeom>
          <a:solidFill>
            <a:srgbClr val="00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FFEB719-E8C4-4C38-B183-BC896CFEA492}"/>
              </a:ext>
            </a:extLst>
          </p:cNvPr>
          <p:cNvSpPr/>
          <p:nvPr/>
        </p:nvSpPr>
        <p:spPr>
          <a:xfrm>
            <a:off x="1813605" y="2333025"/>
            <a:ext cx="3060052" cy="2121783"/>
          </a:xfrm>
          <a:prstGeom prst="rect">
            <a:avLst/>
          </a:prstGeom>
          <a:solidFill>
            <a:srgbClr val="00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A12DAC1-A01F-4CF5-8162-E70C6761786C}"/>
              </a:ext>
            </a:extLst>
          </p:cNvPr>
          <p:cNvSpPr txBox="1"/>
          <p:nvPr/>
        </p:nvSpPr>
        <p:spPr>
          <a:xfrm>
            <a:off x="4873657" y="3925032"/>
            <a:ext cx="3883482" cy="1181990"/>
          </a:xfrm>
          <a:prstGeom prst="rect">
            <a:avLst/>
          </a:prstGeom>
          <a:noFill/>
          <a:ln>
            <a:noFill/>
          </a:ln>
        </p:spPr>
        <p:txBody>
          <a:bodyPr wrap="square" rtlCol="0">
            <a:sp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mono</a:t>
            </a:r>
            <a:r>
              <a:rPr kumimoji="0" lang="en-US" sz="2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logue = 1</a:t>
            </a:r>
          </a:p>
          <a:p>
            <a:pPr marL="0" marR="0" lvl="0" indent="0" algn="l" defTabSz="914400" rtl="0" eaLnBrk="1" fontAlgn="auto" latinLnBrk="0" hangingPunct="1">
              <a:lnSpc>
                <a:spcPts val="45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dia</a:t>
            </a:r>
            <a:r>
              <a:rPr kumimoji="0" lang="en-US" sz="2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logue = 2 or more </a:t>
            </a:r>
            <a:endParaRPr kumimoji="0" lang="en-US" sz="2600" b="1" i="0" u="none" strike="noStrike" kern="1200" cap="none" spc="0" normalizeH="0" baseline="0" noProof="0" dirty="0">
              <a:ln>
                <a:noFill/>
              </a:ln>
              <a:solidFill>
                <a:srgbClr val="C00000"/>
              </a:solidFill>
              <a:effectLst/>
              <a:uLnTx/>
              <a:uFillTx/>
              <a:latin typeface="Raleway" panose="020B0003030101060003" pitchFamily="34" charset="0"/>
              <a:ea typeface="+mn-ea"/>
              <a:cs typeface="+mn-cs"/>
            </a:endParaRPr>
          </a:p>
        </p:txBody>
      </p:sp>
      <p:sp>
        <p:nvSpPr>
          <p:cNvPr id="13" name="TextBox 12">
            <a:extLst>
              <a:ext uri="{FF2B5EF4-FFF2-40B4-BE49-F238E27FC236}">
                <a16:creationId xmlns:a16="http://schemas.microsoft.com/office/drawing/2014/main" id="{E1157E6E-9163-49C0-B74B-6143A2445228}"/>
              </a:ext>
            </a:extLst>
          </p:cNvPr>
          <p:cNvSpPr txBox="1"/>
          <p:nvPr/>
        </p:nvSpPr>
        <p:spPr>
          <a:xfrm>
            <a:off x="6815397" y="2887604"/>
            <a:ext cx="4708387" cy="912686"/>
          </a:xfrm>
          <a:prstGeom prst="rect">
            <a:avLst/>
          </a:prstGeom>
          <a:noFill/>
          <a:ln>
            <a:noFill/>
          </a:ln>
        </p:spPr>
        <p:txBody>
          <a:bodyPr wrap="square" rtlCol="0">
            <a:spAutoFit/>
          </a:bodyPr>
          <a:lstStyle/>
          <a:p>
            <a:pPr marL="234950" marR="0" lvl="0" indent="-234950" algn="l" defTabSz="914400" rtl="0" eaLnBrk="1" fontAlgn="auto" latinLnBrk="0" hangingPunct="1">
              <a:lnSpc>
                <a:spcPts val="33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r>
              <a:rPr kumimoji="0" lang="en-US" sz="26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conversation between one person and him- or herself</a:t>
            </a:r>
          </a:p>
        </p:txBody>
      </p:sp>
    </p:spTree>
    <p:extLst>
      <p:ext uri="{BB962C8B-B14F-4D97-AF65-F5344CB8AC3E}">
        <p14:creationId xmlns:p14="http://schemas.microsoft.com/office/powerpoint/2010/main" val="41062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Why Use Interior Monologue?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To provide information</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882559"/>
            <a:ext cx="5880019" cy="138499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Ugh. </a:t>
            </a: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Arthur?</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The last time I watched that show was six years ago!</a:t>
            </a:r>
          </a:p>
        </p:txBody>
      </p:sp>
    </p:spTree>
    <p:extLst>
      <p:ext uri="{BB962C8B-B14F-4D97-AF65-F5344CB8AC3E}">
        <p14:creationId xmlns:p14="http://schemas.microsoft.com/office/powerpoint/2010/main" val="32888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Why Use Interior Monologue?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137473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To provide information</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To add tension</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765329"/>
            <a:ext cx="5880019" cy="2246064"/>
          </a:xfrm>
          <a:prstGeom prst="rect">
            <a:avLst/>
          </a:prstGeom>
          <a:noFill/>
          <a:ln>
            <a:noFill/>
          </a:ln>
        </p:spPr>
        <p:txBody>
          <a:bodyPr wrap="square" rtlCol="0">
            <a:spAutoFit/>
          </a:bodyPr>
          <a:lstStyle/>
          <a:p>
            <a:pPr marL="0" marR="0" lvl="0" indent="0" algn="l" defTabSz="914400" rtl="0" eaLnBrk="1" fontAlgn="auto" latinLnBrk="0" hangingPunct="1">
              <a:lnSpc>
                <a:spcPts val="4300"/>
              </a:lnSpc>
              <a:spcBef>
                <a:spcPts val="6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Do it</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I told myself. </a:t>
            </a: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Quit being such a chicken. This is not a big deal. Just drop the trash can down. Do it NOW.</a:t>
            </a:r>
          </a:p>
        </p:txBody>
      </p:sp>
    </p:spTree>
    <p:extLst>
      <p:ext uri="{BB962C8B-B14F-4D97-AF65-F5344CB8AC3E}">
        <p14:creationId xmlns:p14="http://schemas.microsoft.com/office/powerpoint/2010/main" val="14906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Why Use Interior Monologue?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2657138"/>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To provide information</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To add tension</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To help us understand  characters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765329"/>
            <a:ext cx="5880019" cy="39703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If I waited a few minutes, maybe he would go away. But then I realized that letting him wander off would be worse. He could crawl up to the top of a door frame and jump on me when I walked by. Or he could go into the bathroom and wait inside the toilet for me. Horrible. </a:t>
            </a:r>
          </a:p>
        </p:txBody>
      </p:sp>
    </p:spTree>
    <p:extLst>
      <p:ext uri="{BB962C8B-B14F-4D97-AF65-F5344CB8AC3E}">
        <p14:creationId xmlns:p14="http://schemas.microsoft.com/office/powerpoint/2010/main" val="33872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BD2E6-745D-4A04-9E30-6A68907FB982}"/>
              </a:ext>
            </a:extLst>
          </p:cNvPr>
          <p:cNvSpPr txBox="1"/>
          <p:nvPr/>
        </p:nvSpPr>
        <p:spPr>
          <a:xfrm>
            <a:off x="5060514" y="1601206"/>
            <a:ext cx="6648447" cy="10772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writer tells you something is happening; the “live action” parts.</a:t>
            </a:r>
          </a:p>
        </p:txBody>
      </p:sp>
      <p:sp>
        <p:nvSpPr>
          <p:cNvPr id="5" name="TextBox 4">
            <a:extLst>
              <a:ext uri="{FF2B5EF4-FFF2-40B4-BE49-F238E27FC236}">
                <a16:creationId xmlns:a16="http://schemas.microsoft.com/office/drawing/2014/main" id="{F53976D2-46C9-4A2A-A8CD-3195EF39DE8C}"/>
              </a:ext>
            </a:extLst>
          </p:cNvPr>
          <p:cNvSpPr txBox="1"/>
          <p:nvPr/>
        </p:nvSpPr>
        <p:spPr>
          <a:xfrm>
            <a:off x="491711" y="1354040"/>
            <a:ext cx="4076437" cy="4149919"/>
          </a:xfrm>
          <a:prstGeom prst="rect">
            <a:avLst/>
          </a:prstGeom>
          <a:noFill/>
          <a:ln>
            <a:noFill/>
          </a:ln>
        </p:spPr>
        <p:txBody>
          <a:bodyPr wrap="square" rtlCol="0">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narration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description</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dialogue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interior monologue</a:t>
            </a:r>
          </a:p>
          <a:p>
            <a:pPr marL="0" marR="0" lvl="0" indent="0" algn="l" defTabSz="914400" rtl="0"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exposition</a:t>
            </a:r>
          </a:p>
        </p:txBody>
      </p:sp>
      <p:sp>
        <p:nvSpPr>
          <p:cNvPr id="6" name="Rectangle 5">
            <a:extLst>
              <a:ext uri="{FF2B5EF4-FFF2-40B4-BE49-F238E27FC236}">
                <a16:creationId xmlns:a16="http://schemas.microsoft.com/office/drawing/2014/main" id="{4B6B341A-7D92-4C7F-8C6B-2C87AA657E0E}"/>
              </a:ext>
            </a:extLst>
          </p:cNvPr>
          <p:cNvSpPr/>
          <p:nvPr/>
        </p:nvSpPr>
        <p:spPr>
          <a:xfrm>
            <a:off x="0" y="11726"/>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2616E07-DCD9-45F5-9963-8B02F6324B09}"/>
              </a:ext>
            </a:extLst>
          </p:cNvPr>
          <p:cNvSpPr txBox="1"/>
          <p:nvPr/>
        </p:nvSpPr>
        <p:spPr>
          <a:xfrm>
            <a:off x="450349" y="305492"/>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5 Modes for Telling Stories</a:t>
            </a:r>
          </a:p>
        </p:txBody>
      </p:sp>
    </p:spTree>
    <p:extLst>
      <p:ext uri="{BB962C8B-B14F-4D97-AF65-F5344CB8AC3E}">
        <p14:creationId xmlns:p14="http://schemas.microsoft.com/office/powerpoint/2010/main" val="35902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Format Interior Monologue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50" y="1850505"/>
            <a:ext cx="3570666"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srgbClr val="73CAC5"/>
                </a:solidFill>
                <a:effectLst/>
                <a:highlight>
                  <a:srgbClr val="008000"/>
                </a:highlight>
                <a:uLnTx/>
                <a:uFillTx/>
                <a:latin typeface="Raleway" panose="020B0003030101060003" pitchFamily="34" charset="0"/>
                <a:ea typeface="+mn-ea"/>
                <a:cs typeface="+mn-cs"/>
              </a:rPr>
              <a:t>indirect</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765329"/>
            <a:ext cx="5880019" cy="39703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If I waited a few minutes, maybe he would go away. But then I realized that letting him wander off would be worse. He could crawl up to the top of a door frame and jump on me when I walked by. Or he could go into the bathroom and wait inside the toilet for me. Horrible. </a:t>
            </a:r>
          </a:p>
        </p:txBody>
      </p:sp>
      <p:sp>
        <p:nvSpPr>
          <p:cNvPr id="6" name="TextBox 5">
            <a:extLst>
              <a:ext uri="{FF2B5EF4-FFF2-40B4-BE49-F238E27FC236}">
                <a16:creationId xmlns:a16="http://schemas.microsoft.com/office/drawing/2014/main" id="{994EB966-DC4B-490D-ACB7-CE3526DAC200}"/>
              </a:ext>
            </a:extLst>
          </p:cNvPr>
          <p:cNvSpPr txBox="1"/>
          <p:nvPr/>
        </p:nvSpPr>
        <p:spPr>
          <a:xfrm>
            <a:off x="450349" y="2564043"/>
            <a:ext cx="3828574" cy="1412503"/>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Not the exact words “spoken” inside the character’s head.</a:t>
            </a:r>
          </a:p>
        </p:txBody>
      </p:sp>
    </p:spTree>
    <p:extLst>
      <p:ext uri="{BB962C8B-B14F-4D97-AF65-F5344CB8AC3E}">
        <p14:creationId xmlns:p14="http://schemas.microsoft.com/office/powerpoint/2010/main" val="15626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Format Interior Monologue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50" y="1850505"/>
            <a:ext cx="3570666"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srgbClr val="73CAC5"/>
                </a:solidFill>
                <a:effectLst/>
                <a:highlight>
                  <a:srgbClr val="008000"/>
                </a:highlight>
                <a:uLnTx/>
                <a:uFillTx/>
                <a:latin typeface="Raleway" panose="020B0003030101060003" pitchFamily="34" charset="0"/>
                <a:ea typeface="+mn-ea"/>
                <a:cs typeface="+mn-cs"/>
              </a:rPr>
              <a:t>direct</a:t>
            </a:r>
          </a:p>
        </p:txBody>
      </p:sp>
      <p:sp>
        <p:nvSpPr>
          <p:cNvPr id="6" name="TextBox 5">
            <a:extLst>
              <a:ext uri="{FF2B5EF4-FFF2-40B4-BE49-F238E27FC236}">
                <a16:creationId xmlns:a16="http://schemas.microsoft.com/office/drawing/2014/main" id="{994EB966-DC4B-490D-ACB7-CE3526DAC200}"/>
              </a:ext>
            </a:extLst>
          </p:cNvPr>
          <p:cNvSpPr txBox="1"/>
          <p:nvPr/>
        </p:nvSpPr>
        <p:spPr>
          <a:xfrm>
            <a:off x="450349" y="2564043"/>
            <a:ext cx="3828574" cy="1412503"/>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The exact words “spoken” inside the character’s head.</a:t>
            </a:r>
          </a:p>
        </p:txBody>
      </p:sp>
      <p:sp>
        <p:nvSpPr>
          <p:cNvPr id="7" name="TextBox 6">
            <a:extLst>
              <a:ext uri="{FF2B5EF4-FFF2-40B4-BE49-F238E27FC236}">
                <a16:creationId xmlns:a16="http://schemas.microsoft.com/office/drawing/2014/main" id="{7E1E517B-9952-4D6F-8901-9BF100FCF288}"/>
              </a:ext>
            </a:extLst>
          </p:cNvPr>
          <p:cNvSpPr txBox="1"/>
          <p:nvPr/>
        </p:nvSpPr>
        <p:spPr>
          <a:xfrm>
            <a:off x="5698710" y="1765329"/>
            <a:ext cx="5880019" cy="2246064"/>
          </a:xfrm>
          <a:prstGeom prst="rect">
            <a:avLst/>
          </a:prstGeom>
          <a:noFill/>
          <a:ln>
            <a:noFill/>
          </a:ln>
        </p:spPr>
        <p:txBody>
          <a:bodyPr wrap="square" rtlCol="0">
            <a:spAutoFit/>
          </a:bodyPr>
          <a:lstStyle/>
          <a:p>
            <a:pPr marL="0" marR="0" lvl="0" indent="0" algn="l" defTabSz="914400" rtl="0" eaLnBrk="1" fontAlgn="auto" latinLnBrk="0" hangingPunct="1">
              <a:lnSpc>
                <a:spcPts val="4300"/>
              </a:lnSpc>
              <a:spcBef>
                <a:spcPts val="60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Do it</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I told myself. </a:t>
            </a:r>
            <a:r>
              <a:rPr kumimoji="0" lang="en-US" sz="2800" b="0" i="1" u="none" strike="noStrike" kern="1200" cap="none" spc="0" normalizeH="0" baseline="0" noProof="0" dirty="0">
                <a:ln>
                  <a:noFill/>
                </a:ln>
                <a:solidFill>
                  <a:prstClr val="white"/>
                </a:solidFill>
                <a:effectLst/>
                <a:uLnTx/>
                <a:uFillTx/>
                <a:latin typeface="Raleway" panose="020B0003030101060003" pitchFamily="34" charset="0"/>
                <a:ea typeface="+mn-ea"/>
                <a:cs typeface="+mn-cs"/>
              </a:rPr>
              <a:t>Quit being such a chicken. This is not a big deal. Just drop the trash can down. Do it NOW.</a:t>
            </a:r>
          </a:p>
        </p:txBody>
      </p:sp>
      <p:sp>
        <p:nvSpPr>
          <p:cNvPr id="8" name="TextBox 7">
            <a:extLst>
              <a:ext uri="{FF2B5EF4-FFF2-40B4-BE49-F238E27FC236}">
                <a16:creationId xmlns:a16="http://schemas.microsoft.com/office/drawing/2014/main" id="{F6BE9F91-C458-4D62-B6B7-D0FB6C2C4DF9}"/>
              </a:ext>
            </a:extLst>
          </p:cNvPr>
          <p:cNvSpPr txBox="1"/>
          <p:nvPr/>
        </p:nvSpPr>
        <p:spPr>
          <a:xfrm>
            <a:off x="450349" y="4428568"/>
            <a:ext cx="4285774" cy="1643335"/>
          </a:xfrm>
          <a:prstGeom prst="rect">
            <a:avLst/>
          </a:prstGeom>
          <a:noFill/>
          <a:ln>
            <a:noFill/>
          </a:ln>
        </p:spPr>
        <p:txBody>
          <a:bodyPr wrap="square" rtlCol="0">
            <a:spAutoFit/>
          </a:bodyPr>
          <a:lstStyle/>
          <a:p>
            <a:pPr marL="339725" marR="0" lvl="0" indent="-339725" algn="l" defTabSz="914400" rtl="0" eaLnBrk="1" fontAlgn="auto" latinLnBrk="0" hangingPunct="1">
              <a:lnSpc>
                <a:spcPts val="35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Not a “rule”</a:t>
            </a:r>
          </a:p>
          <a:p>
            <a:pPr marL="339725" marR="0" lvl="0" indent="-339725" algn="l" defTabSz="914400" rtl="0" eaLnBrk="1" fontAlgn="auto" latinLnBrk="0" hangingPunct="1">
              <a:lnSpc>
                <a:spcPts val="35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“Speaker tag” not required, but helpful</a:t>
            </a:r>
          </a:p>
        </p:txBody>
      </p:sp>
    </p:spTree>
    <p:extLst>
      <p:ext uri="{BB962C8B-B14F-4D97-AF65-F5344CB8AC3E}">
        <p14:creationId xmlns:p14="http://schemas.microsoft.com/office/powerpoint/2010/main" val="26424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Point of View</a:t>
            </a:r>
          </a:p>
        </p:txBody>
      </p:sp>
      <p:graphicFrame>
        <p:nvGraphicFramePr>
          <p:cNvPr id="3" name="Table 2">
            <a:extLst>
              <a:ext uri="{FF2B5EF4-FFF2-40B4-BE49-F238E27FC236}">
                <a16:creationId xmlns:a16="http://schemas.microsoft.com/office/drawing/2014/main" id="{37621C35-6154-4629-B798-2BF47A8E9906}"/>
              </a:ext>
            </a:extLst>
          </p:cNvPr>
          <p:cNvGraphicFramePr>
            <a:graphicFrameLocks noGrp="1"/>
          </p:cNvGraphicFramePr>
          <p:nvPr>
            <p:extLst/>
          </p:nvPr>
        </p:nvGraphicFramePr>
        <p:xfrm>
          <a:off x="621323" y="1570895"/>
          <a:ext cx="11007971" cy="4876800"/>
        </p:xfrm>
        <a:graphic>
          <a:graphicData uri="http://schemas.openxmlformats.org/drawingml/2006/table">
            <a:tbl>
              <a:tblPr firstRow="1" bandRow="1">
                <a:tableStyleId>{7E9639D4-E3E2-4D34-9284-5A2195B3D0D7}</a:tableStyleId>
              </a:tblPr>
              <a:tblGrid>
                <a:gridCol w="1863969">
                  <a:extLst>
                    <a:ext uri="{9D8B030D-6E8A-4147-A177-3AD203B41FA5}">
                      <a16:colId xmlns:a16="http://schemas.microsoft.com/office/drawing/2014/main" val="3404082012"/>
                    </a:ext>
                  </a:extLst>
                </a:gridCol>
                <a:gridCol w="1055077">
                  <a:extLst>
                    <a:ext uri="{9D8B030D-6E8A-4147-A177-3AD203B41FA5}">
                      <a16:colId xmlns:a16="http://schemas.microsoft.com/office/drawing/2014/main" val="2199835339"/>
                    </a:ext>
                  </a:extLst>
                </a:gridCol>
                <a:gridCol w="4149969">
                  <a:extLst>
                    <a:ext uri="{9D8B030D-6E8A-4147-A177-3AD203B41FA5}">
                      <a16:colId xmlns:a16="http://schemas.microsoft.com/office/drawing/2014/main" val="4268298360"/>
                    </a:ext>
                  </a:extLst>
                </a:gridCol>
                <a:gridCol w="3938956">
                  <a:extLst>
                    <a:ext uri="{9D8B030D-6E8A-4147-A177-3AD203B41FA5}">
                      <a16:colId xmlns:a16="http://schemas.microsoft.com/office/drawing/2014/main" val="546401114"/>
                    </a:ext>
                  </a:extLst>
                </a:gridCol>
              </a:tblGrid>
              <a:tr h="0">
                <a:tc>
                  <a:txBody>
                    <a:bodyPr/>
                    <a:lstStyle/>
                    <a:p>
                      <a:pPr algn="l"/>
                      <a:r>
                        <a:rPr lang="en-US" sz="2000" dirty="0">
                          <a:solidFill>
                            <a:schemeClr val="tx1"/>
                          </a:solidFill>
                          <a:latin typeface="Raleway" panose="020B0003030101060003" pitchFamily="34" charset="0"/>
                        </a:rPr>
                        <a:t>Name</a:t>
                      </a:r>
                      <a:endParaRPr lang="en-US" sz="2000" b="1" dirty="0">
                        <a:solidFill>
                          <a:schemeClr val="tx1"/>
                        </a:solidFill>
                        <a:latin typeface="Raleway" panose="020B0003030101060003" pitchFamily="34" charset="0"/>
                      </a:endParaRPr>
                    </a:p>
                  </a:txBody>
                  <a:tcPr marL="182880" marR="182880" marT="182880" marB="182880" anchor="ctr">
                    <a:solidFill>
                      <a:schemeClr val="bg1"/>
                    </a:solidFill>
                  </a:tcPr>
                </a:tc>
                <a:tc>
                  <a:txBody>
                    <a:bodyPr/>
                    <a:lstStyle/>
                    <a:p>
                      <a:pPr algn="l"/>
                      <a:r>
                        <a:rPr lang="en-US" sz="2000" dirty="0">
                          <a:solidFill>
                            <a:schemeClr val="tx1"/>
                          </a:solidFill>
                          <a:latin typeface="Raleway" panose="020B0003030101060003" pitchFamily="34" charset="0"/>
                        </a:rPr>
                        <a:t>IM?</a:t>
                      </a:r>
                      <a:endParaRPr lang="en-US" sz="2000" b="1" dirty="0">
                        <a:solidFill>
                          <a:schemeClr val="tx1"/>
                        </a:solidFill>
                        <a:latin typeface="Raleway" panose="020B0003030101060003" pitchFamily="34" charset="0"/>
                      </a:endParaRPr>
                    </a:p>
                  </a:txBody>
                  <a:tcPr marL="182880" marR="182880" marT="182880" marB="182880" anchor="ctr">
                    <a:solidFill>
                      <a:schemeClr val="bg1"/>
                    </a:solidFill>
                  </a:tcPr>
                </a:tc>
                <a:tc>
                  <a:txBody>
                    <a:bodyPr/>
                    <a:lstStyle/>
                    <a:p>
                      <a:pPr algn="l"/>
                      <a:r>
                        <a:rPr lang="en-US" sz="2000" dirty="0">
                          <a:solidFill>
                            <a:schemeClr val="tx1"/>
                          </a:solidFill>
                          <a:latin typeface="Raleway" panose="020B0003030101060003" pitchFamily="34" charset="0"/>
                        </a:rPr>
                        <a:t>Definition</a:t>
                      </a:r>
                      <a:endParaRPr lang="en-US" sz="2000" b="1" dirty="0">
                        <a:solidFill>
                          <a:schemeClr val="tx1"/>
                        </a:solidFill>
                        <a:latin typeface="Raleway" panose="020B0003030101060003" pitchFamily="34" charset="0"/>
                      </a:endParaRPr>
                    </a:p>
                  </a:txBody>
                  <a:tcPr marL="182880" marR="182880" marT="182880" marB="182880" anchor="ctr">
                    <a:solidFill>
                      <a:schemeClr val="bg1"/>
                    </a:solidFill>
                  </a:tcPr>
                </a:tc>
                <a:tc>
                  <a:txBody>
                    <a:bodyPr/>
                    <a:lstStyle/>
                    <a:p>
                      <a:pPr algn="l"/>
                      <a:r>
                        <a:rPr lang="en-US" sz="2000" dirty="0">
                          <a:solidFill>
                            <a:schemeClr val="tx1"/>
                          </a:solidFill>
                          <a:latin typeface="Raleway" panose="020B0003030101060003" pitchFamily="34" charset="0"/>
                        </a:rPr>
                        <a:t>Example</a:t>
                      </a:r>
                      <a:endParaRPr lang="en-US" sz="2000" b="1" dirty="0">
                        <a:solidFill>
                          <a:schemeClr val="tx1"/>
                        </a:solidFill>
                        <a:latin typeface="Raleway" panose="020B0003030101060003" pitchFamily="34" charset="0"/>
                      </a:endParaRPr>
                    </a:p>
                  </a:txBody>
                  <a:tcPr marL="182880" marR="182880" marT="182880" marB="182880" anchor="ctr">
                    <a:solidFill>
                      <a:schemeClr val="bg1"/>
                    </a:solidFill>
                  </a:tcPr>
                </a:tc>
                <a:extLst>
                  <a:ext uri="{0D108BD9-81ED-4DB2-BD59-A6C34878D82A}">
                    <a16:rowId xmlns:a16="http://schemas.microsoft.com/office/drawing/2014/main" val="1344546165"/>
                  </a:ext>
                </a:extLst>
              </a:tr>
              <a:tr h="0">
                <a:tc>
                  <a:txBody>
                    <a:bodyPr/>
                    <a:lstStyle/>
                    <a:p>
                      <a:r>
                        <a:rPr lang="en-US" sz="2000" dirty="0">
                          <a:latin typeface="Raleway" panose="020B0003030101060003" pitchFamily="34" charset="0"/>
                        </a:rPr>
                        <a:t>1</a:t>
                      </a:r>
                      <a:r>
                        <a:rPr lang="en-US" sz="2000" baseline="30000" dirty="0">
                          <a:latin typeface="Raleway" panose="020B0003030101060003" pitchFamily="34" charset="0"/>
                        </a:rPr>
                        <a:t>st</a:t>
                      </a:r>
                      <a:r>
                        <a:rPr lang="en-US" sz="2000" dirty="0">
                          <a:latin typeface="Raleway" panose="020B0003030101060003" pitchFamily="34" charset="0"/>
                        </a:rPr>
                        <a:t> person</a:t>
                      </a:r>
                      <a:endParaRPr lang="en-US" sz="2000"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Yes</a:t>
                      </a:r>
                      <a:endParaRPr lang="en-US" sz="2000"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Uses “I” voice, sees story through one character’s eyes.</a:t>
                      </a:r>
                      <a:endParaRPr lang="en-US" sz="2000"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I like going to the park.</a:t>
                      </a:r>
                      <a:endParaRPr lang="en-US" sz="2000" dirty="0">
                        <a:solidFill>
                          <a:schemeClr val="tx1"/>
                        </a:solidFill>
                        <a:latin typeface="Raleway" panose="020B0003030101060003" pitchFamily="34" charset="0"/>
                      </a:endParaRPr>
                    </a:p>
                  </a:txBody>
                  <a:tcPr marL="182880" marR="182880" marT="182880" marB="182880">
                    <a:solidFill>
                      <a:schemeClr val="bg1"/>
                    </a:solidFill>
                  </a:tcPr>
                </a:tc>
                <a:extLst>
                  <a:ext uri="{0D108BD9-81ED-4DB2-BD59-A6C34878D82A}">
                    <a16:rowId xmlns:a16="http://schemas.microsoft.com/office/drawing/2014/main" val="2319303573"/>
                  </a:ext>
                </a:extLst>
              </a:tr>
              <a:tr h="0">
                <a:tc>
                  <a:txBody>
                    <a:bodyPr/>
                    <a:lstStyle/>
                    <a:p>
                      <a:r>
                        <a:rPr lang="en-US" sz="2000" dirty="0">
                          <a:latin typeface="Raleway" panose="020B0003030101060003" pitchFamily="34" charset="0"/>
                        </a:rPr>
                        <a:t>3</a:t>
                      </a:r>
                      <a:r>
                        <a:rPr lang="en-US" sz="2000" baseline="30000" dirty="0">
                          <a:latin typeface="Raleway" panose="020B0003030101060003" pitchFamily="34" charset="0"/>
                        </a:rPr>
                        <a:t>rd</a:t>
                      </a:r>
                      <a:r>
                        <a:rPr lang="en-US" sz="2000" dirty="0">
                          <a:latin typeface="Raleway" panose="020B0003030101060003" pitchFamily="34" charset="0"/>
                        </a:rPr>
                        <a:t> person </a:t>
                      </a:r>
                      <a:br>
                        <a:rPr lang="en-US" sz="2000" dirty="0">
                          <a:latin typeface="Raleway" panose="020B0003030101060003" pitchFamily="34" charset="0"/>
                        </a:rPr>
                      </a:br>
                      <a:r>
                        <a:rPr lang="en-US" sz="2000" b="1" dirty="0">
                          <a:latin typeface="Raleway" panose="020B0003030101060003" pitchFamily="34" charset="0"/>
                        </a:rPr>
                        <a:t>omniscient</a:t>
                      </a:r>
                      <a:endParaRPr lang="en-US" sz="2000" b="1"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Yes</a:t>
                      </a:r>
                      <a:endParaRPr lang="en-US" sz="2000"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Uses “he/she” voice, sees story through many characters’ eyes.</a:t>
                      </a:r>
                      <a:endParaRPr lang="en-US" sz="2000"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She liked going to the park, but he didn’t.</a:t>
                      </a:r>
                      <a:endParaRPr lang="en-US" sz="2000" dirty="0">
                        <a:solidFill>
                          <a:schemeClr val="tx1"/>
                        </a:solidFill>
                        <a:latin typeface="Raleway" panose="020B0003030101060003" pitchFamily="34" charset="0"/>
                      </a:endParaRPr>
                    </a:p>
                  </a:txBody>
                  <a:tcPr marL="182880" marR="182880" marT="182880" marB="182880">
                    <a:solidFill>
                      <a:schemeClr val="bg1"/>
                    </a:solidFill>
                  </a:tcPr>
                </a:tc>
                <a:extLst>
                  <a:ext uri="{0D108BD9-81ED-4DB2-BD59-A6C34878D82A}">
                    <a16:rowId xmlns:a16="http://schemas.microsoft.com/office/drawing/2014/main" val="4291172980"/>
                  </a:ext>
                </a:extLst>
              </a:tr>
              <a:tr h="0">
                <a:tc>
                  <a:txBody>
                    <a:bodyPr/>
                    <a:lstStyle/>
                    <a:p>
                      <a:r>
                        <a:rPr lang="en-US" sz="2000" dirty="0">
                          <a:latin typeface="Raleway" panose="020B0003030101060003" pitchFamily="34" charset="0"/>
                        </a:rPr>
                        <a:t>3</a:t>
                      </a:r>
                      <a:r>
                        <a:rPr lang="en-US" sz="2000" baseline="30000" dirty="0">
                          <a:latin typeface="Raleway" panose="020B0003030101060003" pitchFamily="34" charset="0"/>
                        </a:rPr>
                        <a:t>rd</a:t>
                      </a:r>
                      <a:r>
                        <a:rPr lang="en-US" sz="2000" dirty="0">
                          <a:latin typeface="Raleway" panose="020B0003030101060003" pitchFamily="34" charset="0"/>
                        </a:rPr>
                        <a:t> person </a:t>
                      </a:r>
                      <a:br>
                        <a:rPr lang="en-US" sz="2000" dirty="0">
                          <a:latin typeface="Raleway" panose="020B0003030101060003" pitchFamily="34" charset="0"/>
                        </a:rPr>
                      </a:br>
                      <a:r>
                        <a:rPr lang="en-US" sz="2000" b="1" dirty="0">
                          <a:latin typeface="Raleway" panose="020B0003030101060003" pitchFamily="34" charset="0"/>
                        </a:rPr>
                        <a:t>limited</a:t>
                      </a:r>
                      <a:endParaRPr lang="en-US" sz="2000" b="1"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Yes</a:t>
                      </a:r>
                      <a:endParaRPr lang="en-US" sz="2000" dirty="0">
                        <a:solidFill>
                          <a:schemeClr val="tx1"/>
                        </a:solidFill>
                        <a:latin typeface="Raleway" panose="020B0003030101060003" pitchFamily="34" charset="0"/>
                      </a:endParaRPr>
                    </a:p>
                  </a:txBody>
                  <a:tcPr marL="182880" marR="182880" marT="182880" marB="18288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Raleway" panose="020B0003030101060003" pitchFamily="34" charset="0"/>
                        </a:rPr>
                        <a:t>Uses “he/she” voice, sees story through ONE characters’ eyes.</a:t>
                      </a:r>
                      <a:endParaRPr lang="en-US" sz="2000"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She liked going to the park, but she didn’t think he liked it.</a:t>
                      </a:r>
                      <a:endParaRPr lang="en-US" sz="2000" dirty="0">
                        <a:solidFill>
                          <a:schemeClr val="tx1"/>
                        </a:solidFill>
                        <a:latin typeface="Raleway" panose="020B0003030101060003" pitchFamily="34" charset="0"/>
                      </a:endParaRPr>
                    </a:p>
                  </a:txBody>
                  <a:tcPr marL="182880" marR="182880" marT="182880" marB="182880">
                    <a:solidFill>
                      <a:schemeClr val="bg1"/>
                    </a:solidFill>
                  </a:tcPr>
                </a:tc>
                <a:extLst>
                  <a:ext uri="{0D108BD9-81ED-4DB2-BD59-A6C34878D82A}">
                    <a16:rowId xmlns:a16="http://schemas.microsoft.com/office/drawing/2014/main" val="557375819"/>
                  </a:ext>
                </a:extLst>
              </a:tr>
              <a:tr h="0">
                <a:tc>
                  <a:txBody>
                    <a:bodyPr/>
                    <a:lstStyle/>
                    <a:p>
                      <a:r>
                        <a:rPr lang="en-US" sz="2000" dirty="0">
                          <a:latin typeface="Raleway" panose="020B0003030101060003" pitchFamily="34" charset="0"/>
                        </a:rPr>
                        <a:t>3</a:t>
                      </a:r>
                      <a:r>
                        <a:rPr lang="en-US" sz="2000" baseline="30000" dirty="0">
                          <a:latin typeface="Raleway" panose="020B0003030101060003" pitchFamily="34" charset="0"/>
                        </a:rPr>
                        <a:t>rd</a:t>
                      </a:r>
                      <a:r>
                        <a:rPr lang="en-US" sz="2000" dirty="0">
                          <a:latin typeface="Raleway" panose="020B0003030101060003" pitchFamily="34" charset="0"/>
                        </a:rPr>
                        <a:t> person </a:t>
                      </a:r>
                      <a:br>
                        <a:rPr lang="en-US" sz="2000" dirty="0">
                          <a:latin typeface="Raleway" panose="020B0003030101060003" pitchFamily="34" charset="0"/>
                        </a:rPr>
                      </a:br>
                      <a:r>
                        <a:rPr lang="en-US" sz="2000" b="1" dirty="0">
                          <a:latin typeface="Raleway" panose="020B0003030101060003" pitchFamily="34" charset="0"/>
                        </a:rPr>
                        <a:t>objective</a:t>
                      </a:r>
                      <a:endParaRPr lang="en-US" sz="2000" b="1"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No</a:t>
                      </a:r>
                      <a:endParaRPr lang="en-US" sz="2000" b="0" dirty="0">
                        <a:solidFill>
                          <a:schemeClr val="tx1"/>
                        </a:solidFill>
                        <a:latin typeface="Raleway" panose="020B0003030101060003" pitchFamily="34" charset="0"/>
                      </a:endParaRPr>
                    </a:p>
                  </a:txBody>
                  <a:tcPr marL="182880" marR="182880" marT="182880" marB="18288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Raleway" panose="020B0003030101060003" pitchFamily="34" charset="0"/>
                        </a:rPr>
                        <a:t>Uses “he/she” voice, sees story through no characters’ eyes.</a:t>
                      </a:r>
                      <a:endParaRPr lang="en-US" sz="2000" dirty="0">
                        <a:solidFill>
                          <a:schemeClr val="tx1"/>
                        </a:solidFill>
                        <a:latin typeface="Raleway" panose="020B0003030101060003" pitchFamily="34" charset="0"/>
                      </a:endParaRPr>
                    </a:p>
                  </a:txBody>
                  <a:tcPr marL="182880" marR="182880" marT="182880" marB="182880">
                    <a:solidFill>
                      <a:schemeClr val="bg1"/>
                    </a:solidFill>
                  </a:tcPr>
                </a:tc>
                <a:tc>
                  <a:txBody>
                    <a:bodyPr/>
                    <a:lstStyle/>
                    <a:p>
                      <a:r>
                        <a:rPr lang="en-US" sz="2000" dirty="0">
                          <a:latin typeface="Raleway" panose="020B0003030101060003" pitchFamily="34" charset="0"/>
                        </a:rPr>
                        <a:t>They went to the park.</a:t>
                      </a:r>
                      <a:endParaRPr lang="en-US" sz="2000" dirty="0">
                        <a:solidFill>
                          <a:schemeClr val="tx1"/>
                        </a:solidFill>
                        <a:latin typeface="Raleway" panose="020B0003030101060003" pitchFamily="34" charset="0"/>
                      </a:endParaRPr>
                    </a:p>
                  </a:txBody>
                  <a:tcPr marL="182880" marR="182880" marT="182880" marB="182880">
                    <a:solidFill>
                      <a:schemeClr val="bg1"/>
                    </a:solidFill>
                  </a:tcPr>
                </a:tc>
                <a:extLst>
                  <a:ext uri="{0D108BD9-81ED-4DB2-BD59-A6C34878D82A}">
                    <a16:rowId xmlns:a16="http://schemas.microsoft.com/office/drawing/2014/main" val="2946764195"/>
                  </a:ext>
                </a:extLst>
              </a:tr>
            </a:tbl>
          </a:graphicData>
        </a:graphic>
      </p:graphicFrame>
      <p:sp>
        <p:nvSpPr>
          <p:cNvPr id="5" name="TextBox 4">
            <a:extLst>
              <a:ext uri="{FF2B5EF4-FFF2-40B4-BE49-F238E27FC236}">
                <a16:creationId xmlns:a16="http://schemas.microsoft.com/office/drawing/2014/main" id="{29448F8A-8E95-480A-A79F-A2B729FEF499}"/>
              </a:ext>
            </a:extLst>
          </p:cNvPr>
          <p:cNvSpPr txBox="1"/>
          <p:nvPr/>
        </p:nvSpPr>
        <p:spPr>
          <a:xfrm>
            <a:off x="621323" y="6096003"/>
            <a:ext cx="3259015" cy="490327"/>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IM</a:t>
            </a:r>
            <a:r>
              <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 interior monologue</a:t>
            </a:r>
          </a:p>
        </p:txBody>
      </p:sp>
    </p:spTree>
    <p:extLst>
      <p:ext uri="{BB962C8B-B14F-4D97-AF65-F5344CB8AC3E}">
        <p14:creationId xmlns:p14="http://schemas.microsoft.com/office/powerpoint/2010/main" val="28388936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1150044" y="1806443"/>
            <a:ext cx="9968112" cy="2188356"/>
          </a:xfrm>
          <a:prstGeom prst="rect">
            <a:avLst/>
          </a:prstGeom>
          <a:noFill/>
        </p:spPr>
        <p:txBody>
          <a:bodyPr wrap="square" rtlCol="0">
            <a:spAutoFit/>
          </a:bodyPr>
          <a:lstStyle/>
          <a:p>
            <a:pPr marL="0" marR="0" lvl="0" indent="0" algn="l" defTabSz="914400" rtl="0" eaLnBrk="1" fontAlgn="auto" latinLnBrk="0" hangingPunct="1">
              <a:lnSpc>
                <a:spcPts val="37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Find places in your story to add interior monologue: Look for places where the reader might wonder what the character is thinking, and add some in.</a:t>
            </a:r>
          </a:p>
        </p:txBody>
      </p:sp>
    </p:spTree>
    <p:extLst>
      <p:ext uri="{BB962C8B-B14F-4D97-AF65-F5344CB8AC3E}">
        <p14:creationId xmlns:p14="http://schemas.microsoft.com/office/powerpoint/2010/main" val="25843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C1D4-C98D-4D75-A392-55D382D06659}"/>
              </a:ext>
            </a:extLst>
          </p:cNvPr>
          <p:cNvSpPr>
            <a:spLocks noGrp="1"/>
          </p:cNvSpPr>
          <p:nvPr>
            <p:ph type="title"/>
          </p:nvPr>
        </p:nvSpPr>
        <p:spPr/>
        <p:txBody>
          <a:bodyPr/>
          <a:lstStyle/>
          <a:p>
            <a:r>
              <a:rPr lang="en-US" dirty="0"/>
              <a:t>Transitions</a:t>
            </a:r>
          </a:p>
        </p:txBody>
      </p:sp>
    </p:spTree>
    <p:extLst>
      <p:ext uri="{BB962C8B-B14F-4D97-AF65-F5344CB8AC3E}">
        <p14:creationId xmlns:p14="http://schemas.microsoft.com/office/powerpoint/2010/main" val="56663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3"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4" name="Oval 3">
            <a:extLst>
              <a:ext uri="{FF2B5EF4-FFF2-40B4-BE49-F238E27FC236}">
                <a16:creationId xmlns:a16="http://schemas.microsoft.com/office/drawing/2014/main" id="{C8C95308-CFE4-4A87-997C-AC9307E37438}"/>
              </a:ext>
            </a:extLst>
          </p:cNvPr>
          <p:cNvSpPr/>
          <p:nvPr/>
        </p:nvSpPr>
        <p:spPr>
          <a:xfrm>
            <a:off x="1729405"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85B5B707-AE74-473E-AE5F-55BEF6F786E0}"/>
              </a:ext>
            </a:extLst>
          </p:cNvPr>
          <p:cNvSpPr/>
          <p:nvPr/>
        </p:nvSpPr>
        <p:spPr>
          <a:xfrm>
            <a:off x="2345630"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E6D4719-444C-445B-BE77-E094DA1FB7FC}"/>
              </a:ext>
            </a:extLst>
          </p:cNvPr>
          <p:cNvSpPr/>
          <p:nvPr/>
        </p:nvSpPr>
        <p:spPr>
          <a:xfrm>
            <a:off x="2961855"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9F66BEFF-B440-4E1D-92AD-16F93C655C38}"/>
              </a:ext>
            </a:extLst>
          </p:cNvPr>
          <p:cNvSpPr/>
          <p:nvPr/>
        </p:nvSpPr>
        <p:spPr>
          <a:xfrm>
            <a:off x="3578080"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F7D4E5B-DF91-4037-91DA-03B279D6F2B4}"/>
              </a:ext>
            </a:extLst>
          </p:cNvPr>
          <p:cNvSpPr/>
          <p:nvPr/>
        </p:nvSpPr>
        <p:spPr>
          <a:xfrm>
            <a:off x="4194305"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B62EDD2-761D-4F5E-A40A-9151E8E130E1}"/>
              </a:ext>
            </a:extLst>
          </p:cNvPr>
          <p:cNvSpPr/>
          <p:nvPr/>
        </p:nvSpPr>
        <p:spPr>
          <a:xfrm>
            <a:off x="4810530"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02380EA0-F73B-44D8-80C9-DF63F06AA0CA}"/>
              </a:ext>
            </a:extLst>
          </p:cNvPr>
          <p:cNvSpPr/>
          <p:nvPr/>
        </p:nvSpPr>
        <p:spPr>
          <a:xfrm>
            <a:off x="5426755"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444E8508-4E52-4C5B-97C7-AF23028D53BF}"/>
              </a:ext>
            </a:extLst>
          </p:cNvPr>
          <p:cNvSpPr/>
          <p:nvPr/>
        </p:nvSpPr>
        <p:spPr>
          <a:xfrm>
            <a:off x="6042980"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A382C02-42A3-46EE-9059-21DE5A70F4BD}"/>
              </a:ext>
            </a:extLst>
          </p:cNvPr>
          <p:cNvSpPr/>
          <p:nvPr/>
        </p:nvSpPr>
        <p:spPr>
          <a:xfrm>
            <a:off x="6659205" y="329184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5B355D19-E67E-4FDD-837A-6A6583F671AA}"/>
              </a:ext>
            </a:extLst>
          </p:cNvPr>
          <p:cNvSpPr/>
          <p:nvPr/>
        </p:nvSpPr>
        <p:spPr>
          <a:xfrm>
            <a:off x="7338796" y="307939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5657687-1EB9-407B-B337-53E69850D377}"/>
              </a:ext>
            </a:extLst>
          </p:cNvPr>
          <p:cNvSpPr/>
          <p:nvPr/>
        </p:nvSpPr>
        <p:spPr>
          <a:xfrm>
            <a:off x="7832827" y="262903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0353694F-F8BE-4DDC-B98E-C1669127EAA2}"/>
              </a:ext>
            </a:extLst>
          </p:cNvPr>
          <p:cNvSpPr/>
          <p:nvPr/>
        </p:nvSpPr>
        <p:spPr>
          <a:xfrm>
            <a:off x="8494634" y="27021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52980EC-9C91-4555-ADAA-405E5ECE50EB}"/>
              </a:ext>
            </a:extLst>
          </p:cNvPr>
          <p:cNvSpPr/>
          <p:nvPr/>
        </p:nvSpPr>
        <p:spPr>
          <a:xfrm>
            <a:off x="8955825" y="315468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CD218E90-370C-40C8-9A7D-D86C9F698CFA}"/>
              </a:ext>
            </a:extLst>
          </p:cNvPr>
          <p:cNvSpPr/>
          <p:nvPr/>
        </p:nvSpPr>
        <p:spPr>
          <a:xfrm>
            <a:off x="8381467" y="360724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8B96F7A-9D15-44D2-8B01-0153FD368FC9}"/>
              </a:ext>
            </a:extLst>
          </p:cNvPr>
          <p:cNvSpPr/>
          <p:nvPr/>
        </p:nvSpPr>
        <p:spPr>
          <a:xfrm>
            <a:off x="8107147" y="4319772"/>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1FA73A6E-AD96-4323-A8CB-2DCC04729656}"/>
              </a:ext>
            </a:extLst>
          </p:cNvPr>
          <p:cNvSpPr/>
          <p:nvPr/>
        </p:nvSpPr>
        <p:spPr>
          <a:xfrm>
            <a:off x="8877634" y="46975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4E30706-9D42-4B43-A387-5AB9C666BC2C}"/>
              </a:ext>
            </a:extLst>
          </p:cNvPr>
          <p:cNvSpPr/>
          <p:nvPr/>
        </p:nvSpPr>
        <p:spPr>
          <a:xfrm>
            <a:off x="9596885" y="4456932"/>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6C577A0A-39A6-43AD-8241-A2FD04E7BF81}"/>
              </a:ext>
            </a:extLst>
          </p:cNvPr>
          <p:cNvSpPr/>
          <p:nvPr/>
        </p:nvSpPr>
        <p:spPr>
          <a:xfrm>
            <a:off x="9815464" y="3644204"/>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BCE26B1-4839-46B2-82FC-A1C09080BA35}"/>
              </a:ext>
            </a:extLst>
          </p:cNvPr>
          <p:cNvSpPr/>
          <p:nvPr/>
        </p:nvSpPr>
        <p:spPr>
          <a:xfrm>
            <a:off x="10044494" y="29394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344D986-CD37-4E46-B304-A877948E9FD0}"/>
              </a:ext>
            </a:extLst>
          </p:cNvPr>
          <p:cNvSpPr/>
          <p:nvPr/>
        </p:nvSpPr>
        <p:spPr>
          <a:xfrm>
            <a:off x="9938611" y="229626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0402A19B-F517-40B1-A49C-FFFADDEC6712}"/>
              </a:ext>
            </a:extLst>
          </p:cNvPr>
          <p:cNvSpPr/>
          <p:nvPr/>
        </p:nvSpPr>
        <p:spPr>
          <a:xfrm>
            <a:off x="9535626" y="185242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0FFD136-66E9-4EFF-BB3B-6AD48C0F0C58}"/>
              </a:ext>
            </a:extLst>
          </p:cNvPr>
          <p:cNvSpPr txBox="1"/>
          <p:nvPr/>
        </p:nvSpPr>
        <p:spPr>
          <a:xfrm>
            <a:off x="9151954" y="778107"/>
            <a:ext cx="75536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t>
            </a:r>
            <a:endParaRPr kumimoji="0" lang="en-US" sz="36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7632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50"/>
                                        <p:tgtEl>
                                          <p:spTgt spid="12"/>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50"/>
                                        <p:tgtEl>
                                          <p:spTgt spid="15"/>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50"/>
                                        <p:tgtEl>
                                          <p:spTgt spid="16"/>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50"/>
                                        <p:tgtEl>
                                          <p:spTgt spid="18"/>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50"/>
                                        <p:tgtEl>
                                          <p:spTgt spid="19"/>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250"/>
                                        <p:tgtEl>
                                          <p:spTgt spid="21"/>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50"/>
                                        <p:tgtEl>
                                          <p:spTgt spid="22"/>
                                        </p:tgtEl>
                                      </p:cBhvr>
                                    </p:animEffect>
                                  </p:childTnLst>
                                </p:cTn>
                              </p:par>
                            </p:childTnLst>
                          </p:cTn>
                        </p:par>
                        <p:par>
                          <p:cTn id="80" fill="hold">
                            <p:stCondLst>
                              <p:cond delay="475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250"/>
                                        <p:tgtEl>
                                          <p:spTgt spid="24"/>
                                        </p:tgtEl>
                                      </p:cBhvr>
                                    </p:animEffect>
                                  </p:childTnLst>
                                </p:cTn>
                              </p:par>
                            </p:childTnLst>
                          </p:cTn>
                        </p:par>
                        <p:par>
                          <p:cTn id="88" fill="hold">
                            <p:stCondLst>
                              <p:cond delay="5250"/>
                            </p:stCondLst>
                            <p:childTnLst>
                              <p:par>
                                <p:cTn id="89" presetID="10"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53608-F695-41E9-B535-118BC736DF56}"/>
              </a:ext>
            </a:extLst>
          </p:cNvPr>
          <p:cNvSpPr txBox="1"/>
          <p:nvPr/>
        </p:nvSpPr>
        <p:spPr>
          <a:xfrm>
            <a:off x="805069" y="1351722"/>
            <a:ext cx="27432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3CAC5"/>
                </a:solidFill>
                <a:effectLst/>
                <a:highlight>
                  <a:srgbClr val="008000"/>
                </a:highlight>
                <a:uLnTx/>
                <a:uFillTx/>
                <a:latin typeface="Raleway" panose="020B0003030101060003" pitchFamily="34" charset="0"/>
                <a:ea typeface="+mn-ea"/>
                <a:cs typeface="+mn-cs"/>
              </a:rPr>
              <a:t>transitions</a:t>
            </a:r>
          </a:p>
        </p:txBody>
      </p:sp>
      <p:cxnSp>
        <p:nvCxnSpPr>
          <p:cNvPr id="4" name="Straight Connector 3">
            <a:extLst>
              <a:ext uri="{FF2B5EF4-FFF2-40B4-BE49-F238E27FC236}">
                <a16:creationId xmlns:a16="http://schemas.microsoft.com/office/drawing/2014/main" id="{8619CDFF-C0E0-4148-8E36-7EFE5DB270C9}"/>
              </a:ext>
            </a:extLst>
          </p:cNvPr>
          <p:cNvCxnSpPr/>
          <p:nvPr/>
        </p:nvCxnSpPr>
        <p:spPr>
          <a:xfrm>
            <a:off x="3866321" y="1441174"/>
            <a:ext cx="0" cy="431358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1F8FF6F-3980-4932-91B8-9DD5B3AA17EB}"/>
              </a:ext>
            </a:extLst>
          </p:cNvPr>
          <p:cNvSpPr txBox="1"/>
          <p:nvPr/>
        </p:nvSpPr>
        <p:spPr>
          <a:xfrm>
            <a:off x="4475922" y="1351721"/>
            <a:ext cx="644718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highlight>
                  <a:srgbClr val="008000"/>
                </a:highlight>
                <a:uLnTx/>
                <a:uFillTx/>
                <a:latin typeface="Raleway" panose="020B0003030101060003" pitchFamily="34" charset="0"/>
                <a:ea typeface="+mn-ea"/>
                <a:cs typeface="+mn-cs"/>
              </a:rPr>
              <a:t>words and phrases that show the relationships between ideas, sentences, and paragraphs</a:t>
            </a:r>
          </a:p>
        </p:txBody>
      </p:sp>
      <p:sp>
        <p:nvSpPr>
          <p:cNvPr id="6" name="TextBox 5">
            <a:extLst>
              <a:ext uri="{FF2B5EF4-FFF2-40B4-BE49-F238E27FC236}">
                <a16:creationId xmlns:a16="http://schemas.microsoft.com/office/drawing/2014/main" id="{23DB1C78-6042-4B6B-B965-3C5FDA0118AE}"/>
              </a:ext>
            </a:extLst>
          </p:cNvPr>
          <p:cNvSpPr txBox="1"/>
          <p:nvPr/>
        </p:nvSpPr>
        <p:spPr>
          <a:xfrm>
            <a:off x="4475922" y="3998842"/>
            <a:ext cx="64471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first, second, third</a:t>
            </a:r>
          </a:p>
        </p:txBody>
      </p:sp>
      <p:sp>
        <p:nvSpPr>
          <p:cNvPr id="7" name="TextBox 6">
            <a:extLst>
              <a:ext uri="{FF2B5EF4-FFF2-40B4-BE49-F238E27FC236}">
                <a16:creationId xmlns:a16="http://schemas.microsoft.com/office/drawing/2014/main" id="{BE37188A-DD76-4CA6-8F0D-D0230740ADAF}"/>
              </a:ext>
            </a:extLst>
          </p:cNvPr>
          <p:cNvSpPr txBox="1"/>
          <p:nvPr/>
        </p:nvSpPr>
        <p:spPr>
          <a:xfrm>
            <a:off x="4475922" y="4807225"/>
            <a:ext cx="64471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meanwhile, later</a:t>
            </a:r>
          </a:p>
        </p:txBody>
      </p:sp>
    </p:spTree>
    <p:extLst>
      <p:ext uri="{BB962C8B-B14F-4D97-AF65-F5344CB8AC3E}">
        <p14:creationId xmlns:p14="http://schemas.microsoft.com/office/powerpoint/2010/main" val="411284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87D25-A402-4FFD-9907-5439EF8A935A}"/>
              </a:ext>
            </a:extLst>
          </p:cNvPr>
          <p:cNvSpPr txBox="1"/>
          <p:nvPr/>
        </p:nvSpPr>
        <p:spPr>
          <a:xfrm>
            <a:off x="1673469" y="510382"/>
            <a:ext cx="8921262" cy="5952976"/>
          </a:xfrm>
          <a:prstGeom prst="rect">
            <a:avLst/>
          </a:prstGeom>
          <a:solidFill>
            <a:schemeClr val="bg1"/>
          </a:solidFill>
        </p:spPr>
        <p:txBody>
          <a:bodyPr wrap="square" lIns="274320" tIns="274320" rIns="274320" bIns="274320" rtlCol="0">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CC99"/>
                </a:highlight>
                <a:uLnTx/>
                <a:uFillTx/>
                <a:latin typeface="Raleway" panose="020B0003030101060003" pitchFamily="34" charset="0"/>
                <a:ea typeface="+mn-ea"/>
                <a:cs typeface="+mn-cs"/>
              </a:rPr>
              <a:t>The first thing I did when their car disappeared around the corner </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was put music on. I turned it up loud—they were always telling me to turn it down—</a:t>
            </a:r>
            <a:r>
              <a:rPr kumimoji="0" lang="en-US" sz="1800" b="0" i="0" u="none" strike="noStrike" kern="1200" cap="none" spc="0" normalizeH="0" baseline="0" noProof="0" dirty="0">
                <a:ln>
                  <a:noFill/>
                </a:ln>
                <a:solidFill>
                  <a:prstClr val="black"/>
                </a:solidFill>
                <a:effectLst/>
                <a:highlight>
                  <a:srgbClr val="FFCC99"/>
                </a:highlight>
                <a:uLnTx/>
                <a:uFillTx/>
                <a:latin typeface="Raleway" panose="020B0003030101060003" pitchFamily="34" charset="0"/>
                <a:ea typeface="+mn-ea"/>
                <a:cs typeface="+mn-cs"/>
              </a:rPr>
              <a:t>and</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danced around the kitchen. </a:t>
            </a:r>
            <a:r>
              <a:rPr kumimoji="0" lang="en-US" sz="1800" b="0" i="0" u="none" strike="noStrike" kern="1200" cap="none" spc="0" normalizeH="0" baseline="0" noProof="0" dirty="0">
                <a:ln>
                  <a:noFill/>
                </a:ln>
                <a:solidFill>
                  <a:prstClr val="black"/>
                </a:solidFill>
                <a:effectLst/>
                <a:highlight>
                  <a:srgbClr val="FFCC99"/>
                </a:highlight>
                <a:uLnTx/>
                <a:uFillTx/>
                <a:latin typeface="Raleway" panose="020B0003030101060003" pitchFamily="34" charset="0"/>
                <a:ea typeface="+mn-ea"/>
                <a:cs typeface="+mn-cs"/>
              </a:rPr>
              <a:t>Then </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went straight for the fridge, </a:t>
            </a:r>
            <a:r>
              <a:rPr kumimoji="0" lang="en-US" sz="1800" b="0" i="0" u="none" strike="noStrike" kern="1200" cap="none" spc="0" normalizeH="0" baseline="0" noProof="0" dirty="0">
                <a:ln>
                  <a:noFill/>
                </a:ln>
                <a:solidFill>
                  <a:prstClr val="black"/>
                </a:solidFill>
                <a:effectLst/>
                <a:highlight>
                  <a:srgbClr val="FFCC99"/>
                </a:highlight>
                <a:uLnTx/>
                <a:uFillTx/>
                <a:latin typeface="Raleway" panose="020B0003030101060003" pitchFamily="34" charset="0"/>
                <a:ea typeface="+mn-ea"/>
                <a:cs typeface="+mn-cs"/>
              </a:rPr>
              <a:t>where</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 grabbed a gallon of ice cream, a bottle of chocolate syrup, and a can of whipped cream. I got a spoon, crawled on top of the kitchen island, </a:t>
            </a:r>
            <a:r>
              <a:rPr kumimoji="0" lang="en-US" sz="1800" b="0" i="0" u="none" strike="noStrike" kern="1200" cap="none" spc="0" normalizeH="0" baseline="0" noProof="0" dirty="0">
                <a:ln>
                  <a:noFill/>
                </a:ln>
                <a:solidFill>
                  <a:prstClr val="black"/>
                </a:solidFill>
                <a:effectLst/>
                <a:highlight>
                  <a:srgbClr val="FFCC99"/>
                </a:highlight>
                <a:uLnTx/>
                <a:uFillTx/>
                <a:latin typeface="Raleway" panose="020B0003030101060003" pitchFamily="34" charset="0"/>
                <a:ea typeface="+mn-ea"/>
                <a:cs typeface="+mn-cs"/>
              </a:rPr>
              <a:t>and</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ate the ice cream straight out of the carton, </a:t>
            </a:r>
            <a:r>
              <a:rPr kumimoji="0" lang="en-US" sz="1800" b="0" i="0" u="none" strike="noStrike" kern="1200" cap="none" spc="0" normalizeH="0" baseline="0" noProof="0" dirty="0" err="1">
                <a:ln>
                  <a:noFill/>
                </a:ln>
                <a:solidFill>
                  <a:prstClr val="black"/>
                </a:solidFill>
                <a:effectLst/>
                <a:uLnTx/>
                <a:uFillTx/>
                <a:latin typeface="Raleway" panose="020B0003030101060003" pitchFamily="34" charset="0"/>
                <a:ea typeface="+mn-ea"/>
                <a:cs typeface="+mn-cs"/>
              </a:rPr>
              <a:t>globbing</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on whipped cream and chocolate syrup whenever I wanted.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CC99"/>
                </a:highlight>
                <a:uLnTx/>
                <a:uFillTx/>
                <a:latin typeface="Raleway" panose="020B0003030101060003" pitchFamily="34" charset="0"/>
                <a:ea typeface="+mn-ea"/>
                <a:cs typeface="+mn-cs"/>
              </a:rPr>
              <a:t>The next hour </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was more of the same: dancing, singing, eating, food on the nice couch, standing on tables, watching whatever I felt like on TV. It was heaven. </a:t>
            </a:r>
            <a:r>
              <a:rPr kumimoji="0" lang="en-US" sz="1800" b="0" i="0" u="none" strike="noStrike" kern="1200" cap="none" spc="0" normalizeH="0" baseline="0" noProof="0" dirty="0">
                <a:ln>
                  <a:noFill/>
                </a:ln>
                <a:solidFill>
                  <a:prstClr val="black"/>
                </a:solidFill>
                <a:effectLst/>
                <a:highlight>
                  <a:srgbClr val="FFCC99"/>
                </a:highlight>
                <a:uLnTx/>
                <a:uFillTx/>
                <a:latin typeface="Raleway" panose="020B0003030101060003" pitchFamily="34" charset="0"/>
                <a:ea typeface="+mn-ea"/>
                <a:cs typeface="+mn-cs"/>
              </a:rPr>
              <a:t>And it would have gone on like that all night if </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hadn't spilled soda on my jeans.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ran back to my room to change real quick, ready to continue with my party, </a:t>
            </a:r>
            <a:r>
              <a:rPr kumimoji="0" lang="en-US" sz="1800" b="0" i="0" u="none" strike="noStrike" kern="1200" cap="none" spc="0" normalizeH="0" baseline="0" noProof="0" dirty="0">
                <a:ln>
                  <a:noFill/>
                </a:ln>
                <a:solidFill>
                  <a:prstClr val="black"/>
                </a:solidFill>
                <a:effectLst/>
                <a:highlight>
                  <a:srgbClr val="FFCC99"/>
                </a:highlight>
                <a:uLnTx/>
                <a:uFillTx/>
                <a:latin typeface="Raleway" panose="020B0003030101060003" pitchFamily="34" charset="0"/>
                <a:ea typeface="+mn-ea"/>
                <a:cs typeface="+mn-cs"/>
              </a:rPr>
              <a:t>but when I came out</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 realized I wasn't alone.</a:t>
            </a:r>
          </a:p>
        </p:txBody>
      </p:sp>
      <p:cxnSp>
        <p:nvCxnSpPr>
          <p:cNvPr id="3" name="Straight Arrow Connector 2">
            <a:extLst>
              <a:ext uri="{FF2B5EF4-FFF2-40B4-BE49-F238E27FC236}">
                <a16:creationId xmlns:a16="http://schemas.microsoft.com/office/drawing/2014/main" id="{36E4644D-80A5-4BCD-BC16-52AD28C1D11E}"/>
              </a:ext>
            </a:extLst>
          </p:cNvPr>
          <p:cNvCxnSpPr>
            <a:cxnSpLocks/>
          </p:cNvCxnSpPr>
          <p:nvPr/>
        </p:nvCxnSpPr>
        <p:spPr>
          <a:xfrm>
            <a:off x="762906" y="1002297"/>
            <a:ext cx="822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5B1E4DB-B827-43AC-9260-881FDFBB1950}"/>
              </a:ext>
            </a:extLst>
          </p:cNvPr>
          <p:cNvCxnSpPr>
            <a:cxnSpLocks/>
          </p:cNvCxnSpPr>
          <p:nvPr/>
        </p:nvCxnSpPr>
        <p:spPr>
          <a:xfrm>
            <a:off x="762906" y="4867381"/>
            <a:ext cx="822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0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87D25-A402-4FFD-9907-5439EF8A935A}"/>
              </a:ext>
            </a:extLst>
          </p:cNvPr>
          <p:cNvSpPr txBox="1"/>
          <p:nvPr/>
        </p:nvSpPr>
        <p:spPr>
          <a:xfrm>
            <a:off x="1673469" y="510382"/>
            <a:ext cx="8921262" cy="5537478"/>
          </a:xfrm>
          <a:prstGeom prst="rect">
            <a:avLst/>
          </a:prstGeom>
          <a:solidFill>
            <a:schemeClr val="bg1"/>
          </a:solidFill>
        </p:spPr>
        <p:txBody>
          <a:bodyPr wrap="square" lIns="274320" tIns="274320" rIns="274320" bIns="274320" rtlCol="0">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put music on. I turned it up loud—they were always telling me to turn it down. I danced around the kitchen. I went straight for the fridge. I grabbed a gallon of ice cream, a bottle of chocolate syrup, and a can of whipped cream. I got a spoon. I crawled on top of the kitchen island. I ate the ice cream straight out of the carton, </a:t>
            </a:r>
            <a:r>
              <a:rPr kumimoji="0" lang="en-US" sz="1800" b="0" i="0" u="none" strike="noStrike" kern="1200" cap="none" spc="0" normalizeH="0" baseline="0" noProof="0" dirty="0" err="1">
                <a:ln>
                  <a:noFill/>
                </a:ln>
                <a:solidFill>
                  <a:prstClr val="black"/>
                </a:solidFill>
                <a:effectLst/>
                <a:uLnTx/>
                <a:uFillTx/>
                <a:latin typeface="Raleway" panose="020B0003030101060003" pitchFamily="34" charset="0"/>
                <a:ea typeface="+mn-ea"/>
                <a:cs typeface="+mn-cs"/>
              </a:rPr>
              <a:t>globbing</a:t>
            </a: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on whipped cream and chocolate syrup whenever I wanted.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did more of the same: dancing, singing, eating, food on the nice couch, standing on tables, watching whatever I felt like on TV. It was heaven. I spilled soda on my jeans. </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ran back to my room to change real quick, ready to continue with my party. I realized I wasn't alone.</a:t>
            </a:r>
          </a:p>
        </p:txBody>
      </p:sp>
    </p:spTree>
    <p:extLst>
      <p:ext uri="{BB962C8B-B14F-4D97-AF65-F5344CB8AC3E}">
        <p14:creationId xmlns:p14="http://schemas.microsoft.com/office/powerpoint/2010/main" val="1230232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E43854-EECC-466F-A339-BAB5D2884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242" y="631149"/>
            <a:ext cx="3999123" cy="5332163"/>
          </a:xfrm>
          <a:prstGeom prst="rect">
            <a:avLst/>
          </a:prstGeom>
        </p:spPr>
      </p:pic>
      <p:pic>
        <p:nvPicPr>
          <p:cNvPr id="11" name="Picture 10">
            <a:extLst>
              <a:ext uri="{FF2B5EF4-FFF2-40B4-BE49-F238E27FC236}">
                <a16:creationId xmlns:a16="http://schemas.microsoft.com/office/drawing/2014/main" id="{43FC6EC7-11A8-4CE1-B009-65138670E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635" y="631149"/>
            <a:ext cx="3999123" cy="5332163"/>
          </a:xfrm>
          <a:prstGeom prst="rect">
            <a:avLst/>
          </a:prstGeom>
        </p:spPr>
      </p:pic>
      <p:sp>
        <p:nvSpPr>
          <p:cNvPr id="12" name="Left Bracket 11">
            <a:extLst>
              <a:ext uri="{FF2B5EF4-FFF2-40B4-BE49-F238E27FC236}">
                <a16:creationId xmlns:a16="http://schemas.microsoft.com/office/drawing/2014/main" id="{B8568A64-CACF-4438-9C82-707025810995}"/>
              </a:ext>
            </a:extLst>
          </p:cNvPr>
          <p:cNvSpPr/>
          <p:nvPr/>
        </p:nvSpPr>
        <p:spPr>
          <a:xfrm>
            <a:off x="1755461" y="3286213"/>
            <a:ext cx="150457" cy="822960"/>
          </a:xfrm>
          <a:prstGeom prst="leftBracke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Left Bracket 12">
            <a:extLst>
              <a:ext uri="{FF2B5EF4-FFF2-40B4-BE49-F238E27FC236}">
                <a16:creationId xmlns:a16="http://schemas.microsoft.com/office/drawing/2014/main" id="{D4F0415F-E7C0-4BE4-8AF9-CE09CA7966E5}"/>
              </a:ext>
            </a:extLst>
          </p:cNvPr>
          <p:cNvSpPr/>
          <p:nvPr/>
        </p:nvSpPr>
        <p:spPr>
          <a:xfrm>
            <a:off x="6887485" y="2072523"/>
            <a:ext cx="150457" cy="731520"/>
          </a:xfrm>
          <a:prstGeom prst="leftBracke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52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AE33FD3D-58B4-4B06-A8DD-CF3B03C7FD9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41FA78B1-1A6C-4D1A-ACDC-BD526B1FB3D2}"/>
    </a:ext>
  </a:extLst>
</a:theme>
</file>

<file path=ppt/theme/theme3.xml><?xml version="1.0" encoding="utf-8"?>
<a:theme xmlns:a="http://schemas.openxmlformats.org/drawingml/2006/main" name="1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243B3849-3225-48EA-97F3-0CD18A18572D}"/>
    </a:ext>
  </a:extLst>
</a:theme>
</file>

<file path=ppt/theme/theme4.xml><?xml version="1.0" encoding="utf-8"?>
<a:theme xmlns:a="http://schemas.openxmlformats.org/drawingml/2006/main" name="2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D0F12725-F1B3-4B7D-BCE3-E49A0F4AEA8A}"/>
    </a:ext>
  </a:extLst>
</a:theme>
</file>

<file path=ppt/theme/theme5.xml><?xml version="1.0" encoding="utf-8"?>
<a:theme xmlns:a="http://schemas.openxmlformats.org/drawingml/2006/main" name="4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183F31E5-38E1-4083-8A63-2A050B148AB5}"/>
    </a:ext>
  </a:extLst>
</a:theme>
</file>

<file path=ppt/theme/theme6.xml><?xml version="1.0" encoding="utf-8"?>
<a:theme xmlns:a="http://schemas.openxmlformats.org/drawingml/2006/main" name="3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2633B141-5C6B-451F-8FC0-5EA2CFB8AB1A}"/>
    </a:ext>
  </a:extLst>
</a:theme>
</file>

<file path=ppt/theme/theme7.xml><?xml version="1.0" encoding="utf-8"?>
<a:theme xmlns:a="http://schemas.openxmlformats.org/drawingml/2006/main" name="5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8F35D2AE-3BF1-4FDE-BF73-A670C627694A}"/>
    </a:ext>
  </a:extLst>
</a:theme>
</file>

<file path=ppt/theme/theme8.xml><?xml version="1.0" encoding="utf-8"?>
<a:theme xmlns:a="http://schemas.openxmlformats.org/drawingml/2006/main" name="6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9BF837CC-85A6-40CA-9729-135BBC06CFC6}"/>
    </a:ext>
  </a:extLst>
</a:theme>
</file>

<file path=ppt/theme/theme9.xml><?xml version="1.0" encoding="utf-8"?>
<a:theme xmlns:a="http://schemas.openxmlformats.org/drawingml/2006/main" name="7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ek 13" id="{A40740A7-19B2-477C-91F8-5C2350F26D0C}" vid="{BBA09CED-79FF-49E9-9897-6A15A2866164}"/>
    </a:ext>
  </a:extLst>
</a:theme>
</file>

<file path=docProps/app.xml><?xml version="1.0" encoding="utf-8"?>
<Properties xmlns="http://schemas.openxmlformats.org/officeDocument/2006/extended-properties" xmlns:vt="http://schemas.openxmlformats.org/officeDocument/2006/docPropsVTypes">
  <Template>Week 13</Template>
  <TotalTime>501</TotalTime>
  <Words>9857</Words>
  <Application>Microsoft Office PowerPoint</Application>
  <PresentationFormat>Widescreen</PresentationFormat>
  <Paragraphs>788</Paragraphs>
  <Slides>124</Slides>
  <Notes>106</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124</vt:i4>
      </vt:variant>
    </vt:vector>
  </HeadingPairs>
  <TitlesOfParts>
    <vt:vector size="138" baseType="lpstr">
      <vt:lpstr>Algerian</vt:lpstr>
      <vt:lpstr>Arial</vt:lpstr>
      <vt:lpstr>Calibri</vt:lpstr>
      <vt:lpstr>Calibri Light</vt:lpstr>
      <vt:lpstr>Raleway</vt:lpstr>
      <vt:lpstr>Office Theme</vt:lpstr>
      <vt:lpstr>iRespondGraphMaster</vt:lpstr>
      <vt:lpstr>1_Office Theme</vt:lpstr>
      <vt:lpstr>2_Office Theme</vt:lpstr>
      <vt:lpstr>4_Office Theme</vt:lpstr>
      <vt:lpstr>3_Office Theme</vt:lpstr>
      <vt:lpstr>5_Office Theme</vt:lpstr>
      <vt:lpstr>6_Office Theme</vt:lpstr>
      <vt:lpstr>7_Office Theme</vt:lpstr>
      <vt:lpstr>Week 13  </vt:lpstr>
      <vt:lpstr>Monday November 16, 2020</vt:lpstr>
      <vt:lpstr>PowerPoint Presentation</vt:lpstr>
      <vt:lpstr>Rough Draft</vt:lpstr>
      <vt:lpstr>Modes of Storytelling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Tuesday November 17, 2020 </vt:lpstr>
      <vt:lpstr>What story mode is it? </vt:lpstr>
      <vt:lpstr>Exposition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Improving your Writing</vt:lpstr>
      <vt:lpstr>Wednesday November 18, 2020</vt:lpstr>
      <vt:lpstr>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Thursday November 19, 2020</vt:lpstr>
      <vt:lpstr>Interior Monologue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Transitions</vt:lpstr>
      <vt:lpstr>PowerPoint Presentation</vt:lpstr>
      <vt:lpstr>PowerPoint Presentation</vt:lpstr>
      <vt:lpstr>PowerPoint Presentation</vt:lpstr>
      <vt:lpstr>PowerPoint Presentation</vt:lpstr>
      <vt:lpstr>PowerPoint Presentation</vt:lpstr>
      <vt:lpstr>PowerPoint Presentation</vt:lpstr>
      <vt:lpstr>Friday November 20, 2020 </vt:lpstr>
      <vt:lpstr>The 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Get to improving your writing.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13  </dc:title>
  <dc:creator>Moore, Christopher S.</dc:creator>
  <cp:lastModifiedBy>Moore, Christopher S.</cp:lastModifiedBy>
  <cp:revision>9</cp:revision>
  <cp:lastPrinted>2020-11-18T13:30:06Z</cp:lastPrinted>
  <dcterms:created xsi:type="dcterms:W3CDTF">2020-11-17T14:31:54Z</dcterms:created>
  <dcterms:modified xsi:type="dcterms:W3CDTF">2020-11-19T14:55:02Z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ies>
</file>