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9" r:id="rId4"/>
    <p:sldMasterId id="2147483714" r:id="rId5"/>
    <p:sldMasterId id="2147483729" r:id="rId6"/>
  </p:sldMasterIdLst>
  <p:notesMasterIdLst>
    <p:notesMasterId r:id="rId77"/>
  </p:notesMasterIdLst>
  <p:sldIdLst>
    <p:sldId id="256" r:id="rId7"/>
    <p:sldId id="275" r:id="rId8"/>
    <p:sldId id="281" r:id="rId9"/>
    <p:sldId id="401" r:id="rId10"/>
    <p:sldId id="394" r:id="rId11"/>
    <p:sldId id="428" r:id="rId12"/>
    <p:sldId id="429" r:id="rId13"/>
    <p:sldId id="430" r:id="rId14"/>
    <p:sldId id="431" r:id="rId15"/>
    <p:sldId id="432" r:id="rId16"/>
    <p:sldId id="442" r:id="rId17"/>
    <p:sldId id="433" r:id="rId18"/>
    <p:sldId id="436" r:id="rId19"/>
    <p:sldId id="437" r:id="rId20"/>
    <p:sldId id="438" r:id="rId21"/>
    <p:sldId id="439" r:id="rId22"/>
    <p:sldId id="440" r:id="rId23"/>
    <p:sldId id="441" r:id="rId24"/>
    <p:sldId id="443" r:id="rId25"/>
    <p:sldId id="444" r:id="rId26"/>
    <p:sldId id="445" r:id="rId27"/>
    <p:sldId id="395" r:id="rId28"/>
    <p:sldId id="380" r:id="rId29"/>
    <p:sldId id="446" r:id="rId30"/>
    <p:sldId id="447" r:id="rId31"/>
    <p:sldId id="390" r:id="rId32"/>
    <p:sldId id="448" r:id="rId33"/>
    <p:sldId id="391" r:id="rId34"/>
    <p:sldId id="449" r:id="rId35"/>
    <p:sldId id="392" r:id="rId36"/>
    <p:sldId id="450" r:id="rId37"/>
    <p:sldId id="451" r:id="rId38"/>
    <p:sldId id="393" r:id="rId39"/>
    <p:sldId id="453" r:id="rId40"/>
    <p:sldId id="452" r:id="rId41"/>
    <p:sldId id="286" r:id="rId42"/>
    <p:sldId id="454" r:id="rId43"/>
    <p:sldId id="381" r:id="rId44"/>
    <p:sldId id="379" r:id="rId45"/>
    <p:sldId id="385" r:id="rId46"/>
    <p:sldId id="388" r:id="rId47"/>
    <p:sldId id="386" r:id="rId48"/>
    <p:sldId id="382" r:id="rId49"/>
    <p:sldId id="384" r:id="rId50"/>
    <p:sldId id="383" r:id="rId51"/>
    <p:sldId id="387" r:id="rId52"/>
    <p:sldId id="402" r:id="rId53"/>
    <p:sldId id="427" r:id="rId54"/>
    <p:sldId id="465" r:id="rId55"/>
    <p:sldId id="455" r:id="rId56"/>
    <p:sldId id="456" r:id="rId57"/>
    <p:sldId id="458" r:id="rId58"/>
    <p:sldId id="461" r:id="rId59"/>
    <p:sldId id="470" r:id="rId60"/>
    <p:sldId id="459" r:id="rId61"/>
    <p:sldId id="460" r:id="rId62"/>
    <p:sldId id="462" r:id="rId63"/>
    <p:sldId id="463" r:id="rId64"/>
    <p:sldId id="457" r:id="rId65"/>
    <p:sldId id="464" r:id="rId66"/>
    <p:sldId id="466" r:id="rId67"/>
    <p:sldId id="467" r:id="rId68"/>
    <p:sldId id="469" r:id="rId69"/>
    <p:sldId id="287" r:id="rId70"/>
    <p:sldId id="260" r:id="rId71"/>
    <p:sldId id="288" r:id="rId72"/>
    <p:sldId id="259" r:id="rId73"/>
    <p:sldId id="289" r:id="rId74"/>
    <p:sldId id="261" r:id="rId75"/>
    <p:sldId id="47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79592" autoAdjust="0"/>
  </p:normalViewPr>
  <p:slideViewPr>
    <p:cSldViewPr snapToGrid="0">
      <p:cViewPr varScale="1">
        <p:scale>
          <a:sx n="57" d="100"/>
          <a:sy n="57" d="100"/>
        </p:scale>
        <p:origin x="127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00517-324F-41EA-9CB0-FD74159BFDBE}" type="datetimeFigureOut">
              <a:rPr lang="en-US" smtClean="0"/>
              <a:t>11/29/2020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78BDF-84F4-4701-B2F9-EA328F81C0CF}" type="slidenum">
              <a:rPr lang="en-US" smtClean="0"/>
              <a:t>‹#›</a:t>
            </a:fld>
            <a:endParaRPr lang="en-US"/>
          </a:p>
        </p:txBody>
      </p:sp>
    </p:spTree>
    <p:extLst>
      <p:ext uri="{BB962C8B-B14F-4D97-AF65-F5344CB8AC3E}">
        <p14:creationId xmlns:p14="http://schemas.microsoft.com/office/powerpoint/2010/main" val="320543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finalize your story, you need to decide on the title. You may already have a title that works, but consider whether another one might be better.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30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The same rule applies to this title, where all words are capitalized except for “of,” “in,” and “the.”</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80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But the word “am” is capitalized in “I Am Number Four,” even though it is short, because it is a verb.</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678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Now let’s see if you understand the rules. How would you capitalize this title?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(answer on next slide)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b="1" dirty="0"/>
              <a:t>Note to teacher: </a:t>
            </a:r>
            <a:r>
              <a:rPr lang="en-US" dirty="0"/>
              <a:t>Students do not need to write down their answers; they can just do this in their heads.</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86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70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Here’s another: How would you capitalize this title?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(answer on next slide)</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5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13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Last one: How would you capitalize this title?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(answer on next slide)</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23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In this case, the word “are” is capitalized, because it is a verb.</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45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en-US" dirty="0"/>
              <a:t>read slide to students)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22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make your writing more interesting is to improve your sentence variety. When a writer uses a lot of the same types of sentences, it can make the writing kind of lifeless.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6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great way to get inspiration for your title is to look at titles from other stories and novels.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40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this paragraph, which is from an early draft of “Frog.” (pause to read it out loud)</a:t>
            </a:r>
          </a:p>
          <a:p>
            <a:r>
              <a:rPr lang="en-US" dirty="0"/>
              <a:t>It clearly describes the action that is happening, but so many of the sentences are the same: They start the same, they are about the same length, and they have a similar style. Now let’s look at the same paragraph with better sentence variety…</a:t>
            </a:r>
          </a:p>
          <a:p>
            <a:r>
              <a:rPr lang="en-US" dirty="0"/>
              <a:t>(click to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812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version has a much better mix of sentences. To improve sentence variety in your story, work on varying your sentence lengths, sentence beginnings, and sentence styles.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07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The first way to improve sentence variety is to </a:t>
            </a:r>
            <a:r>
              <a:rPr lang="en-US" b="1" dirty="0"/>
              <a:t>vary sentence length</a:t>
            </a:r>
            <a:r>
              <a:rPr lang="en-US" dirty="0"/>
              <a: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When most of your sentences are about the same length, your writing can feel choppy and robotic. So look for places where you can add some very short sentences, and other places where you can combine sentences to make them longer. (*) In the first paragraph we just looked at, most of the sentences are close in length.</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34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revised paragraph, the sentence lengths have a much wider variety.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7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Another strategy is to vary sentence beginnings. If a lot of your sentences start the same way, (*) like in this paragraph, it can make your writing feel repetitive. </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07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In this revised paragraph, two sentences have been rewritten so that they start differently. This adds more interest and variety to the writing.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982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The last way to improve your sentence variety is by </a:t>
            </a:r>
            <a:r>
              <a:rPr lang="en-US" b="1" dirty="0"/>
              <a:t>varying sentence styles</a:t>
            </a:r>
            <a:r>
              <a:rPr lang="en-US" dirty="0"/>
              <a:t>. This paragraph (*) contains several sentences that use the same style, with a simple subject, followed by a verb, and then a little more information. If we revise it, changing some of the sentences to give them a different style, it makes the paragraph more interesting. (click to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183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a:t>This paragraph has better variety.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638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ways to discover new ways to write sentences is by studying published stories to see what other writers do, then imitating their sentence styles in your own writing.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252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3000"/>
              </a:spcBef>
            </a:pPr>
            <a:r>
              <a:rPr lang="en-US" dirty="0"/>
              <a:t>For example, this sentence appears in “Frog.” It is made up of a (*) phrase describing the subject, followed by a comma, then (*) an action and (*) another action. Other sentences that imitate this same style are</a:t>
            </a:r>
            <a:r>
              <a:rPr lang="en-US" dirty="0">
                <a:sym typeface="Wingdings" panose="05000000000000000000" pitchFamily="2" charset="2"/>
              </a:rPr>
              <a:t> (*)</a:t>
            </a:r>
            <a:r>
              <a:rPr lang="en-US" dirty="0"/>
              <a:t> “</a:t>
            </a:r>
            <a:r>
              <a:rPr lang="en-US" sz="1200" dirty="0">
                <a:solidFill>
                  <a:schemeClr val="bg1"/>
                </a:solidFill>
                <a:latin typeface="Raleway" panose="020B0003030101060003" pitchFamily="34" charset="0"/>
              </a:rPr>
              <a:t>Panting heavily, the dog charged toward the pool and jumped in,” and (*) “Their costumes twinkling, the dancers burst onto the stage and dazzled the crowd.”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00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Story titles come in all different kinds of lengths.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 Some titles, like these, are very short.</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38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other sentences whose styles you can try. Look at your story draft and find places where you can imitate these sentence styles in your own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29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97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Raleway" panose="020B0003030101060003" pitchFamily="34" charset="0"/>
              </a:rPr>
              <a:t>Look at this sentence: “I walked into the room and saw some food.” It’s a pretty plain sentence, using vague words like “room” and “food,” so we don’t get a very vivid picture of what’s happening. </a:t>
            </a:r>
          </a:p>
          <a:p>
            <a:endParaRPr lang="en-US" dirty="0">
              <a:latin typeface="Raleway" panose="020B0003030101060003" pitchFamily="34" charset="0"/>
            </a:endParaRPr>
          </a:p>
          <a:p>
            <a:r>
              <a:rPr lang="en-US" dirty="0">
                <a:latin typeface="Raleway" panose="020B0003030101060003" pitchFamily="34" charset="0"/>
              </a:rPr>
              <a:t>Now if we replace some of those words with more precise ones, we might end up with a sentence like this (*): “I crept </a:t>
            </a:r>
            <a:r>
              <a:rPr lang="en-US" sz="1200" dirty="0">
                <a:solidFill>
                  <a:schemeClr val="bg1"/>
                </a:solidFill>
                <a:latin typeface="Raleway" panose="020B0003030101060003" pitchFamily="34" charset="0"/>
              </a:rPr>
              <a:t>into the kitchen and spotted a chocolate cake on the counter.” Now we see things much more clearly, and the sentence just got a lot more interesting. </a:t>
            </a:r>
          </a:p>
          <a:p>
            <a:endParaRPr lang="en-US" sz="1200" dirty="0">
              <a:solidFill>
                <a:schemeClr val="bg1"/>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panose="020B0003030101060003" pitchFamily="34" charset="0"/>
              </a:rPr>
              <a:t>If we change the words again, we get a completely different idea (*): “I </a:t>
            </a:r>
            <a:r>
              <a:rPr lang="en-US" sz="1200" dirty="0">
                <a:solidFill>
                  <a:srgbClr val="73CAC5"/>
                </a:solidFill>
                <a:latin typeface="Raleway" panose="020B0003030101060003" pitchFamily="34" charset="0"/>
              </a:rPr>
              <a:t>rushed</a:t>
            </a:r>
            <a:r>
              <a:rPr lang="en-US" sz="1200" dirty="0">
                <a:solidFill>
                  <a:schemeClr val="bg1"/>
                </a:solidFill>
                <a:latin typeface="Raleway" panose="020B0003030101060003" pitchFamily="34" charset="0"/>
              </a:rPr>
              <a:t> into the </a:t>
            </a:r>
            <a:r>
              <a:rPr lang="en-US" sz="1200" dirty="0">
                <a:solidFill>
                  <a:srgbClr val="73CAC5"/>
                </a:solidFill>
                <a:latin typeface="Raleway" panose="020B0003030101060003" pitchFamily="34" charset="0"/>
              </a:rPr>
              <a:t>classroom</a:t>
            </a:r>
            <a:r>
              <a:rPr lang="en-US" sz="1200" dirty="0">
                <a:solidFill>
                  <a:schemeClr val="bg1"/>
                </a:solidFill>
                <a:latin typeface="Raleway" panose="020B0003030101060003" pitchFamily="34" charset="0"/>
              </a:rPr>
              <a:t> and </a:t>
            </a:r>
            <a:r>
              <a:rPr lang="en-US" sz="1200" dirty="0">
                <a:solidFill>
                  <a:srgbClr val="73CAC5"/>
                </a:solidFill>
                <a:latin typeface="Raleway" panose="020B0003030101060003" pitchFamily="34" charset="0"/>
              </a:rPr>
              <a:t>found seven grilled-cheese sandwiches waiting on my desk</a:t>
            </a:r>
            <a:r>
              <a:rPr lang="en-US" sz="1200" dirty="0">
                <a:solidFill>
                  <a:schemeClr val="bg1"/>
                </a:solidFill>
                <a:latin typeface="Raleway" panose="020B00030301010600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Raleway" panose="020B0003030101060003" pitchFamily="34" charset="0"/>
              </a:rPr>
              <a:t>Choosing the right words is one of the best ways to make your writing a lot more interesting.</a:t>
            </a:r>
          </a:p>
          <a:p>
            <a:endParaRPr lang="en-US" dirty="0">
              <a:latin typeface="Raleway" panose="020B00030301010600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977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These guidelines will help you make more powerful word choices. The first is to (*) choose precise nouns and verbs. Nouns can be very general or very precise. For example, saying (*) “I have a pet” is vague, (*) “I have a dog” is more precise, and (*) “I have a Chihuahua” is even more precise, and more interesting.</a:t>
            </a:r>
          </a:p>
          <a:p>
            <a:pPr>
              <a:spcBef>
                <a:spcPts val="600"/>
              </a:spcBef>
            </a:pPr>
            <a:endParaRPr lang="en-US" dirty="0"/>
          </a:p>
          <a:p>
            <a:pPr>
              <a:spcBef>
                <a:spcPts val="600"/>
              </a:spcBef>
            </a:pPr>
            <a:r>
              <a:rPr lang="en-US" dirty="0"/>
              <a:t>The same is true for verbs: (*) “I went to school” is pretty drab, but (*) “I hurried to school” gives us a more vivid picture of what is happening.</a:t>
            </a:r>
          </a:p>
          <a:p>
            <a:pPr>
              <a:spcBef>
                <a:spcPts val="600"/>
              </a:spcBef>
            </a:pPr>
            <a:endParaRPr lang="en-US" dirty="0"/>
          </a:p>
          <a:p>
            <a:pPr>
              <a:spcBef>
                <a:spcPts val="600"/>
              </a:spcBef>
            </a:pPr>
            <a:r>
              <a:rPr lang="en-US" dirty="0"/>
              <a:t>If you find that your writing is a bit boring, look for ways to make your nouns more specific and your verbs more vivid.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678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The next guideline is to </a:t>
            </a:r>
            <a:r>
              <a:rPr lang="en-US" b="1" dirty="0"/>
              <a:t>use fewer adjectives and adverbs</a:t>
            </a:r>
            <a:r>
              <a:rPr lang="en-US" b="0" dirty="0"/>
              <a:t>. </a:t>
            </a:r>
          </a:p>
          <a:p>
            <a:pPr>
              <a:spcBef>
                <a:spcPts val="600"/>
              </a:spcBef>
            </a:pPr>
            <a:r>
              <a:rPr lang="en-US" b="0" dirty="0"/>
              <a:t>(click to next slide)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541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b="0" dirty="0"/>
              <a:t>An adjective describes a noun. (*) This sentence, “The small, timid, orange cat looked out from behind the couch,” uses three adjectives: small, timid, and orange. Listing adjectives like this is an easy way to give details, but it can interrupt the rhythm of the story, and there are better ways to do it.</a:t>
            </a:r>
          </a:p>
          <a:p>
            <a:pPr>
              <a:spcBef>
                <a:spcPts val="600"/>
              </a:spcBef>
            </a:pPr>
            <a:endParaRPr lang="en-US" b="0" dirty="0"/>
          </a:p>
          <a:p>
            <a:pPr marL="171450" indent="-171450">
              <a:spcBef>
                <a:spcPts val="600"/>
              </a:spcBef>
              <a:buFont typeface="Arial" panose="020B0604020202020204" pitchFamily="34" charset="0"/>
              <a:buChar char="•"/>
            </a:pPr>
            <a:r>
              <a:rPr lang="en-US" b="0" dirty="0"/>
              <a:t>Since most cats are around the same size, (*) “small” can be left out, or we could describe the cat as a (*) kitten instead, if it’s very small. </a:t>
            </a:r>
          </a:p>
          <a:p>
            <a:pPr marL="171450" indent="-171450">
              <a:spcBef>
                <a:spcPts val="600"/>
              </a:spcBef>
              <a:buFont typeface="Arial" panose="020B0604020202020204" pitchFamily="34" charset="0"/>
              <a:buChar char="•"/>
            </a:pPr>
            <a:r>
              <a:rPr lang="en-US" b="0" dirty="0"/>
              <a:t>(*) “Timid” can be shown with a better verb. Instead of (*) “looked,” we could say “peered.”</a:t>
            </a:r>
          </a:p>
          <a:p>
            <a:pPr marL="171450" indent="-171450">
              <a:spcBef>
                <a:spcPts val="600"/>
              </a:spcBef>
              <a:buFont typeface="Arial" panose="020B0604020202020204" pitchFamily="34" charset="0"/>
              <a:buChar char="•"/>
            </a:pPr>
            <a:r>
              <a:rPr lang="en-US" b="0" dirty="0"/>
              <a:t>If we want to keep “orange” just to add some interest, that’s okay, but if it doesn’t have any impact on the story, that could be left out, too.</a:t>
            </a:r>
          </a:p>
          <a:p>
            <a:pPr marL="171450" indent="-171450">
              <a:spcBef>
                <a:spcPts val="600"/>
              </a:spcBef>
              <a:buFont typeface="Arial" panose="020B0604020202020204" pitchFamily="34" charset="0"/>
              <a:buChar char="•"/>
            </a:pPr>
            <a:endParaRPr lang="en-US" b="0" dirty="0"/>
          </a:p>
          <a:p>
            <a:pPr marL="0" indent="0">
              <a:spcBef>
                <a:spcPts val="600"/>
              </a:spcBef>
              <a:buFont typeface="Arial" panose="020B0604020202020204" pitchFamily="34" charset="0"/>
              <a:buNone/>
            </a:pPr>
            <a:r>
              <a:rPr lang="en-US" b="0" dirty="0"/>
              <a:t>(*) Now we have a tighter sentence with fewer adjectives and stronger nouns and verbs.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54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An adverb describes a verb. In this sentence, the adverb “slowly” is describing the verb “walked.” This is an okay way to give your reader more detail about how she walked, but it would be even better if you could use a precise verb and get rid of the adverb completely. Each of these three examples uses a different verb, and each one means something slightly different: (click through and read each one).</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922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The third guideline is </a:t>
            </a:r>
            <a:r>
              <a:rPr lang="en-US" b="1" dirty="0"/>
              <a:t>try not to repeat</a:t>
            </a:r>
            <a:r>
              <a:rPr lang="en-US" dirty="0"/>
              <a:t>. In (*) this passage, the word “jump” is used three times very close together. This starts to feel repetitive. Sometimes the only way to even notice this problem is by reading your work out loud—then you can “hear” the repetition and find places where you need more variety.</a:t>
            </a:r>
          </a:p>
          <a:p>
            <a:pPr>
              <a:spcBef>
                <a:spcPts val="600"/>
              </a:spcBef>
            </a:pPr>
            <a:r>
              <a:rPr lang="en-US" dirty="0"/>
              <a:t>Now, if we replace two of those “jump” words with other words… (click to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811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…we get a richer, more interesting sentence. </a:t>
            </a:r>
          </a:p>
          <a:p>
            <a:pPr>
              <a:spcBef>
                <a:spcPts val="600"/>
              </a:spcBef>
            </a:pPr>
            <a:r>
              <a:rPr lang="en-US" dirty="0"/>
              <a:t>So keep this in mind when you’re writing. It’s fine to use the same word many times in </a:t>
            </a:r>
            <a:r>
              <a:rPr lang="en-US"/>
              <a:t>a story—and </a:t>
            </a:r>
            <a:r>
              <a:rPr lang="en-US" dirty="0"/>
              <a:t>with small words like “the” or “and,” it’s not a problem at all—but with bigger words that come close together, it’s better to give your readers some variety.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2660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Finally, remember to </a:t>
            </a:r>
            <a:r>
              <a:rPr lang="en-US" b="1" dirty="0"/>
              <a:t>write mostly like people talk</a:t>
            </a:r>
            <a:r>
              <a:rPr lang="en-US" dirty="0"/>
              <a:t>. In your search for more interesting words, it’s easy to go overboard and end up with a sentence like this: (*) “Disconcerted, her countenance flushed a deep crimson.” Most people don’t really talk like that, and if you use too many fancy words, your readers will have a hard time getting into your story. (*) This sentence still keeps things interesting, but it uses mostly words readers will be familiar with.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99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Some, like these, are medium-length.</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75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21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62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some point, you’ll start to feel like your story is finished. (*) But all stories can be improved, and some of the best ones out there get revised many times before they are ever published. To improve your story, you need to revise it. In this lesson, we’ll look at two different strategies for revision: one you do on your own, and one you do with a classmate.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819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dirty="0"/>
              <a:t>The first strategy is </a:t>
            </a:r>
            <a:r>
              <a:rPr lang="en-US" b="1" dirty="0"/>
              <a:t>self-review</a:t>
            </a:r>
            <a:r>
              <a:rPr lang="en-US" dirty="0"/>
              <a:t>. You can do a lot on your own to review and revise your own writing. Here are some tips to make the most of that:</a:t>
            </a:r>
          </a:p>
          <a:p>
            <a:pPr marL="0" indent="0">
              <a:spcBef>
                <a:spcPts val="600"/>
              </a:spcBef>
              <a:buFont typeface="+mj-lt"/>
              <a:buNone/>
            </a:pPr>
            <a:endParaRPr lang="en-US" b="1" dirty="0">
              <a:latin typeface="Raleway" panose="020B0003030101060003" pitchFamily="34" charset="0"/>
            </a:endParaRPr>
          </a:p>
          <a:p>
            <a:pPr marL="228600" indent="-228600">
              <a:spcBef>
                <a:spcPts val="600"/>
              </a:spcBef>
              <a:buFont typeface="+mj-lt"/>
              <a:buAutoNum type="arabicPeriod"/>
            </a:pPr>
            <a:r>
              <a:rPr lang="en-US" b="1" dirty="0">
                <a:latin typeface="Raleway" panose="020B0003030101060003" pitchFamily="34" charset="0"/>
              </a:rPr>
              <a:t>(*) Print it out. </a:t>
            </a:r>
            <a:r>
              <a:rPr lang="en-US" dirty="0">
                <a:latin typeface="Raleway" panose="020B0003030101060003" pitchFamily="34" charset="0"/>
              </a:rPr>
              <a:t>If you can, print out your story when you think it’s done. Looking at it on paper will always help you see things you don’t see on a screen.</a:t>
            </a:r>
          </a:p>
          <a:p>
            <a:pPr marL="228600" indent="-228600">
              <a:spcBef>
                <a:spcPts val="600"/>
              </a:spcBef>
              <a:buFont typeface="+mj-lt"/>
              <a:buAutoNum type="arabicPeriod"/>
            </a:pPr>
            <a:r>
              <a:rPr lang="en-US" b="1" dirty="0">
                <a:latin typeface="Raleway" panose="020B0003030101060003" pitchFamily="34" charset="0"/>
              </a:rPr>
              <a:t>(*) Read it out loud. </a:t>
            </a:r>
            <a:r>
              <a:rPr lang="en-US" dirty="0">
                <a:latin typeface="Raleway" panose="020B0003030101060003" pitchFamily="34" charset="0"/>
              </a:rPr>
              <a:t>This is one of the BEST things you can do to improve your writing. Slowly and carefully, actually read your story out loud—you will notice things that you just don’t notice otherwise. When you come to places that sound wrong or need changing, just mark these places so you can change them later.</a:t>
            </a:r>
          </a:p>
          <a:p>
            <a:pPr marL="228600" indent="-228600">
              <a:spcBef>
                <a:spcPts val="600"/>
              </a:spcBef>
              <a:buFont typeface="+mj-lt"/>
              <a:buAutoNum type="arabicPeriod"/>
            </a:pPr>
            <a:r>
              <a:rPr lang="en-US" b="1" dirty="0">
                <a:latin typeface="Raleway" panose="020B0003030101060003" pitchFamily="34" charset="0"/>
              </a:rPr>
              <a:t>(*) Review the rubric. </a:t>
            </a:r>
            <a:r>
              <a:rPr lang="en-US" dirty="0">
                <a:latin typeface="Raleway" panose="020B0003030101060003" pitchFamily="34" charset="0"/>
              </a:rPr>
              <a:t>Go over the rubric that your teacher will use to grade your story, and look for evidence that you’ve done what’s required. If you haven’t, then you need to make some changes to your story.</a:t>
            </a:r>
          </a:p>
          <a:p>
            <a:pPr marL="228600" indent="-228600">
              <a:spcBef>
                <a:spcPts val="600"/>
              </a:spcBef>
              <a:buFont typeface="+mj-lt"/>
              <a:buAutoNum type="arabicPeriod"/>
            </a:pPr>
            <a:r>
              <a:rPr lang="en-US" b="1" dirty="0">
                <a:latin typeface="Raleway" panose="020B0003030101060003" pitchFamily="34" charset="0"/>
              </a:rPr>
              <a:t>(*) Repeat. </a:t>
            </a:r>
            <a:r>
              <a:rPr lang="en-US" dirty="0">
                <a:latin typeface="Raleway" panose="020B0003030101060003" pitchFamily="34" charset="0"/>
              </a:rPr>
              <a:t>Once you’ve revised your story, go back to the beginning of this list and do it again. You’ll be amazed at how many new things you find that you want to change the second time around.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391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strategy is peer review. This is where another classmate reads your story and gives you feedback. After reading your story, a peer could:</a:t>
            </a:r>
          </a:p>
          <a:p>
            <a:pPr marL="171450" indent="-171450">
              <a:buFont typeface="Arial" panose="020B0604020202020204" pitchFamily="34" charset="0"/>
              <a:buChar char="•"/>
            </a:pPr>
            <a:r>
              <a:rPr lang="en-US" dirty="0"/>
              <a:t>Summarize it. Having someone else tell</a:t>
            </a:r>
            <a:r>
              <a:rPr lang="en-US" i="1" dirty="0"/>
              <a:t> you</a:t>
            </a:r>
            <a:r>
              <a:rPr lang="en-US" i="0" dirty="0"/>
              <a:t> what your story is about is a good way to see if you wrote the story you wanted to write.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Use the rubric to “score” it. This will help you see if you are missing any requirements.</a:t>
            </a:r>
            <a:endParaRPr lang="en-US" dirty="0"/>
          </a:p>
          <a:p>
            <a:pPr marL="171450" indent="-171450">
              <a:buFont typeface="Arial" panose="020B0604020202020204" pitchFamily="34" charset="0"/>
              <a:buChar char="•"/>
            </a:pPr>
            <a:r>
              <a:rPr lang="en-US" i="0" dirty="0"/>
              <a:t>Point out three places that are working, </a:t>
            </a:r>
            <a:r>
              <a:rPr lang="en-US" i="0"/>
              <a:t>and three </a:t>
            </a:r>
            <a:r>
              <a:rPr lang="en-US" i="0" dirty="0"/>
              <a:t>places that need improvement. This helps you see what you’re doing right and where you need improvement.</a:t>
            </a:r>
          </a:p>
          <a:p>
            <a:pPr marL="0" indent="0">
              <a:buFont typeface="Arial" panose="020B0604020202020204" pitchFamily="34" charset="0"/>
              <a:buNone/>
            </a:pPr>
            <a:r>
              <a:rPr lang="en-US" i="0" dirty="0"/>
              <a:t>A peer could do all three of these things at once, of course.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154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giving feedback to your peers, follow these guidelines for giving helpful feedback.</a:t>
            </a:r>
          </a:p>
          <a:p>
            <a:r>
              <a:rPr lang="en-US" dirty="0"/>
              <a:t>(*) First: Early rounds are not for editing. When you and your classmates are revising stories, you should be adding details, reorganizing things, and developing the story. This is not the time to go through and fix spelling or punctuation errors.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4437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This paragraph needs more sentence variety. It also has a few errors. If you spent all your time marking up the errors, it would take everyone’s attention away from the words themselves. This writer first needs to improve her sentence variety, and after that—after she has chosen and arranged all the words in the best way possible—THEN she can make sure they’re all spelled right. </a:t>
            </a:r>
          </a:p>
          <a:p>
            <a:endParaRPr lang="en-US" dirty="0"/>
          </a:p>
          <a:p>
            <a:r>
              <a:rPr lang="en-US" dirty="0"/>
              <a:t>If you only focus on things like spelling and punctuation in the early rounds of peer review, the story will just be </a:t>
            </a:r>
            <a:r>
              <a:rPr lang="en-US" b="1" dirty="0"/>
              <a:t>correct</a:t>
            </a:r>
            <a:r>
              <a:rPr lang="en-US" dirty="0"/>
              <a:t>, but it might not be any </a:t>
            </a:r>
            <a:r>
              <a:rPr lang="en-US" b="1" dirty="0"/>
              <a:t>good</a:t>
            </a:r>
            <a:r>
              <a:rPr lang="en-US" dirty="0"/>
              <a:t>. So for now, ignore spelling, grammar, and punctuation, unless it actually gets in the way of understanding the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508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guideline is to </a:t>
            </a:r>
            <a:r>
              <a:rPr lang="en-US" b="1" dirty="0"/>
              <a:t>start with praise.</a:t>
            </a:r>
            <a:r>
              <a:rPr lang="en-US" b="0" dirty="0"/>
              <a:t> Before you give someone feedback about what is NOT working with their story, point out a few things that ARE working.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244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Also, </a:t>
            </a:r>
            <a:r>
              <a:rPr lang="en-US" b="1" dirty="0"/>
              <a:t>be specific</a:t>
            </a:r>
            <a:r>
              <a:rPr lang="en-US" dirty="0"/>
              <a:t> with all of your feedback. It’s much more helpful to point out one sentence that is especially good than to just say “Good story.”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700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reviewer is describing what they like about one particular part of the story, where the writer didn’t tell everything that happened at the end of a scene, but left a space instead, and let the reader figure out what happened. When you notice the writer doing something interesting, try to find the words to explain why you like it, and tell them that.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85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And </a:t>
            </a:r>
            <a:r>
              <a:rPr lang="en-US"/>
              <a:t>others are longer.</a:t>
            </a:r>
            <a:endParaRPr lang="en-US" dirty="0"/>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777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advice is the same for criticism. The sentences in this paragraph are all about the same length, and they all start in a similar way. Instead of just saying something like (*) “choppy sentences,” it’s more helpful to try and find something positive to say first, then give specific feedback about the problem that needs to be fixed. (*) The paragraph does contain some good action, so this reviewer says that first, then adds that it needs more sentence variety.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38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guideline is to </a:t>
            </a:r>
            <a:r>
              <a:rPr lang="en-US" b="1" dirty="0"/>
              <a:t>offer suggestions with your criticism</a:t>
            </a:r>
            <a:r>
              <a:rPr lang="en-US" dirty="0"/>
              <a:t>. Whenever you can, try to give the writer some kind of advice about what they should do to fix a problem, rather than just pointing out the problem.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834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back to this same example, after pointing out that the paragraph needs more sentence variety, you could (*) add the suggestion to try starting the sentences in different ways.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50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if you don’t have anything positive to say? You don’t have to </a:t>
            </a:r>
            <a:r>
              <a:rPr lang="en-US" i="1" dirty="0"/>
              <a:t>always</a:t>
            </a:r>
            <a:r>
              <a:rPr lang="en-US" i="0" dirty="0"/>
              <a:t> find something to praise, but remember the other tips. In (*) this example, this writer just needs to know that this dialogue is not really working at all. Instead of saying something like (*) “Use better dialogue,” the reviewer could suggest that (*) this section could be taken out, since nothing really important happens. Then, they could add a suggestion to improve it even more: (*) “What was the most interesting part of the conversation? You could start the dialogue there.” This feedback really helps the writer get better.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117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tip is to describe your feelings as a reader. (click to next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5410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comments like, “I got confused here,” or “This part made me laugh,” remind the writer that they are writing for an actual audience, and the choices they make will change how the readers experience their story.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97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especially if you’re giving criticism, saying something like (*) “I got confused here” is easier for the writer to accept than if you’d just written “confusing.”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13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37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When you’re writing a title, some words get capitalized, and others don’t. Here’s what to capitalize:</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(click one at a time through each and read)</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Here’s what doesn’t get capitalized:</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(click one at a time through each and read).</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21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For example, all three words in “The Yellow Wallpaper” get capitalized, even the word “The” because it’s at the beginning of the title.</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81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In “Superman and Me,” the “and” is not capitalized, because it is a small article and it isn’t the first or last word.</a:t>
            </a:r>
          </a:p>
          <a:p>
            <a:pPr>
              <a:spcBef>
                <a:spcPts val="600"/>
              </a:spcBef>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F0748E-B5DF-474F-9994-B39B4BA46E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63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21233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589040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49244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5688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6286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497897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30669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84483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92848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58405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2443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075657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133984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327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283797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28688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934741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943267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352176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8928717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70265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121108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712B6-CACC-4BEE-99A8-37E38B9646C9}"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525878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503311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4172572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93443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54146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549267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635760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2581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9192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710718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25125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237903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135760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37855654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980917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538029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882202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7643016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19631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706324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4108810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78427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712B6-CACC-4BEE-99A8-37E38B9646C9}"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459741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184385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338235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420454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75030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849590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92381128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684102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25617166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053134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56345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712B6-CACC-4BEE-99A8-37E38B9646C9}"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9123609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335703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989320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157124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4045789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F692-1C5E-42D9-B151-52904CDA1D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7D5DF-8953-42D8-B54A-7314A991CB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F86435-22ED-4C14-817D-8F97ABA546F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10A7516-FB47-49D4-81D3-0A8EAF48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44A7D-B7D2-4313-B022-50689FF64453}"/>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946659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8457E-7D41-463A-B8B5-5F1D5C20F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9999EB-645B-4CC7-81B4-3B25BF8BF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D59FB-1985-4AE4-BAE8-D842F7FD37EC}"/>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E58A377A-C2B9-418E-A3CD-B60B8BCC3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52414-A186-427C-9195-ECC038CCEEEB}"/>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804409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36B8-7AB2-4067-9CF3-988EF9324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71350-306C-4736-B563-C5A8B45AE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E4A634-8A73-4670-B41A-204142878F75}"/>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C632945-6EFD-4933-8AF9-1DC4F605E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4BFC3-0021-4EAF-B84B-2F034CE5E7A5}"/>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5302171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3DB8-3B2A-4B87-93C2-7AE01ECCB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8351-1AA7-4952-A648-7C70E6CFFA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5ABAD-0BBE-4457-BF81-68AAF32212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98E07-3C19-4483-86F7-D0F507EEE91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6D9DF6E-F384-4E28-AEFF-E27409855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B5A3-1B8A-4566-822A-06F6E3C02E8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932077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2A84-4871-4FAF-A95E-971A73C90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23C06D-CA86-4104-85F7-A98C54139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E44E64-0270-4870-8B10-C0D11E860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D805C-E63A-4F82-B1E6-52917E884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989F46-B86E-41C4-A19F-A7F3772A58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65A0CC-199C-4D62-BBC3-22C1BCEC5740}"/>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8" name="Footer Placeholder 7">
            <a:extLst>
              <a:ext uri="{FF2B5EF4-FFF2-40B4-BE49-F238E27FC236}">
                <a16:creationId xmlns:a16="http://schemas.microsoft.com/office/drawing/2014/main" id="{FC12DEF2-3B38-4BCE-8123-7CF37EA812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68068-594F-48F1-A283-208C96EC1C70}"/>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2797773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Lesson-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11345" y="3232149"/>
            <a:ext cx="9772650" cy="732631"/>
          </a:xfrm>
        </p:spPr>
        <p:txBody>
          <a:bodyPr>
            <a:normAutofit/>
          </a:bodyPr>
          <a:lstStyle>
            <a:lvl1pPr algn="ctr">
              <a:defRPr sz="40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3257" y="1761929"/>
            <a:ext cx="1128826" cy="1127255"/>
          </a:xfrm>
          <a:prstGeom prst="rect">
            <a:avLst/>
          </a:prstGeom>
        </p:spPr>
      </p:pic>
      <p:sp>
        <p:nvSpPr>
          <p:cNvPr id="8" name="TextBox 7">
            <a:extLst>
              <a:ext uri="{FF2B5EF4-FFF2-40B4-BE49-F238E27FC236}">
                <a16:creationId xmlns:a16="http://schemas.microsoft.com/office/drawing/2014/main" id="{50D85D60-378C-4691-82CC-CEBA973B6190}"/>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17205199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712B6-CACC-4BEE-99A8-37E38B9646C9}"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2730361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Mini-Less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
        <p:nvSpPr>
          <p:cNvPr id="8" name="TextBox 7">
            <a:extLst>
              <a:ext uri="{FF2B5EF4-FFF2-40B4-BE49-F238E27FC236}">
                <a16:creationId xmlns:a16="http://schemas.microsoft.com/office/drawing/2014/main" id="{AF59AEEA-C751-4AD9-8824-26C35F83A502}"/>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3"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3852596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M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a:xfrm>
            <a:off x="1276350" y="400049"/>
            <a:ext cx="9772650" cy="732631"/>
          </a:xfrm>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pic>
        <p:nvPicPr>
          <p:cNvPr id="7" name="Picture 6">
            <a:extLst>
              <a:ext uri="{FF2B5EF4-FFF2-40B4-BE49-F238E27FC236}">
                <a16:creationId xmlns:a16="http://schemas.microsoft.com/office/drawing/2014/main" id="{991323FE-D7DD-4850-9DF8-0293C5A420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693" y="400050"/>
            <a:ext cx="733652" cy="732631"/>
          </a:xfrm>
          <a:prstGeom prst="rect">
            <a:avLst/>
          </a:prstGeom>
        </p:spPr>
      </p:pic>
    </p:spTree>
    <p:extLst>
      <p:ext uri="{BB962C8B-B14F-4D97-AF65-F5344CB8AC3E}">
        <p14:creationId xmlns:p14="http://schemas.microsoft.com/office/powerpoint/2010/main" val="10986429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0924-7379-466E-B961-05ACAF17E2FA}"/>
              </a:ext>
            </a:extLst>
          </p:cNvPr>
          <p:cNvSpPr>
            <a:spLocks noGrp="1"/>
          </p:cNvSpPr>
          <p:nvPr>
            <p:ph type="title"/>
          </p:nvPr>
        </p:nvSpPr>
        <p:spPr/>
        <p:txBody>
          <a:bodyPr>
            <a:normAutofit/>
          </a:bodyPr>
          <a:lstStyle>
            <a:lvl1pPr>
              <a:defRPr sz="3600">
                <a:solidFill>
                  <a:schemeClr val="bg1"/>
                </a:solidFill>
                <a:latin typeface="Raleway" panose="020B00030301010600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3727AEC0-7DB3-414B-AA8F-041A748FD464}"/>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4" name="Footer Placeholder 3">
            <a:extLst>
              <a:ext uri="{FF2B5EF4-FFF2-40B4-BE49-F238E27FC236}">
                <a16:creationId xmlns:a16="http://schemas.microsoft.com/office/drawing/2014/main" id="{A0FEFC4F-1108-44C3-A1B9-474025EAE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4D88F1-6FBB-4FDC-968C-81EE601C7401}"/>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578573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7B826D-E2AE-4050-BAF1-CE7353562603}"/>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3" name="Footer Placeholder 2">
            <a:extLst>
              <a:ext uri="{FF2B5EF4-FFF2-40B4-BE49-F238E27FC236}">
                <a16:creationId xmlns:a16="http://schemas.microsoft.com/office/drawing/2014/main" id="{3A43545E-A792-44AB-914C-32FCBB81BB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451EA-9176-4244-B2E4-E263EB318A07}"/>
              </a:ext>
            </a:extLst>
          </p:cNvPr>
          <p:cNvSpPr>
            <a:spLocks noGrp="1"/>
          </p:cNvSpPr>
          <p:nvPr>
            <p:ph type="sldNum" sz="quarter" idx="12"/>
          </p:nvPr>
        </p:nvSpPr>
        <p:spPr/>
        <p:txBody>
          <a:bodyPr/>
          <a:lstStyle/>
          <a:p>
            <a:fld id="{8FE38F84-B6FF-4CD1-95DD-28537A5EF544}" type="slidenum">
              <a:rPr lang="en-US" smtClean="0"/>
              <a:t>‹#›</a:t>
            </a:fld>
            <a:endParaRPr lang="en-US"/>
          </a:p>
        </p:txBody>
      </p:sp>
      <p:sp>
        <p:nvSpPr>
          <p:cNvPr id="5" name="TextBox 4">
            <a:extLst>
              <a:ext uri="{FF2B5EF4-FFF2-40B4-BE49-F238E27FC236}">
                <a16:creationId xmlns:a16="http://schemas.microsoft.com/office/drawing/2014/main" id="{D685C563-2639-4C35-A656-6167CF10DB45}"/>
              </a:ext>
            </a:extLst>
          </p:cNvPr>
          <p:cNvSpPr txBox="1"/>
          <p:nvPr userDrawn="1"/>
        </p:nvSpPr>
        <p:spPr>
          <a:xfrm>
            <a:off x="11268075" y="6448425"/>
            <a:ext cx="838200" cy="307777"/>
          </a:xfrm>
          <a:prstGeom prst="rect">
            <a:avLst/>
          </a:prstGeom>
          <a:noFill/>
        </p:spPr>
        <p:txBody>
          <a:bodyPr wrap="square" rtlCol="0">
            <a:spAutoFit/>
          </a:bodyPr>
          <a:lstStyle/>
          <a:p>
            <a:pPr algn="r"/>
            <a:r>
              <a:rPr lang="en-US" sz="1400" dirty="0">
                <a:solidFill>
                  <a:schemeClr val="bg1"/>
                </a:solidFill>
                <a:latin typeface="Raleway" panose="020B0003030101060003" pitchFamily="34" charset="0"/>
                <a:hlinkClick r:id="rId2" action="ppaction://hlinksldjump"/>
              </a:rPr>
              <a:t>MENU</a:t>
            </a:r>
            <a:endParaRPr lang="en-US" dirty="0">
              <a:solidFill>
                <a:schemeClr val="bg1"/>
              </a:solidFill>
              <a:latin typeface="Raleway" panose="020B0003030101060003" pitchFamily="34" charset="0"/>
            </a:endParaRPr>
          </a:p>
        </p:txBody>
      </p:sp>
    </p:spTree>
    <p:extLst>
      <p:ext uri="{BB962C8B-B14F-4D97-AF65-F5344CB8AC3E}">
        <p14:creationId xmlns:p14="http://schemas.microsoft.com/office/powerpoint/2010/main" val="2063541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B2D0-6D33-4201-A6AA-1A83DAEC7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FE854B-1626-4A25-94A2-E2B35D7CDC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F44F1-2184-4693-B19A-DDF3321F5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CFF3E8-DF39-455A-A6A1-1558E072A6C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0FDD001C-1402-4392-91B1-39D73F9E6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A14A7-D7D5-4C10-A932-17FC41DABE54}"/>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30277699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5DC-4269-4D01-A029-58399DAF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A04D5-427D-4032-B241-4BAB28FD6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5E2D3-7954-4FF1-BA61-E15D38645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04A6D4-1496-4C79-AEEB-9287A3ED89E8}"/>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6" name="Footer Placeholder 5">
            <a:extLst>
              <a:ext uri="{FF2B5EF4-FFF2-40B4-BE49-F238E27FC236}">
                <a16:creationId xmlns:a16="http://schemas.microsoft.com/office/drawing/2014/main" id="{285A0A24-8485-4B6D-86A9-56B25A886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D1347-6207-4111-9075-741D0A3177E8}"/>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08761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9484-F5A2-4946-80B2-BD4C1CA2E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B41DA-11E4-43C4-A15D-8B022F7AA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28D5E-F478-43DD-90ED-DDD8D4C19409}"/>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D72D5C57-1F14-41A9-A4AF-51438EFD4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62758-8C8A-4C86-ABA7-746F58F91FAE}"/>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100928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81ED4-E0D5-4E9F-AFE7-931914A768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882285-1D4C-487B-BC2C-FB2268C899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AA5CF-B704-423A-B552-EF603044D02E}"/>
              </a:ext>
            </a:extLst>
          </p:cNvPr>
          <p:cNvSpPr>
            <a:spLocks noGrp="1"/>
          </p:cNvSpPr>
          <p:nvPr>
            <p:ph type="dt" sz="half" idx="10"/>
          </p:nvPr>
        </p:nvSpPr>
        <p:spPr/>
        <p:txBody>
          <a:body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93938893-1612-4435-A7B2-1B0443F36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65E29-9CB9-4534-8962-52F326020C6A}"/>
              </a:ext>
            </a:extLst>
          </p:cNvPr>
          <p:cNvSpPr>
            <a:spLocks noGrp="1"/>
          </p:cNvSpPr>
          <p:nvPr>
            <p:ph type="sldNum" sz="quarter" idx="12"/>
          </p:nvPr>
        </p:nvSpPr>
        <p:spPr/>
        <p:txBody>
          <a:bodyPr/>
          <a:lstStyle/>
          <a:p>
            <a:fld id="{8FE38F84-B6FF-4CD1-95DD-28537A5EF544}" type="slidenum">
              <a:rPr lang="en-US" smtClean="0"/>
              <a:t>‹#›</a:t>
            </a:fld>
            <a:endParaRPr lang="en-US"/>
          </a:p>
        </p:txBody>
      </p:sp>
    </p:spTree>
    <p:extLst>
      <p:ext uri="{BB962C8B-B14F-4D97-AF65-F5344CB8AC3E}">
        <p14:creationId xmlns:p14="http://schemas.microsoft.com/office/powerpoint/2010/main" val="420702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1283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64289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712B6-CACC-4BEE-99A8-37E38B9646C9}" type="datetimeFigureOut">
              <a:rPr lang="en-US" smtClean="0"/>
              <a:t>11/29/2020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351C6-7FE3-4919-86BD-508B0FBAACF7}" type="slidenum">
              <a:rPr lang="en-US" smtClean="0"/>
              <a:t>‹#›</a:t>
            </a:fld>
            <a:endParaRPr lang="en-US"/>
          </a:p>
        </p:txBody>
      </p:sp>
    </p:spTree>
    <p:extLst>
      <p:ext uri="{BB962C8B-B14F-4D97-AF65-F5344CB8AC3E}">
        <p14:creationId xmlns:p14="http://schemas.microsoft.com/office/powerpoint/2010/main" val="34755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a:extLst>
              <a:ext uri="{FF2B5EF4-FFF2-40B4-BE49-F238E27FC236}">
                <a16:creationId xmlns:a16="http://schemas.microsoft.com/office/drawing/2014/main" id="{01F955BB-226B-4408-8543-46D8C78A2B45}"/>
              </a:ext>
            </a:extLst>
          </p:cNvPr>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a:extLst>
              <a:ext uri="{FF2B5EF4-FFF2-40B4-BE49-F238E27FC236}">
                <a16:creationId xmlns:a16="http://schemas.microsoft.com/office/drawing/2014/main" id="{3E8F4DBF-5CF7-4CD4-9FA6-86BABE563188}"/>
              </a:ext>
            </a:extLst>
          </p:cNvPr>
          <p:cNvGrpSpPr/>
          <p:nvPr userDrawn="1"/>
        </p:nvGrpSpPr>
        <p:grpSpPr>
          <a:xfrm>
            <a:off x="1270000" y="3175000"/>
            <a:ext cx="2667000" cy="2540000"/>
            <a:chOff x="1270000" y="3175000"/>
            <a:chExt cx="2667000" cy="2540000"/>
          </a:xfrm>
        </p:grpSpPr>
        <p:sp>
          <p:nvSpPr>
            <p:cNvPr id="9" name="CorrectBar0">
              <a:extLst>
                <a:ext uri="{FF2B5EF4-FFF2-40B4-BE49-F238E27FC236}">
                  <a16:creationId xmlns:a16="http://schemas.microsoft.com/office/drawing/2014/main" id="{F54C5761-94D6-4A51-8AC7-97587BC5EBED}"/>
                </a:ext>
              </a:extLst>
            </p:cNvPr>
            <p:cNvSpPr/>
            <p:nvPr userDrawn="1"/>
          </p:nvSpPr>
          <p:spPr>
            <a:xfrm>
              <a:off x="1270000" y="3175000"/>
              <a:ext cx="1079500" cy="254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a:extLst>
                <a:ext uri="{FF2B5EF4-FFF2-40B4-BE49-F238E27FC236}">
                  <a16:creationId xmlns:a16="http://schemas.microsoft.com/office/drawing/2014/main" id="{5F15F140-E03D-4978-86FF-9494DC41B862}"/>
                </a:ext>
              </a:extLst>
            </p:cNvPr>
            <p:cNvSpPr/>
            <p:nvPr userDrawn="1"/>
          </p:nvSpPr>
          <p:spPr>
            <a:xfrm>
              <a:off x="2857500" y="4445000"/>
              <a:ext cx="1079500" cy="127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a:extLst>
              <a:ext uri="{FF2B5EF4-FFF2-40B4-BE49-F238E27FC236}">
                <a16:creationId xmlns:a16="http://schemas.microsoft.com/office/drawing/2014/main" id="{A288411F-B67E-4EF8-854A-FE32276A311E}"/>
              </a:ext>
            </a:extLst>
          </p:cNvPr>
          <p:cNvGrpSpPr/>
          <p:nvPr userDrawn="1"/>
        </p:nvGrpSpPr>
        <p:grpSpPr>
          <a:xfrm>
            <a:off x="1270000" y="1270000"/>
            <a:ext cx="7429500" cy="317500"/>
            <a:chOff x="1270000" y="1270000"/>
            <a:chExt cx="7429500" cy="317500"/>
          </a:xfrm>
        </p:grpSpPr>
        <p:sp>
          <p:nvSpPr>
            <p:cNvPr id="8" name="PercentLabel0">
              <a:extLst>
                <a:ext uri="{FF2B5EF4-FFF2-40B4-BE49-F238E27FC236}">
                  <a16:creationId xmlns:a16="http://schemas.microsoft.com/office/drawing/2014/main" id="{0D27470E-E2AA-4E34-BDE9-07B0AF9B04E4}"/>
                </a:ext>
              </a:extLst>
            </p:cNvPr>
            <p:cNvSpPr/>
            <p:nvPr userDrawn="1"/>
          </p:nvSpPr>
          <p:spPr>
            <a:xfrm>
              <a:off x="127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a:extLst>
                <a:ext uri="{FF2B5EF4-FFF2-40B4-BE49-F238E27FC236}">
                  <a16:creationId xmlns:a16="http://schemas.microsoft.com/office/drawing/2014/main" id="{4D6A2AB8-0FC9-40B5-BADA-5D0A6BBE8AAD}"/>
                </a:ext>
              </a:extLst>
            </p:cNvPr>
            <p:cNvSpPr/>
            <p:nvPr userDrawn="1"/>
          </p:nvSpPr>
          <p:spPr>
            <a:xfrm>
              <a:off x="2857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a:extLst>
                <a:ext uri="{FF2B5EF4-FFF2-40B4-BE49-F238E27FC236}">
                  <a16:creationId xmlns:a16="http://schemas.microsoft.com/office/drawing/2014/main" id="{73C1E77B-1A30-4D48-995D-5535F4E2F6FA}"/>
                </a:ext>
              </a:extLst>
            </p:cNvPr>
            <p:cNvSpPr/>
            <p:nvPr userDrawn="1"/>
          </p:nvSpPr>
          <p:spPr>
            <a:xfrm>
              <a:off x="4445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a:extLst>
                <a:ext uri="{FF2B5EF4-FFF2-40B4-BE49-F238E27FC236}">
                  <a16:creationId xmlns:a16="http://schemas.microsoft.com/office/drawing/2014/main" id="{506D21D6-1D2E-4EB0-B839-6E27CE4862F2}"/>
                </a:ext>
              </a:extLst>
            </p:cNvPr>
            <p:cNvSpPr/>
            <p:nvPr userDrawn="1"/>
          </p:nvSpPr>
          <p:spPr>
            <a:xfrm>
              <a:off x="6032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a:extLst>
                <a:ext uri="{FF2B5EF4-FFF2-40B4-BE49-F238E27FC236}">
                  <a16:creationId xmlns:a16="http://schemas.microsoft.com/office/drawing/2014/main" id="{C6CDDADC-326E-4C8B-974D-B0C5E400F1FD}"/>
                </a:ext>
              </a:extLst>
            </p:cNvPr>
            <p:cNvSpPr/>
            <p:nvPr userDrawn="1"/>
          </p:nvSpPr>
          <p:spPr>
            <a:xfrm>
              <a:off x="762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a:extLst>
              <a:ext uri="{FF2B5EF4-FFF2-40B4-BE49-F238E27FC236}">
                <a16:creationId xmlns:a16="http://schemas.microsoft.com/office/drawing/2014/main" id="{F19637D6-A9CF-41FF-93AC-642DC5E43FEC}"/>
              </a:ext>
            </a:extLst>
          </p:cNvPr>
          <p:cNvGrpSpPr/>
          <p:nvPr userDrawn="1"/>
        </p:nvGrpSpPr>
        <p:grpSpPr>
          <a:xfrm>
            <a:off x="4445000" y="1905000"/>
            <a:ext cx="4254500" cy="3810000"/>
            <a:chOff x="4445000" y="1905000"/>
            <a:chExt cx="4254500" cy="3810000"/>
          </a:xfrm>
        </p:grpSpPr>
        <p:sp>
          <p:nvSpPr>
            <p:cNvPr id="15" name="IncorrectBar2">
              <a:extLst>
                <a:ext uri="{FF2B5EF4-FFF2-40B4-BE49-F238E27FC236}">
                  <a16:creationId xmlns:a16="http://schemas.microsoft.com/office/drawing/2014/main" id="{D3C938C7-F7CA-45C4-B529-DABF03B0E9C9}"/>
                </a:ext>
              </a:extLst>
            </p:cNvPr>
            <p:cNvSpPr/>
            <p:nvPr userDrawn="1"/>
          </p:nvSpPr>
          <p:spPr>
            <a:xfrm>
              <a:off x="44450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a:extLst>
                <a:ext uri="{FF2B5EF4-FFF2-40B4-BE49-F238E27FC236}">
                  <a16:creationId xmlns:a16="http://schemas.microsoft.com/office/drawing/2014/main" id="{A42B46A3-15A6-43FE-97E8-29508232BD95}"/>
                </a:ext>
              </a:extLst>
            </p:cNvPr>
            <p:cNvSpPr/>
            <p:nvPr userDrawn="1"/>
          </p:nvSpPr>
          <p:spPr>
            <a:xfrm>
              <a:off x="60325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a:extLst>
                <a:ext uri="{FF2B5EF4-FFF2-40B4-BE49-F238E27FC236}">
                  <a16:creationId xmlns:a16="http://schemas.microsoft.com/office/drawing/2014/main" id="{314E2B7A-F8F8-449F-A889-63406F3F7CF4}"/>
                </a:ext>
              </a:extLst>
            </p:cNvPr>
            <p:cNvSpPr/>
            <p:nvPr userDrawn="1"/>
          </p:nvSpPr>
          <p:spPr>
            <a:xfrm>
              <a:off x="7620000" y="3175000"/>
              <a:ext cx="1079500" cy="254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a:extLst>
              <a:ext uri="{FF2B5EF4-FFF2-40B4-BE49-F238E27FC236}">
                <a16:creationId xmlns:a16="http://schemas.microsoft.com/office/drawing/2014/main" id="{80BD9458-C7FA-4A9E-A928-DD83B006EF8D}"/>
              </a:ext>
            </a:extLst>
          </p:cNvPr>
          <p:cNvGrpSpPr/>
          <p:nvPr userDrawn="1"/>
        </p:nvGrpSpPr>
        <p:grpSpPr>
          <a:xfrm>
            <a:off x="1270000" y="5842000"/>
            <a:ext cx="7429500" cy="317500"/>
            <a:chOff x="1270000" y="5842000"/>
            <a:chExt cx="7429500" cy="317500"/>
          </a:xfrm>
        </p:grpSpPr>
        <p:sp>
          <p:nvSpPr>
            <p:cNvPr id="10" name="XValueLabel0">
              <a:extLst>
                <a:ext uri="{FF2B5EF4-FFF2-40B4-BE49-F238E27FC236}">
                  <a16:creationId xmlns:a16="http://schemas.microsoft.com/office/drawing/2014/main" id="{EF9C7DAA-955B-433A-9573-8780D21FB3DA}"/>
                </a:ext>
              </a:extLst>
            </p:cNvPr>
            <p:cNvSpPr/>
            <p:nvPr userDrawn="1"/>
          </p:nvSpPr>
          <p:spPr>
            <a:xfrm>
              <a:off x="127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a:extLst>
                <a:ext uri="{FF2B5EF4-FFF2-40B4-BE49-F238E27FC236}">
                  <a16:creationId xmlns:a16="http://schemas.microsoft.com/office/drawing/2014/main" id="{9260DAB5-6BB0-4CCF-AAD5-4FF74F47A0B5}"/>
                </a:ext>
              </a:extLst>
            </p:cNvPr>
            <p:cNvSpPr/>
            <p:nvPr userDrawn="1"/>
          </p:nvSpPr>
          <p:spPr>
            <a:xfrm>
              <a:off x="2857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a:extLst>
                <a:ext uri="{FF2B5EF4-FFF2-40B4-BE49-F238E27FC236}">
                  <a16:creationId xmlns:a16="http://schemas.microsoft.com/office/drawing/2014/main" id="{BC61C5A5-A634-478E-B4BC-D8DF24B9A179}"/>
                </a:ext>
              </a:extLst>
            </p:cNvPr>
            <p:cNvSpPr/>
            <p:nvPr userDrawn="1"/>
          </p:nvSpPr>
          <p:spPr>
            <a:xfrm>
              <a:off x="4445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a:extLst>
                <a:ext uri="{FF2B5EF4-FFF2-40B4-BE49-F238E27FC236}">
                  <a16:creationId xmlns:a16="http://schemas.microsoft.com/office/drawing/2014/main" id="{5AAA9068-F07A-4857-B16D-A65B2C69B54B}"/>
                </a:ext>
              </a:extLst>
            </p:cNvPr>
            <p:cNvSpPr/>
            <p:nvPr userDrawn="1"/>
          </p:nvSpPr>
          <p:spPr>
            <a:xfrm>
              <a:off x="6032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a:extLst>
                <a:ext uri="{FF2B5EF4-FFF2-40B4-BE49-F238E27FC236}">
                  <a16:creationId xmlns:a16="http://schemas.microsoft.com/office/drawing/2014/main" id="{AC1F5DD1-E2E0-47A5-BDBC-30048E3DB5F7}"/>
                </a:ext>
              </a:extLst>
            </p:cNvPr>
            <p:cNvSpPr/>
            <p:nvPr userDrawn="1"/>
          </p:nvSpPr>
          <p:spPr>
            <a:xfrm>
              <a:off x="762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a:extLst>
              <a:ext uri="{FF2B5EF4-FFF2-40B4-BE49-F238E27FC236}">
                <a16:creationId xmlns:a16="http://schemas.microsoft.com/office/drawing/2014/main" id="{1AE30BE7-8925-43A1-8F4C-9E5852DFBF18}"/>
              </a:ext>
            </a:extLst>
          </p:cNvPr>
          <p:cNvGrpSpPr/>
          <p:nvPr userDrawn="1"/>
        </p:nvGrpSpPr>
        <p:grpSpPr>
          <a:xfrm>
            <a:off x="889000" y="1587500"/>
            <a:ext cx="8001000" cy="4127500"/>
            <a:chOff x="889000" y="1587500"/>
            <a:chExt cx="8001000" cy="4127500"/>
          </a:xfrm>
        </p:grpSpPr>
        <p:cxnSp>
          <p:nvCxnSpPr>
            <p:cNvPr id="23" name="XAxisLine">
              <a:extLst>
                <a:ext uri="{FF2B5EF4-FFF2-40B4-BE49-F238E27FC236}">
                  <a16:creationId xmlns:a16="http://schemas.microsoft.com/office/drawing/2014/main" id="{3436A5B2-BEF4-4979-AD24-38B0046E87AD}"/>
                </a:ext>
              </a:extLst>
            </p:cNvPr>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a:extLst>
                <a:ext uri="{FF2B5EF4-FFF2-40B4-BE49-F238E27FC236}">
                  <a16:creationId xmlns:a16="http://schemas.microsoft.com/office/drawing/2014/main" id="{8E67992F-B14F-40F6-A61A-FD9C7797D1DF}"/>
                </a:ext>
              </a:extLst>
            </p:cNvPr>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a:extLst>
                <a:ext uri="{FF2B5EF4-FFF2-40B4-BE49-F238E27FC236}">
                  <a16:creationId xmlns:a16="http://schemas.microsoft.com/office/drawing/2014/main" id="{55E75605-6367-4E9D-944E-638D0B3823CD}"/>
                </a:ext>
              </a:extLst>
            </p:cNvPr>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a:extLst>
                <a:ext uri="{FF2B5EF4-FFF2-40B4-BE49-F238E27FC236}">
                  <a16:creationId xmlns:a16="http://schemas.microsoft.com/office/drawing/2014/main" id="{76D9DCA1-3BDF-42D0-8FCC-86D2799B6BB3}"/>
                </a:ext>
              </a:extLst>
            </p:cNvPr>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a:extLst>
                <a:ext uri="{FF2B5EF4-FFF2-40B4-BE49-F238E27FC236}">
                  <a16:creationId xmlns:a16="http://schemas.microsoft.com/office/drawing/2014/main" id="{1031C23A-88AD-4866-BFFD-6BD5257EAAE1}"/>
                </a:ext>
              </a:extLst>
            </p:cNvPr>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a:extLst>
                <a:ext uri="{FF2B5EF4-FFF2-40B4-BE49-F238E27FC236}">
                  <a16:creationId xmlns:a16="http://schemas.microsoft.com/office/drawing/2014/main" id="{D886313C-8F2B-4813-BCB1-7274E124946E}"/>
                </a:ext>
              </a:extLst>
            </p:cNvPr>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a:extLst>
              <a:ext uri="{FF2B5EF4-FFF2-40B4-BE49-F238E27FC236}">
                <a16:creationId xmlns:a16="http://schemas.microsoft.com/office/drawing/2014/main" id="{15831567-BC8D-409A-952B-3CB4FC398A84}"/>
              </a:ext>
            </a:extLst>
          </p:cNvPr>
          <p:cNvGrpSpPr/>
          <p:nvPr userDrawn="1"/>
        </p:nvGrpSpPr>
        <p:grpSpPr>
          <a:xfrm>
            <a:off x="254000" y="1841500"/>
            <a:ext cx="762000" cy="3937000"/>
            <a:chOff x="254000" y="1841500"/>
            <a:chExt cx="762000" cy="3937000"/>
          </a:xfrm>
        </p:grpSpPr>
        <p:sp>
          <p:nvSpPr>
            <p:cNvPr id="26" name="YValueLabel0">
              <a:extLst>
                <a:ext uri="{FF2B5EF4-FFF2-40B4-BE49-F238E27FC236}">
                  <a16:creationId xmlns:a16="http://schemas.microsoft.com/office/drawing/2014/main" id="{2283B556-B358-4777-8919-3E8D74C90230}"/>
                </a:ext>
              </a:extLst>
            </p:cNvPr>
            <p:cNvSpPr/>
            <p:nvPr userDrawn="1"/>
          </p:nvSpPr>
          <p:spPr>
            <a:xfrm>
              <a:off x="254000" y="565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a:extLst>
                <a:ext uri="{FF2B5EF4-FFF2-40B4-BE49-F238E27FC236}">
                  <a16:creationId xmlns:a16="http://schemas.microsoft.com/office/drawing/2014/main" id="{85ED0BAE-B1D5-43C9-B7FC-0D83090070E4}"/>
                </a:ext>
              </a:extLst>
            </p:cNvPr>
            <p:cNvSpPr/>
            <p:nvPr userDrawn="1"/>
          </p:nvSpPr>
          <p:spPr>
            <a:xfrm>
              <a:off x="254000" y="438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a:extLst>
                <a:ext uri="{FF2B5EF4-FFF2-40B4-BE49-F238E27FC236}">
                  <a16:creationId xmlns:a16="http://schemas.microsoft.com/office/drawing/2014/main" id="{A9AAD256-4DC5-4723-8711-925FC25AD117}"/>
                </a:ext>
              </a:extLst>
            </p:cNvPr>
            <p:cNvSpPr/>
            <p:nvPr userDrawn="1"/>
          </p:nvSpPr>
          <p:spPr>
            <a:xfrm>
              <a:off x="254000" y="311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a:extLst>
                <a:ext uri="{FF2B5EF4-FFF2-40B4-BE49-F238E27FC236}">
                  <a16:creationId xmlns:a16="http://schemas.microsoft.com/office/drawing/2014/main" id="{42DBC196-6CE6-46DC-AAFD-AC9CCC7557FB}"/>
                </a:ext>
              </a:extLst>
            </p:cNvPr>
            <p:cNvSpPr/>
            <p:nvPr userDrawn="1"/>
          </p:nvSpPr>
          <p:spPr>
            <a:xfrm>
              <a:off x="254000" y="184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1405478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8045484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38013009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32352854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3FE0-E8F0-4967-A367-FB434A868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136646-ACB3-42CD-8C58-D0A8120B32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A18CC-CC6B-470E-B4C3-DFB8A285E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B5F86-55DC-4747-B719-DD3A5856DB5E}" type="datetimeFigureOut">
              <a:rPr lang="en-US" smtClean="0"/>
              <a:t>11/29/2020</a:t>
            </a:fld>
            <a:endParaRPr lang="en-US"/>
          </a:p>
        </p:txBody>
      </p:sp>
      <p:sp>
        <p:nvSpPr>
          <p:cNvPr id="5" name="Footer Placeholder 4">
            <a:extLst>
              <a:ext uri="{FF2B5EF4-FFF2-40B4-BE49-F238E27FC236}">
                <a16:creationId xmlns:a16="http://schemas.microsoft.com/office/drawing/2014/main" id="{06D1F0F9-7673-4387-83EF-A06467034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A882C-1A23-46A3-AB09-0A06A4D74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38F84-B6FF-4CD1-95DD-28537A5EF544}" type="slidenum">
              <a:rPr lang="en-US" smtClean="0"/>
              <a:t>‹#›</a:t>
            </a:fld>
            <a:endParaRPr lang="en-US"/>
          </a:p>
        </p:txBody>
      </p:sp>
    </p:spTree>
    <p:extLst>
      <p:ext uri="{BB962C8B-B14F-4D97-AF65-F5344CB8AC3E}">
        <p14:creationId xmlns:p14="http://schemas.microsoft.com/office/powerpoint/2010/main" val="424012875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image" Target="../media/image9.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3.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14  </a:t>
            </a: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700" y="5629275"/>
            <a:ext cx="3543300" cy="1228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49582" cy="1143378"/>
          </a:xfrm>
          <a:prstGeom prst="rect">
            <a:avLst/>
          </a:prstGeom>
          <a:solidFill>
            <a:schemeClr val="bg1">
              <a:alpha val="0"/>
            </a:schemeClr>
          </a:solidFill>
        </p:spPr>
      </p:pic>
    </p:spTree>
    <p:extLst>
      <p:ext uri="{BB962C8B-B14F-4D97-AF65-F5344CB8AC3E}">
        <p14:creationId xmlns:p14="http://schemas.microsoft.com/office/powerpoint/2010/main" val="1851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Your Title: What Gets Capitalized?</a:t>
            </a:r>
          </a:p>
        </p:txBody>
      </p:sp>
      <p:sp>
        <p:nvSpPr>
          <p:cNvPr id="3" name="TextBox 2">
            <a:extLst>
              <a:ext uri="{FF2B5EF4-FFF2-40B4-BE49-F238E27FC236}">
                <a16:creationId xmlns:a16="http://schemas.microsoft.com/office/drawing/2014/main" id="{7152CBD1-0B3E-4C02-9E43-DBBA5C8BBBFB}"/>
              </a:ext>
            </a:extLst>
          </p:cNvPr>
          <p:cNvSpPr txBox="1"/>
          <p:nvPr/>
        </p:nvSpPr>
        <p:spPr>
          <a:xfrm>
            <a:off x="450349" y="1692819"/>
            <a:ext cx="10719675" cy="2185214"/>
          </a:xfrm>
          <a:prstGeom prst="rect">
            <a:avLst/>
          </a:prstGeom>
          <a:noFill/>
        </p:spPr>
        <p:txBody>
          <a:bodyPr wrap="square" rtlCol="0">
            <a:spAutoFit/>
          </a:bodyPr>
          <a:lstStyle/>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first</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and </a:t>
            </a: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last word </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of the title</a:t>
            </a:r>
          </a:p>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short verbs like </a:t>
            </a: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be</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t>
            </a: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am</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t>
            </a: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is</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and </a:t>
            </a: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was</a:t>
            </a:r>
          </a:p>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all words that are four letters long or longer</a:t>
            </a:r>
          </a:p>
        </p:txBody>
      </p:sp>
    </p:spTree>
    <p:extLst>
      <p:ext uri="{BB962C8B-B14F-4D97-AF65-F5344CB8AC3E}">
        <p14:creationId xmlns:p14="http://schemas.microsoft.com/office/powerpoint/2010/main" val="58457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989043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What Does NOT Get Capitalized?</a:t>
            </a:r>
          </a:p>
        </p:txBody>
      </p:sp>
      <p:sp>
        <p:nvSpPr>
          <p:cNvPr id="3" name="TextBox 2">
            <a:extLst>
              <a:ext uri="{FF2B5EF4-FFF2-40B4-BE49-F238E27FC236}">
                <a16:creationId xmlns:a16="http://schemas.microsoft.com/office/drawing/2014/main" id="{7152CBD1-0B3E-4C02-9E43-DBBA5C8BBBFB}"/>
              </a:ext>
            </a:extLst>
          </p:cNvPr>
          <p:cNvSpPr txBox="1"/>
          <p:nvPr/>
        </p:nvSpPr>
        <p:spPr>
          <a:xfrm>
            <a:off x="450349" y="1692819"/>
            <a:ext cx="10719675" cy="3477875"/>
          </a:xfrm>
          <a:prstGeom prst="rect">
            <a:avLst/>
          </a:prstGeom>
          <a:noFill/>
        </p:spPr>
        <p:txBody>
          <a:bodyPr wrap="square" rtlCol="0">
            <a:spAutoFit/>
          </a:bodyPr>
          <a:lstStyle/>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articles</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 an, the)</a:t>
            </a:r>
          </a:p>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conjunctions</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 (and, but, for, nor, or, so, yet)</a:t>
            </a:r>
          </a:p>
          <a:p>
            <a:pPr marL="457200" marR="0" lvl="0" indent="-454025" algn="l" defTabSz="914400" rtl="0" eaLnBrk="1" fontAlgn="base" latinLnBrk="0" hangingPunct="1">
              <a:lnSpc>
                <a:spcPct val="100000"/>
              </a:lnSpc>
              <a:spcBef>
                <a:spcPts val="24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prepositions </a:t>
            </a: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that are 3 or fewer letters (at, by, for, in, of, off, on, to)</a:t>
            </a:r>
          </a:p>
          <a:p>
            <a:pPr marL="3175" marR="0" lvl="0" indent="0" algn="l" defTabSz="914400" rtl="0" eaLnBrk="1" fontAlgn="base" latinLnBrk="0" hangingPunct="1">
              <a:lnSpc>
                <a:spcPct val="100000"/>
              </a:lnSpc>
              <a:spcBef>
                <a:spcPts val="24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(unless these words are the first or last word of the title)</a:t>
            </a:r>
          </a:p>
        </p:txBody>
      </p:sp>
    </p:spTree>
    <p:extLst>
      <p:ext uri="{BB962C8B-B14F-4D97-AF65-F5344CB8AC3E}">
        <p14:creationId xmlns:p14="http://schemas.microsoft.com/office/powerpoint/2010/main" val="1480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Yellow Wallpaper</a:t>
            </a:r>
          </a:p>
        </p:txBody>
      </p:sp>
    </p:spTree>
    <p:extLst>
      <p:ext uri="{BB962C8B-B14F-4D97-AF65-F5344CB8AC3E}">
        <p14:creationId xmlns:p14="http://schemas.microsoft.com/office/powerpoint/2010/main" val="448944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Superman and Me</a:t>
            </a:r>
          </a:p>
        </p:txBody>
      </p:sp>
    </p:spTree>
    <p:extLst>
      <p:ext uri="{BB962C8B-B14F-4D97-AF65-F5344CB8AC3E}">
        <p14:creationId xmlns:p14="http://schemas.microsoft.com/office/powerpoint/2010/main" val="150180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247900" y="2365172"/>
            <a:ext cx="7772400" cy="18308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Curious Incident of the Dog in the Nighttime</a:t>
            </a:r>
          </a:p>
        </p:txBody>
      </p:sp>
    </p:spTree>
    <p:extLst>
      <p:ext uri="{BB962C8B-B14F-4D97-AF65-F5344CB8AC3E}">
        <p14:creationId xmlns:p14="http://schemas.microsoft.com/office/powerpoint/2010/main" val="837180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Am Number Four</a:t>
            </a:r>
          </a:p>
        </p:txBody>
      </p:sp>
    </p:spTree>
    <p:extLst>
      <p:ext uri="{BB962C8B-B14F-4D97-AF65-F5344CB8AC3E}">
        <p14:creationId xmlns:p14="http://schemas.microsoft.com/office/powerpoint/2010/main" val="15617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diary of a wimpy kid</a:t>
            </a:r>
          </a:p>
        </p:txBody>
      </p:sp>
      <p:sp>
        <p:nvSpPr>
          <p:cNvPr id="4" name="Rectangle 3">
            <a:extLst>
              <a:ext uri="{FF2B5EF4-FFF2-40B4-BE49-F238E27FC236}">
                <a16:creationId xmlns:a16="http://schemas.microsoft.com/office/drawing/2014/main" id="{CF88436D-A0E4-4487-8777-58CCFACCB2A9}"/>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EBB0FD8-F340-41A0-91EA-51C607658D94}"/>
              </a:ext>
            </a:extLst>
          </p:cNvPr>
          <p:cNvSpPr txBox="1"/>
          <p:nvPr/>
        </p:nvSpPr>
        <p:spPr>
          <a:xfrm>
            <a:off x="450349" y="293766"/>
            <a:ext cx="989043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 Your Understanding</a:t>
            </a:r>
          </a:p>
        </p:txBody>
      </p:sp>
    </p:spTree>
    <p:extLst>
      <p:ext uri="{BB962C8B-B14F-4D97-AF65-F5344CB8AC3E}">
        <p14:creationId xmlns:p14="http://schemas.microsoft.com/office/powerpoint/2010/main" val="97671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Diary of a Wimpy Kid</a:t>
            </a:r>
          </a:p>
        </p:txBody>
      </p:sp>
    </p:spTree>
    <p:extLst>
      <p:ext uri="{BB962C8B-B14F-4D97-AF65-F5344CB8AC3E}">
        <p14:creationId xmlns:p14="http://schemas.microsoft.com/office/powerpoint/2010/main" val="130766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18308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lion, the witch, and the wardrobe</a:t>
            </a:r>
          </a:p>
        </p:txBody>
      </p:sp>
      <p:sp>
        <p:nvSpPr>
          <p:cNvPr id="4" name="Rectangle 3">
            <a:extLst>
              <a:ext uri="{FF2B5EF4-FFF2-40B4-BE49-F238E27FC236}">
                <a16:creationId xmlns:a16="http://schemas.microsoft.com/office/drawing/2014/main" id="{71896D97-D5B2-4C28-BB10-EAEBDB664BF4}"/>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B0A3F0A-28A9-4565-8C1F-4AD48D4E1E8B}"/>
              </a:ext>
            </a:extLst>
          </p:cNvPr>
          <p:cNvSpPr txBox="1"/>
          <p:nvPr/>
        </p:nvSpPr>
        <p:spPr>
          <a:xfrm>
            <a:off x="450349" y="293766"/>
            <a:ext cx="989043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 Your Understanding</a:t>
            </a:r>
          </a:p>
        </p:txBody>
      </p:sp>
    </p:spTree>
    <p:extLst>
      <p:ext uri="{BB962C8B-B14F-4D97-AF65-F5344CB8AC3E}">
        <p14:creationId xmlns:p14="http://schemas.microsoft.com/office/powerpoint/2010/main" val="397365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18308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Lion, the Witch, and the Wardrobe</a:t>
            </a:r>
          </a:p>
        </p:txBody>
      </p:sp>
    </p:spTree>
    <p:extLst>
      <p:ext uri="{BB962C8B-B14F-4D97-AF65-F5344CB8AC3E}">
        <p14:creationId xmlns:p14="http://schemas.microsoft.com/office/powerpoint/2010/main" val="290021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Monday November 30,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participate in CPR </a:t>
            </a:r>
          </a:p>
          <a:p>
            <a:pPr marL="457200" indent="-457200" algn="l">
              <a:buFont typeface="Arial" panose="020B0604020202020204" pitchFamily="34" charset="0"/>
              <a:buChar char="•"/>
            </a:pPr>
            <a:r>
              <a:rPr lang="en-US" sz="2800" dirty="0"/>
              <a:t>Students will learn about creating a title and improving sentence variety</a:t>
            </a:r>
          </a:p>
          <a:p>
            <a:pPr marL="457200" indent="-457200" algn="l">
              <a:buFont typeface="Arial" panose="020B0604020202020204" pitchFamily="34" charset="0"/>
              <a:buChar char="•"/>
            </a:pPr>
            <a:r>
              <a:rPr lang="en-US" sz="2800" dirty="0"/>
              <a:t>Students will create a narrative story</a:t>
            </a:r>
          </a:p>
          <a:p>
            <a:pPr algn="l"/>
            <a:r>
              <a:rPr lang="en-US" sz="2800" dirty="0"/>
              <a:t>Activities:</a:t>
            </a:r>
          </a:p>
          <a:p>
            <a:pPr marL="342900" indent="-342900" algn="l">
              <a:buFont typeface="Arial" panose="020B0604020202020204" pitchFamily="34" charset="0"/>
              <a:buChar char="•"/>
            </a:pPr>
            <a:r>
              <a:rPr lang="en-US" i="1" dirty="0"/>
              <a:t>Reading Log </a:t>
            </a:r>
          </a:p>
          <a:p>
            <a:pPr marL="342900" indent="-342900" algn="l">
              <a:buFont typeface="Arial" panose="020B0604020202020204" pitchFamily="34" charset="0"/>
              <a:buChar char="•"/>
            </a:pPr>
            <a:r>
              <a:rPr lang="en-US" i="1" dirty="0"/>
              <a:t>Title notes ref p. 34</a:t>
            </a:r>
          </a:p>
          <a:p>
            <a:pPr marL="342900" indent="-342900" algn="l">
              <a:buFont typeface="Arial" panose="020B0604020202020204" pitchFamily="34" charset="0"/>
              <a:buChar char="•"/>
            </a:pPr>
            <a:r>
              <a:rPr lang="en-US" i="1" dirty="0"/>
              <a:t>Sentence Variety notes ref p. 35</a:t>
            </a:r>
          </a:p>
          <a:p>
            <a:pPr marL="342900" indent="-342900" algn="l">
              <a:buFont typeface="Arial" panose="020B0604020202020204" pitchFamily="34" charset="0"/>
              <a:buChar char="•"/>
            </a:pPr>
            <a:r>
              <a:rPr lang="en-US" i="1" dirty="0"/>
              <a:t>Bracket your Story showing where each part of your story arc  (5 stages of plot)begins and ends</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373643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frog and toad are friends</a:t>
            </a:r>
          </a:p>
        </p:txBody>
      </p:sp>
      <p:sp>
        <p:nvSpPr>
          <p:cNvPr id="4" name="Rectangle 3">
            <a:extLst>
              <a:ext uri="{FF2B5EF4-FFF2-40B4-BE49-F238E27FC236}">
                <a16:creationId xmlns:a16="http://schemas.microsoft.com/office/drawing/2014/main" id="{E42C43AA-BEBB-42C7-9C89-41650C37A549}"/>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D56C9F-AB57-4871-8282-643D4B9A1068}"/>
              </a:ext>
            </a:extLst>
          </p:cNvPr>
          <p:cNvSpPr txBox="1"/>
          <p:nvPr/>
        </p:nvSpPr>
        <p:spPr>
          <a:xfrm>
            <a:off x="450349" y="293766"/>
            <a:ext cx="9890439"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Check Your Understanding</a:t>
            </a:r>
          </a:p>
        </p:txBody>
      </p:sp>
    </p:spTree>
    <p:extLst>
      <p:ext uri="{BB962C8B-B14F-4D97-AF65-F5344CB8AC3E}">
        <p14:creationId xmlns:p14="http://schemas.microsoft.com/office/powerpoint/2010/main" val="323776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52CBD1-0B3E-4C02-9E43-DBBA5C8BBBFB}"/>
              </a:ext>
            </a:extLst>
          </p:cNvPr>
          <p:cNvSpPr txBox="1"/>
          <p:nvPr/>
        </p:nvSpPr>
        <p:spPr>
          <a:xfrm>
            <a:off x="2045010" y="2499643"/>
            <a:ext cx="8101980" cy="9074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Frog and Toad Are Friends</a:t>
            </a:r>
          </a:p>
        </p:txBody>
      </p:sp>
    </p:spTree>
    <p:extLst>
      <p:ext uri="{BB962C8B-B14F-4D97-AF65-F5344CB8AC3E}">
        <p14:creationId xmlns:p14="http://schemas.microsoft.com/office/powerpoint/2010/main" val="296065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949730" y="1408904"/>
            <a:ext cx="10368740" cy="3598999"/>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Brainstorm a list of 10 possible titles for your own story until you find one that you like best. </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Experiment with long and short titles to see what you come up with.</a:t>
            </a:r>
          </a:p>
          <a:p>
            <a:pPr marL="457200" marR="0" lvl="0" indent="-457200" algn="l" defTabSz="914400" rtl="0" eaLnBrk="1" fontAlgn="auto" latinLnBrk="0" hangingPunct="1">
              <a:lnSpc>
                <a:spcPts val="37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Use titles of other stories for inspiration. </a:t>
            </a:r>
          </a:p>
        </p:txBody>
      </p:sp>
    </p:spTree>
    <p:extLst>
      <p:ext uri="{BB962C8B-B14F-4D97-AF65-F5344CB8AC3E}">
        <p14:creationId xmlns:p14="http://schemas.microsoft.com/office/powerpoint/2010/main" val="1050408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Sentence Variety</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3"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1626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52B52-65A8-4E90-8417-AC600FC07047}"/>
              </a:ext>
            </a:extLst>
          </p:cNvPr>
          <p:cNvSpPr txBox="1"/>
          <p:nvPr/>
        </p:nvSpPr>
        <p:spPr>
          <a:xfrm>
            <a:off x="2128060" y="1276263"/>
            <a:ext cx="8012079" cy="4381674"/>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emptied the small trash can in my room. I headed back out into the hall. I saw that the frog was still there. I took a step toward him, but he didn’t move. I hovered just above him with the trash can. I could see that little bulgy thing under his neck. It pulsed as he breathed. </a:t>
            </a:r>
          </a:p>
        </p:txBody>
      </p:sp>
    </p:spTree>
    <p:extLst>
      <p:ext uri="{BB962C8B-B14F-4D97-AF65-F5344CB8AC3E}">
        <p14:creationId xmlns:p14="http://schemas.microsoft.com/office/powerpoint/2010/main" val="3956757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B52B52-65A8-4E90-8417-AC600FC07047}"/>
              </a:ext>
            </a:extLst>
          </p:cNvPr>
          <p:cNvSpPr txBox="1"/>
          <p:nvPr/>
        </p:nvSpPr>
        <p:spPr>
          <a:xfrm>
            <a:off x="2128060" y="1276263"/>
            <a:ext cx="8012079" cy="4381674"/>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In my room I emptied the small trash can and headed back into the hall. Still there. I took a step toward him. He didn’t move. Another. Nothing. Soon I was hovering just above him with the trash can, so close I thought I could see that little bulgy thing under his neck pulsing as he breathed. </a:t>
            </a:r>
          </a:p>
          <a:p>
            <a:pPr marL="0" marR="0" lvl="0" indent="0" algn="l" defTabSz="914400" rtl="0" eaLnBrk="1" fontAlgn="auto" latinLnBrk="0" hangingPunct="1">
              <a:lnSpc>
                <a:spcPct val="150000"/>
              </a:lnSpc>
              <a:spcBef>
                <a:spcPts val="18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362220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433302"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Vary sentence length.</a:t>
            </a:r>
          </a:p>
        </p:txBody>
      </p:sp>
      <p:sp>
        <p:nvSpPr>
          <p:cNvPr id="8" name="TextBox 7">
            <a:extLst>
              <a:ext uri="{FF2B5EF4-FFF2-40B4-BE49-F238E27FC236}">
                <a16:creationId xmlns:a16="http://schemas.microsoft.com/office/drawing/2014/main" id="{A5E4A3FF-058A-4891-9751-CF07CE5604F6}"/>
              </a:ext>
            </a:extLst>
          </p:cNvPr>
          <p:cNvSpPr txBox="1"/>
          <p:nvPr/>
        </p:nvSpPr>
        <p:spPr>
          <a:xfrm>
            <a:off x="4883652" y="1847851"/>
            <a:ext cx="7169839" cy="4381674"/>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emptied the small trash can in my room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(9)</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headed back out into the hall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(7)</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saw that the frog was still there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(8)</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took a step toward him, but he didn’t move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(10).</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hovered just above him with the trash can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(9).</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 could see that little bulgy thing under his neck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(10)</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It pulsed as he breathed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(5)</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t>
            </a:r>
          </a:p>
        </p:txBody>
      </p:sp>
    </p:spTree>
    <p:extLst>
      <p:ext uri="{BB962C8B-B14F-4D97-AF65-F5344CB8AC3E}">
        <p14:creationId xmlns:p14="http://schemas.microsoft.com/office/powerpoint/2010/main" val="142067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433302"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Vary sentence length.</a:t>
            </a:r>
          </a:p>
        </p:txBody>
      </p:sp>
      <p:sp>
        <p:nvSpPr>
          <p:cNvPr id="8" name="TextBox 7">
            <a:extLst>
              <a:ext uri="{FF2B5EF4-FFF2-40B4-BE49-F238E27FC236}">
                <a16:creationId xmlns:a16="http://schemas.microsoft.com/office/drawing/2014/main" id="{A5E4A3FF-058A-4891-9751-CF07CE5604F6}"/>
              </a:ext>
            </a:extLst>
          </p:cNvPr>
          <p:cNvSpPr txBox="1"/>
          <p:nvPr/>
        </p:nvSpPr>
        <p:spPr>
          <a:xfrm>
            <a:off x="4883652" y="1947831"/>
            <a:ext cx="7169839" cy="4381674"/>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In my room, I emptied the small trash can and headed back into the hall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(15)</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Still there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(2)</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t>
            </a:r>
            <a:b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b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took a step toward him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(6)</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He didn’t move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(3)</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Another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(1)</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Nothing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(1)</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Soon I was hovering just above him with the trash can, so close I thought I could see that little bulgy thing under his neck pulsing as he breathed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(29)</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a:t>
            </a:r>
          </a:p>
        </p:txBody>
      </p:sp>
    </p:spTree>
    <p:extLst>
      <p:ext uri="{BB962C8B-B14F-4D97-AF65-F5344CB8AC3E}">
        <p14:creationId xmlns:p14="http://schemas.microsoft.com/office/powerpoint/2010/main" val="153200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363698"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length.</a:t>
            </a:r>
          </a:p>
        </p:txBody>
      </p:sp>
      <p:sp>
        <p:nvSpPr>
          <p:cNvPr id="7" name="TextBox 6">
            <a:extLst>
              <a:ext uri="{FF2B5EF4-FFF2-40B4-BE49-F238E27FC236}">
                <a16:creationId xmlns:a16="http://schemas.microsoft.com/office/drawing/2014/main" id="{58C1B0F2-31FA-4C7D-8B90-028EAF5E1699}"/>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Vary sentence beginnings.</a:t>
            </a:r>
          </a:p>
        </p:txBody>
      </p:sp>
      <p:sp>
        <p:nvSpPr>
          <p:cNvPr id="8" name="TextBox 7">
            <a:extLst>
              <a:ext uri="{FF2B5EF4-FFF2-40B4-BE49-F238E27FC236}">
                <a16:creationId xmlns:a16="http://schemas.microsoft.com/office/drawing/2014/main" id="{1F1D12F7-B500-456C-A6BF-0B8A44EE7EE7}"/>
              </a:ext>
            </a:extLst>
          </p:cNvPr>
          <p:cNvSpPr txBox="1"/>
          <p:nvPr/>
        </p:nvSpPr>
        <p:spPr>
          <a:xfrm>
            <a:off x="3937430" y="1729318"/>
            <a:ext cx="7384993" cy="4834916"/>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spent </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the next half hour wiping the chocolate syrup and whipped cream off the kitchen island, hanging up my mom’s clothes, and vacuuming the Cheeto crumbs from my bedroom floor.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changed </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into my pajamas, brushed my teeth, and curled up on the couch under a blanket.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found </a:t>
            </a:r>
            <a:r>
              <a:rPr kumimoji="0" lang="en-US" sz="2400" b="0" i="1" u="none" strike="noStrike" kern="1200" cap="none" spc="0" normalizeH="0" baseline="0" noProof="0" dirty="0">
                <a:ln>
                  <a:noFill/>
                </a:ln>
                <a:solidFill>
                  <a:prstClr val="black"/>
                </a:solidFill>
                <a:effectLst/>
                <a:uLnTx/>
                <a:uFillTx/>
                <a:latin typeface="Raleway" panose="020B0003030101060003" pitchFamily="34" charset="0"/>
                <a:ea typeface="+mn-ea"/>
                <a:cs typeface="+mn-cs"/>
              </a:rPr>
              <a:t>Arthur</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on Netflix instead of watching a movie, like I normally would.</a:t>
            </a:r>
          </a:p>
        </p:txBody>
      </p:sp>
    </p:spTree>
    <p:extLst>
      <p:ext uri="{BB962C8B-B14F-4D97-AF65-F5344CB8AC3E}">
        <p14:creationId xmlns:p14="http://schemas.microsoft.com/office/powerpoint/2010/main" val="337794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363698"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length.</a:t>
            </a:r>
          </a:p>
        </p:txBody>
      </p:sp>
      <p:sp>
        <p:nvSpPr>
          <p:cNvPr id="7" name="TextBox 6">
            <a:extLst>
              <a:ext uri="{FF2B5EF4-FFF2-40B4-BE49-F238E27FC236}">
                <a16:creationId xmlns:a16="http://schemas.microsoft.com/office/drawing/2014/main" id="{58C1B0F2-31FA-4C7D-8B90-028EAF5E1699}"/>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Vary sentence beginnings.</a:t>
            </a:r>
          </a:p>
        </p:txBody>
      </p:sp>
      <p:sp>
        <p:nvSpPr>
          <p:cNvPr id="8" name="TextBox 7">
            <a:extLst>
              <a:ext uri="{FF2B5EF4-FFF2-40B4-BE49-F238E27FC236}">
                <a16:creationId xmlns:a16="http://schemas.microsoft.com/office/drawing/2014/main" id="{1F1D12F7-B500-456C-A6BF-0B8A44EE7EE7}"/>
              </a:ext>
            </a:extLst>
          </p:cNvPr>
          <p:cNvSpPr txBox="1"/>
          <p:nvPr/>
        </p:nvSpPr>
        <p:spPr>
          <a:xfrm>
            <a:off x="3937430" y="1729318"/>
            <a:ext cx="7384993" cy="4834916"/>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The next half hour </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was spent wiping the chocolate syrup and whipped cream off the kitchen island, hanging up my mom’s clothes, and vacuuming the Cheeto crumbs from my bedroom floor.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changed </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into my pajamas, brushed my teeth, and curled up on the couch under a blanket. </a:t>
            </a:r>
            <a:r>
              <a:rPr kumimoji="0" lang="en-US" sz="2400" b="1"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Instead of watching </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a movie, like I normally would, I found Arthur on Netflix.</a:t>
            </a:r>
          </a:p>
        </p:txBody>
      </p:sp>
    </p:spTree>
    <p:extLst>
      <p:ext uri="{BB962C8B-B14F-4D97-AF65-F5344CB8AC3E}">
        <p14:creationId xmlns:p14="http://schemas.microsoft.com/office/powerpoint/2010/main" val="424517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371468"/>
            <a:ext cx="7620000" cy="4115064"/>
          </a:xfrm>
          <a:prstGeom prst="rect">
            <a:avLst/>
          </a:prstGeom>
        </p:spPr>
      </p:pic>
      <p:sp>
        <p:nvSpPr>
          <p:cNvPr id="5" name="TextBox 4"/>
          <p:cNvSpPr txBox="1"/>
          <p:nvPr/>
        </p:nvSpPr>
        <p:spPr>
          <a:xfrm>
            <a:off x="3581400" y="498637"/>
            <a:ext cx="5029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B050"/>
                </a:solidFill>
                <a:effectLst/>
                <a:uLnTx/>
                <a:uFillTx/>
                <a:latin typeface="Calibri" panose="020F0502020204030204"/>
                <a:ea typeface="+mn-ea"/>
                <a:cs typeface="+mn-cs"/>
              </a:rPr>
              <a:t>Reading Time</a:t>
            </a:r>
          </a:p>
        </p:txBody>
      </p:sp>
      <p:sp>
        <p:nvSpPr>
          <p:cNvPr id="6" name="TextBox 5">
            <a:extLst>
              <a:ext uri="{FF2B5EF4-FFF2-40B4-BE49-F238E27FC236}">
                <a16:creationId xmlns:a16="http://schemas.microsoft.com/office/drawing/2014/main" id="{71DFE683-E2D1-47DB-BF6A-90D230096678}"/>
              </a:ext>
            </a:extLst>
          </p:cNvPr>
          <p:cNvSpPr txBox="1"/>
          <p:nvPr/>
        </p:nvSpPr>
        <p:spPr>
          <a:xfrm>
            <a:off x="3387587" y="5311817"/>
            <a:ext cx="5416826" cy="1200329"/>
          </a:xfrm>
          <a:prstGeom prst="rect">
            <a:avLst/>
          </a:prstGeom>
          <a:noFill/>
        </p:spPr>
        <p:txBody>
          <a:bodyPr wrap="square" rtlCol="0">
            <a:spAutoFit/>
          </a:bodyPr>
          <a:lstStyle/>
          <a:p>
            <a:pPr algn="ctr"/>
            <a:r>
              <a:rPr lang="en-US" sz="2400" b="1" dirty="0">
                <a:ln w="22225">
                  <a:solidFill>
                    <a:schemeClr val="accent1"/>
                  </a:solidFill>
                  <a:prstDash val="solid"/>
                </a:ln>
                <a:solidFill>
                  <a:srgbClr val="00B050"/>
                </a:solidFill>
              </a:rPr>
              <a:t>You may go to the library if you need to check out a book or return a book at this time.</a:t>
            </a:r>
          </a:p>
        </p:txBody>
      </p:sp>
      <p:sp>
        <p:nvSpPr>
          <p:cNvPr id="7" name="TextBox 6">
            <a:extLst>
              <a:ext uri="{FF2B5EF4-FFF2-40B4-BE49-F238E27FC236}">
                <a16:creationId xmlns:a16="http://schemas.microsoft.com/office/drawing/2014/main" id="{64B237B8-11E1-4353-AABB-062257D94C58}"/>
              </a:ext>
            </a:extLst>
          </p:cNvPr>
          <p:cNvSpPr txBox="1"/>
          <p:nvPr/>
        </p:nvSpPr>
        <p:spPr>
          <a:xfrm>
            <a:off x="331304" y="1046922"/>
            <a:ext cx="1954696" cy="1200329"/>
          </a:xfrm>
          <a:prstGeom prst="rect">
            <a:avLst/>
          </a:prstGeom>
          <a:noFill/>
        </p:spPr>
        <p:txBody>
          <a:bodyPr wrap="square" rtlCol="0">
            <a:spAutoFit/>
          </a:bodyPr>
          <a:lstStyle/>
          <a:p>
            <a:r>
              <a:rPr lang="en-US" dirty="0"/>
              <a:t>Don’t forget to log your progress in your book log section.</a:t>
            </a:r>
          </a:p>
        </p:txBody>
      </p:sp>
    </p:spTree>
    <p:extLst>
      <p:ext uri="{BB962C8B-B14F-4D97-AF65-F5344CB8AC3E}">
        <p14:creationId xmlns:p14="http://schemas.microsoft.com/office/powerpoint/2010/main" val="366860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256122"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length.</a:t>
            </a:r>
          </a:p>
        </p:txBody>
      </p:sp>
      <p:sp>
        <p:nvSpPr>
          <p:cNvPr id="7" name="TextBox 6">
            <a:extLst>
              <a:ext uri="{FF2B5EF4-FFF2-40B4-BE49-F238E27FC236}">
                <a16:creationId xmlns:a16="http://schemas.microsoft.com/office/drawing/2014/main" id="{58C1B0F2-31FA-4C7D-8B90-028EAF5E1699}"/>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beginnings.</a:t>
            </a:r>
          </a:p>
        </p:txBody>
      </p:sp>
      <p:sp>
        <p:nvSpPr>
          <p:cNvPr id="8" name="TextBox 7">
            <a:extLst>
              <a:ext uri="{FF2B5EF4-FFF2-40B4-BE49-F238E27FC236}">
                <a16:creationId xmlns:a16="http://schemas.microsoft.com/office/drawing/2014/main" id="{6A493EA5-3079-44E3-B7E2-A474389B4536}"/>
              </a:ext>
            </a:extLst>
          </p:cNvPr>
          <p:cNvSpPr txBox="1"/>
          <p:nvPr/>
        </p:nvSpPr>
        <p:spPr>
          <a:xfrm>
            <a:off x="450347" y="4400986"/>
            <a:ext cx="38661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highlight>
                  <a:srgbClr val="00FF00"/>
                </a:highlight>
                <a:uLnTx/>
                <a:uFillTx/>
                <a:latin typeface="Raleway" panose="020B0003030101060003" pitchFamily="34" charset="0"/>
                <a:ea typeface="+mn-ea"/>
                <a:cs typeface="+mn-cs"/>
              </a:rPr>
              <a:t>Vary sentence styles.</a:t>
            </a:r>
          </a:p>
        </p:txBody>
      </p:sp>
      <p:sp>
        <p:nvSpPr>
          <p:cNvPr id="9" name="TextBox 8">
            <a:extLst>
              <a:ext uri="{FF2B5EF4-FFF2-40B4-BE49-F238E27FC236}">
                <a16:creationId xmlns:a16="http://schemas.microsoft.com/office/drawing/2014/main" id="{EBA6126D-D744-4DBD-80F6-1EA8E4D2B55A}"/>
              </a:ext>
            </a:extLst>
          </p:cNvPr>
          <p:cNvSpPr txBox="1"/>
          <p:nvPr/>
        </p:nvSpPr>
        <p:spPr>
          <a:xfrm>
            <a:off x="3937430" y="1729318"/>
            <a:ext cx="7384993" cy="3770529"/>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My parents don't admit she's a babysitter. Chloe is a college student. She is the daughter of my parents' friends. My parents say she comes over to "hang out" with me. Chloe says the same thing. I'm not an idiot. I know what's going on.</a:t>
            </a:r>
          </a:p>
          <a:p>
            <a:pPr marL="0" marR="0" lvl="0" indent="0" algn="l" defTabSz="914400" rtl="0" eaLnBrk="1" fontAlgn="auto" latinLnBrk="0" hangingPunct="1">
              <a:lnSpc>
                <a:spcPct val="150000"/>
              </a:lnSpc>
              <a:spcBef>
                <a:spcPts val="180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3405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How to Improve Sentence Variety</a:t>
            </a:r>
          </a:p>
        </p:txBody>
      </p:sp>
      <p:sp>
        <p:nvSpPr>
          <p:cNvPr id="6" name="TextBox 5">
            <a:extLst>
              <a:ext uri="{FF2B5EF4-FFF2-40B4-BE49-F238E27FC236}">
                <a16:creationId xmlns:a16="http://schemas.microsoft.com/office/drawing/2014/main" id="{E2E274C5-3DA1-401D-BE81-F6CB51588FA4}"/>
              </a:ext>
            </a:extLst>
          </p:cNvPr>
          <p:cNvSpPr txBox="1"/>
          <p:nvPr/>
        </p:nvSpPr>
        <p:spPr>
          <a:xfrm>
            <a:off x="450350" y="1729318"/>
            <a:ext cx="4256122"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length.</a:t>
            </a:r>
          </a:p>
        </p:txBody>
      </p:sp>
      <p:sp>
        <p:nvSpPr>
          <p:cNvPr id="7" name="TextBox 6">
            <a:extLst>
              <a:ext uri="{FF2B5EF4-FFF2-40B4-BE49-F238E27FC236}">
                <a16:creationId xmlns:a16="http://schemas.microsoft.com/office/drawing/2014/main" id="{58C1B0F2-31FA-4C7D-8B90-028EAF5E1699}"/>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Vary sentence beginnings.</a:t>
            </a:r>
          </a:p>
        </p:txBody>
      </p:sp>
      <p:sp>
        <p:nvSpPr>
          <p:cNvPr id="8" name="TextBox 7">
            <a:extLst>
              <a:ext uri="{FF2B5EF4-FFF2-40B4-BE49-F238E27FC236}">
                <a16:creationId xmlns:a16="http://schemas.microsoft.com/office/drawing/2014/main" id="{6A493EA5-3079-44E3-B7E2-A474389B4536}"/>
              </a:ext>
            </a:extLst>
          </p:cNvPr>
          <p:cNvSpPr txBox="1"/>
          <p:nvPr/>
        </p:nvSpPr>
        <p:spPr>
          <a:xfrm>
            <a:off x="450347" y="4400986"/>
            <a:ext cx="38661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Vary sentence styles.</a:t>
            </a:r>
          </a:p>
        </p:txBody>
      </p:sp>
      <p:sp>
        <p:nvSpPr>
          <p:cNvPr id="9" name="TextBox 8">
            <a:extLst>
              <a:ext uri="{FF2B5EF4-FFF2-40B4-BE49-F238E27FC236}">
                <a16:creationId xmlns:a16="http://schemas.microsoft.com/office/drawing/2014/main" id="{EBA6126D-D744-4DBD-80F6-1EA8E4D2B55A}"/>
              </a:ext>
            </a:extLst>
          </p:cNvPr>
          <p:cNvSpPr txBox="1"/>
          <p:nvPr/>
        </p:nvSpPr>
        <p:spPr>
          <a:xfrm>
            <a:off x="3937430" y="1729318"/>
            <a:ext cx="7384993" cy="3770529"/>
          </a:xfrm>
          <a:prstGeom prst="rect">
            <a:avLst/>
          </a:prstGeom>
          <a:solidFill>
            <a:schemeClr val="bg1"/>
          </a:solidFill>
        </p:spPr>
        <p:txBody>
          <a:bodyPr wrap="square" lIns="274320" tIns="274320" rIns="27432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Of course, they don't admit she's a babysitter. Chloe is a college student, the daughter of my parents' friends, and they say she just comes over to "hang out" with me. Chloe says it, too, but I'm not an idiot. I know what's going on.</a:t>
            </a:r>
          </a:p>
        </p:txBody>
      </p:sp>
    </p:spTree>
    <p:extLst>
      <p:ext uri="{BB962C8B-B14F-4D97-AF65-F5344CB8AC3E}">
        <p14:creationId xmlns:p14="http://schemas.microsoft.com/office/powerpoint/2010/main" val="1413956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Books">
            <a:extLst>
              <a:ext uri="{FF2B5EF4-FFF2-40B4-BE49-F238E27FC236}">
                <a16:creationId xmlns:a16="http://schemas.microsoft.com/office/drawing/2014/main" id="{B91D64FB-AA94-4DCC-A911-86CE539EF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2054" y="1670575"/>
            <a:ext cx="2527891" cy="2527891"/>
          </a:xfrm>
          <a:prstGeom prst="rect">
            <a:avLst/>
          </a:prstGeom>
        </p:spPr>
      </p:pic>
      <p:sp>
        <p:nvSpPr>
          <p:cNvPr id="3" name="TextBox 2">
            <a:extLst>
              <a:ext uri="{FF2B5EF4-FFF2-40B4-BE49-F238E27FC236}">
                <a16:creationId xmlns:a16="http://schemas.microsoft.com/office/drawing/2014/main" id="{AF8B97AA-51EE-469C-92E1-CF54EEBE3941}"/>
              </a:ext>
            </a:extLst>
          </p:cNvPr>
          <p:cNvSpPr txBox="1"/>
          <p:nvPr/>
        </p:nvSpPr>
        <p:spPr>
          <a:xfrm>
            <a:off x="4496430" y="4198466"/>
            <a:ext cx="32407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stories</a:t>
            </a:r>
          </a:p>
        </p:txBody>
      </p:sp>
    </p:spTree>
    <p:extLst>
      <p:ext uri="{BB962C8B-B14F-4D97-AF65-F5344CB8AC3E}">
        <p14:creationId xmlns:p14="http://schemas.microsoft.com/office/powerpoint/2010/main" val="33653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730359" y="921691"/>
            <a:ext cx="10807482" cy="584775"/>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3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Heart pounding, I took one step closer and stopped.</a:t>
            </a:r>
          </a:p>
        </p:txBody>
      </p:sp>
      <p:sp>
        <p:nvSpPr>
          <p:cNvPr id="5" name="TextBox 4">
            <a:extLst>
              <a:ext uri="{FF2B5EF4-FFF2-40B4-BE49-F238E27FC236}">
                <a16:creationId xmlns:a16="http://schemas.microsoft.com/office/drawing/2014/main" id="{C8CB1F14-9D87-44E7-89EB-D8FFBF7206C1}"/>
              </a:ext>
            </a:extLst>
          </p:cNvPr>
          <p:cNvSpPr txBox="1"/>
          <p:nvPr/>
        </p:nvSpPr>
        <p:spPr>
          <a:xfrm>
            <a:off x="417051" y="2396665"/>
            <a:ext cx="4269252" cy="954107"/>
          </a:xfrm>
          <a:prstGeom prst="rect">
            <a:avLst/>
          </a:prstGeom>
          <a:noFill/>
        </p:spPr>
        <p:txBody>
          <a:bodyPr wrap="square" rtlCol="0">
            <a:spAutoFit/>
          </a:bodyPr>
          <a:lstStyle/>
          <a:p>
            <a:pPr marL="45720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phrase describing the subject,</a:t>
            </a:r>
          </a:p>
        </p:txBody>
      </p:sp>
      <p:sp>
        <p:nvSpPr>
          <p:cNvPr id="6" name="TextBox 5">
            <a:extLst>
              <a:ext uri="{FF2B5EF4-FFF2-40B4-BE49-F238E27FC236}">
                <a16:creationId xmlns:a16="http://schemas.microsoft.com/office/drawing/2014/main" id="{E0858B56-5072-43B5-8A91-7384E0534D15}"/>
              </a:ext>
            </a:extLst>
          </p:cNvPr>
          <p:cNvSpPr txBox="1"/>
          <p:nvPr/>
        </p:nvSpPr>
        <p:spPr>
          <a:xfrm>
            <a:off x="5183712" y="2350499"/>
            <a:ext cx="22100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action</a:t>
            </a:r>
          </a:p>
        </p:txBody>
      </p:sp>
      <p:sp>
        <p:nvSpPr>
          <p:cNvPr id="7" name="TextBox 6">
            <a:extLst>
              <a:ext uri="{FF2B5EF4-FFF2-40B4-BE49-F238E27FC236}">
                <a16:creationId xmlns:a16="http://schemas.microsoft.com/office/drawing/2014/main" id="{18869E46-F47D-41B3-91AB-E086CBD0DDD1}"/>
              </a:ext>
            </a:extLst>
          </p:cNvPr>
          <p:cNvSpPr txBox="1"/>
          <p:nvPr/>
        </p:nvSpPr>
        <p:spPr>
          <a:xfrm>
            <a:off x="9009265" y="2350499"/>
            <a:ext cx="22100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action</a:t>
            </a:r>
          </a:p>
        </p:txBody>
      </p:sp>
      <p:sp>
        <p:nvSpPr>
          <p:cNvPr id="9" name="TextBox 8">
            <a:extLst>
              <a:ext uri="{FF2B5EF4-FFF2-40B4-BE49-F238E27FC236}">
                <a16:creationId xmlns:a16="http://schemas.microsoft.com/office/drawing/2014/main" id="{9C693B4A-424A-45BF-8691-1DDC23C132AD}"/>
              </a:ext>
            </a:extLst>
          </p:cNvPr>
          <p:cNvSpPr txBox="1"/>
          <p:nvPr/>
        </p:nvSpPr>
        <p:spPr>
          <a:xfrm>
            <a:off x="8014447" y="2350499"/>
            <a:ext cx="14097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2800" b="1"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and</a:t>
            </a:r>
          </a:p>
        </p:txBody>
      </p:sp>
      <p:cxnSp>
        <p:nvCxnSpPr>
          <p:cNvPr id="10" name="Straight Arrow Connector 9">
            <a:extLst>
              <a:ext uri="{FF2B5EF4-FFF2-40B4-BE49-F238E27FC236}">
                <a16:creationId xmlns:a16="http://schemas.microsoft.com/office/drawing/2014/main" id="{483A4006-4274-46F2-9D97-CB15BF49C460}"/>
              </a:ext>
            </a:extLst>
          </p:cNvPr>
          <p:cNvCxnSpPr>
            <a:cxnSpLocks/>
          </p:cNvCxnSpPr>
          <p:nvPr/>
        </p:nvCxnSpPr>
        <p:spPr>
          <a:xfrm flipH="1" flipV="1">
            <a:off x="2773681" y="1703245"/>
            <a:ext cx="1" cy="614628"/>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2ED9A0-4995-466A-B16D-55E0C6498EA8}"/>
              </a:ext>
            </a:extLst>
          </p:cNvPr>
          <p:cNvCxnSpPr/>
          <p:nvPr/>
        </p:nvCxnSpPr>
        <p:spPr>
          <a:xfrm>
            <a:off x="1310641" y="1536728"/>
            <a:ext cx="2926080" cy="0"/>
          </a:xfrm>
          <a:prstGeom prst="line">
            <a:avLst/>
          </a:prstGeom>
          <a:ln w="38100">
            <a:solidFill>
              <a:srgbClr val="73CAC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41AD65-7288-4FF9-A91E-9C573C753666}"/>
              </a:ext>
            </a:extLst>
          </p:cNvPr>
          <p:cNvCxnSpPr/>
          <p:nvPr/>
        </p:nvCxnSpPr>
        <p:spPr>
          <a:xfrm>
            <a:off x="4488629" y="1536728"/>
            <a:ext cx="3931920" cy="0"/>
          </a:xfrm>
          <a:prstGeom prst="line">
            <a:avLst/>
          </a:prstGeom>
          <a:ln w="38100">
            <a:solidFill>
              <a:srgbClr val="73CAC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DA9C67-6F19-4BBE-8775-2AC120292344}"/>
              </a:ext>
            </a:extLst>
          </p:cNvPr>
          <p:cNvCxnSpPr/>
          <p:nvPr/>
        </p:nvCxnSpPr>
        <p:spPr>
          <a:xfrm>
            <a:off x="9330020" y="1506466"/>
            <a:ext cx="1737360" cy="0"/>
          </a:xfrm>
          <a:prstGeom prst="line">
            <a:avLst/>
          </a:prstGeom>
          <a:ln w="38100">
            <a:solidFill>
              <a:srgbClr val="73CAC5"/>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6A8B2C-9279-4B0C-B1A6-C97E2F54EB64}"/>
              </a:ext>
            </a:extLst>
          </p:cNvPr>
          <p:cNvCxnSpPr>
            <a:cxnSpLocks/>
          </p:cNvCxnSpPr>
          <p:nvPr/>
        </p:nvCxnSpPr>
        <p:spPr>
          <a:xfrm flipH="1" flipV="1">
            <a:off x="6277696" y="1703245"/>
            <a:ext cx="1" cy="614628"/>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6DF006C-DC13-4F99-AEE0-47B5C5AD6A47}"/>
              </a:ext>
            </a:extLst>
          </p:cNvPr>
          <p:cNvCxnSpPr>
            <a:cxnSpLocks/>
          </p:cNvCxnSpPr>
          <p:nvPr/>
        </p:nvCxnSpPr>
        <p:spPr>
          <a:xfrm flipH="1" flipV="1">
            <a:off x="10114296" y="1703245"/>
            <a:ext cx="1" cy="614628"/>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71E17BF-CD40-4771-BE84-C6FCBD1B217B}"/>
              </a:ext>
            </a:extLst>
          </p:cNvPr>
          <p:cNvSpPr txBox="1"/>
          <p:nvPr/>
        </p:nvSpPr>
        <p:spPr>
          <a:xfrm>
            <a:off x="692259" y="3665163"/>
            <a:ext cx="10807482" cy="1077218"/>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3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Panting heavily, the dog charged toward the pool and jumped in.</a:t>
            </a:r>
          </a:p>
        </p:txBody>
      </p:sp>
      <p:sp>
        <p:nvSpPr>
          <p:cNvPr id="17" name="TextBox 16">
            <a:extLst>
              <a:ext uri="{FF2B5EF4-FFF2-40B4-BE49-F238E27FC236}">
                <a16:creationId xmlns:a16="http://schemas.microsoft.com/office/drawing/2014/main" id="{44735BF6-EA8A-48D7-B940-19ED56CE9DBF}"/>
              </a:ext>
            </a:extLst>
          </p:cNvPr>
          <p:cNvSpPr txBox="1"/>
          <p:nvPr/>
        </p:nvSpPr>
        <p:spPr>
          <a:xfrm>
            <a:off x="692259" y="5002153"/>
            <a:ext cx="10807482" cy="1077218"/>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3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Their costumes twinkling, the dancers burst onto the stage and dazzled the crowd. </a:t>
            </a:r>
          </a:p>
        </p:txBody>
      </p:sp>
    </p:spTree>
    <p:extLst>
      <p:ext uri="{BB962C8B-B14F-4D97-AF65-F5344CB8AC3E}">
        <p14:creationId xmlns:p14="http://schemas.microsoft.com/office/powerpoint/2010/main" val="1214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730359" y="921691"/>
            <a:ext cx="10807482" cy="3508653"/>
          </a:xfrm>
          <a:prstGeom prst="rect">
            <a:avLst/>
          </a:prstGeom>
          <a:noFill/>
        </p:spPr>
        <p:txBody>
          <a:bodyPr wrap="square" rtlCol="0">
            <a:spAutoFit/>
          </a:bodyPr>
          <a:lstStyle/>
          <a:p>
            <a:pPr marL="457200" marR="0" lvl="0" indent="0" algn="l" defTabSz="914400" rtl="0" eaLnBrk="1" fontAlgn="auto" latinLnBrk="0" hangingPunct="1">
              <a:lnSpc>
                <a:spcPct val="100000"/>
              </a:lnSpc>
              <a:spcBef>
                <a:spcPts val="3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He was tiny—no bigger than the little handheld pencil sharpener I kept in my backpack—but he was definitely, definitely a frog.</a:t>
            </a:r>
          </a:p>
          <a:p>
            <a:pPr marL="457200" marR="0" lvl="0" indent="0" algn="l" defTabSz="914400" rtl="0" eaLnBrk="1" fontAlgn="auto" latinLnBrk="0" hangingPunct="1">
              <a:lnSpc>
                <a:spcPct val="100000"/>
              </a:lnSpc>
              <a:spcBef>
                <a:spcPts val="36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Straightening my shoulders, I marched back down the hall, snatched the tennis racket from the floor, and kept going.</a:t>
            </a:r>
          </a:p>
        </p:txBody>
      </p:sp>
    </p:spTree>
    <p:extLst>
      <p:ext uri="{BB962C8B-B14F-4D97-AF65-F5344CB8AC3E}">
        <p14:creationId xmlns:p14="http://schemas.microsoft.com/office/powerpoint/2010/main" val="369448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730359" y="733432"/>
            <a:ext cx="10807482" cy="5137304"/>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Go through a chunk of your story and count the number of words in each sentence. If the total number in most sentences is close, revise for better variety.</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Read your story out loud and look for places where you are starting lots of sentences the same way. Revise them so they have different beginnings.</a:t>
            </a:r>
          </a:p>
          <a:p>
            <a:pPr marL="457200" marR="0" lvl="0" indent="-457200" algn="l" defTabSz="914400" rtl="0" eaLnBrk="1" fontAlgn="auto" latinLnBrk="0" hangingPunct="1">
              <a:lnSpc>
                <a:spcPct val="100000"/>
              </a:lnSpc>
              <a:spcBef>
                <a:spcPts val="18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Look through published stories for sentence styles you can imitate in your own writing, and add some of these styles to your story.</a:t>
            </a:r>
          </a:p>
        </p:txBody>
      </p:sp>
    </p:spTree>
    <p:extLst>
      <p:ext uri="{BB962C8B-B14F-4D97-AF65-F5344CB8AC3E}">
        <p14:creationId xmlns:p14="http://schemas.microsoft.com/office/powerpoint/2010/main" val="398874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Tuesday December 1, 2020 </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learn about word choice and peer review</a:t>
            </a:r>
          </a:p>
          <a:p>
            <a:pPr marL="457200" indent="-457200" algn="l">
              <a:buFont typeface="Arial" panose="020B0604020202020204" pitchFamily="34" charset="0"/>
              <a:buChar char="•"/>
            </a:pPr>
            <a:r>
              <a:rPr lang="en-US" sz="2800" dirty="0"/>
              <a:t>Students will continue writing a narrative story</a:t>
            </a:r>
          </a:p>
          <a:p>
            <a:pPr algn="l"/>
            <a:r>
              <a:rPr lang="en-US" sz="2800" dirty="0"/>
              <a:t>Activities:</a:t>
            </a:r>
          </a:p>
          <a:p>
            <a:pPr marL="342900" indent="-342900" algn="l">
              <a:buFont typeface="Arial" panose="020B0604020202020204" pitchFamily="34" charset="0"/>
              <a:buChar char="•"/>
            </a:pPr>
            <a:r>
              <a:rPr lang="en-US" i="1" dirty="0"/>
              <a:t>Word choice notes ref. p. 36</a:t>
            </a:r>
          </a:p>
          <a:p>
            <a:pPr marL="342900" indent="-342900" algn="l">
              <a:buFont typeface="Arial" panose="020B0604020202020204" pitchFamily="34" charset="0"/>
              <a:buChar char="•"/>
            </a:pPr>
            <a:r>
              <a:rPr lang="en-US" i="1" dirty="0"/>
              <a:t>Peer review notes ref. p. 37</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2386774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Word Choice</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238981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DAAD47-E2CD-4832-A7A0-08F2D9E4EAED}"/>
              </a:ext>
            </a:extLst>
          </p:cNvPr>
          <p:cNvSpPr txBox="1"/>
          <p:nvPr/>
        </p:nvSpPr>
        <p:spPr>
          <a:xfrm>
            <a:off x="1865522" y="1211853"/>
            <a:ext cx="846095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walked into the room and saw some food. </a:t>
            </a:r>
          </a:p>
        </p:txBody>
      </p:sp>
      <p:sp>
        <p:nvSpPr>
          <p:cNvPr id="3" name="TextBox 2">
            <a:extLst>
              <a:ext uri="{FF2B5EF4-FFF2-40B4-BE49-F238E27FC236}">
                <a16:creationId xmlns:a16="http://schemas.microsoft.com/office/drawing/2014/main" id="{D9E92B7C-ED1D-49A7-AB17-FCBADCABC69B}"/>
              </a:ext>
            </a:extLst>
          </p:cNvPr>
          <p:cNvSpPr txBox="1"/>
          <p:nvPr/>
        </p:nvSpPr>
        <p:spPr>
          <a:xfrm>
            <a:off x="1865522" y="2179503"/>
            <a:ext cx="90030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crept</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into the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kitchen</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and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spotted a chocolate cake on the counter</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p:txBody>
      </p:sp>
      <p:sp>
        <p:nvSpPr>
          <p:cNvPr id="4" name="TextBox 3">
            <a:extLst>
              <a:ext uri="{FF2B5EF4-FFF2-40B4-BE49-F238E27FC236}">
                <a16:creationId xmlns:a16="http://schemas.microsoft.com/office/drawing/2014/main" id="{02701D91-6B84-4643-87DF-DD7A2A846094}"/>
              </a:ext>
            </a:extLst>
          </p:cNvPr>
          <p:cNvSpPr txBox="1"/>
          <p:nvPr/>
        </p:nvSpPr>
        <p:spPr>
          <a:xfrm>
            <a:off x="1863684" y="3620873"/>
            <a:ext cx="90030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rushed</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into the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classroom</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and </a:t>
            </a:r>
            <a:r>
              <a:rPr kumimoji="0" lang="en-US" sz="3000" b="0" i="0" u="none" strike="noStrike" kern="1200" cap="none" spc="0" normalizeH="0" baseline="0" noProof="0" dirty="0">
                <a:ln>
                  <a:noFill/>
                </a:ln>
                <a:solidFill>
                  <a:srgbClr val="73CAC5"/>
                </a:solidFill>
                <a:effectLst/>
                <a:uLnTx/>
                <a:uFillTx/>
                <a:latin typeface="Raleway" panose="020B0003030101060003" pitchFamily="34" charset="0"/>
                <a:ea typeface="+mn-ea"/>
                <a:cs typeface="+mn-cs"/>
              </a:rPr>
              <a:t>found seven grilled-cheese sandwiches waiting on my desk</a:t>
            </a:r>
            <a:r>
              <a:rPr kumimoji="0" lang="en-US" sz="3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p:txBody>
      </p:sp>
    </p:spTree>
    <p:extLst>
      <p:ext uri="{BB962C8B-B14F-4D97-AF65-F5344CB8AC3E}">
        <p14:creationId xmlns:p14="http://schemas.microsoft.com/office/powerpoint/2010/main" val="316875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634901"/>
            <a:ext cx="5880019" cy="3894592"/>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have a pet.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have a dog.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have a Chihuahua.</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went to school.</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hurried to school.</a:t>
            </a:r>
          </a:p>
        </p:txBody>
      </p:sp>
    </p:spTree>
    <p:extLst>
      <p:ext uri="{BB962C8B-B14F-4D97-AF65-F5344CB8AC3E}">
        <p14:creationId xmlns:p14="http://schemas.microsoft.com/office/powerpoint/2010/main" val="37648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The Title</a:t>
            </a:r>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2"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4138394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Use fewer adjectives and adverbs.</a:t>
            </a:r>
          </a:p>
        </p:txBody>
      </p:sp>
    </p:spTree>
    <p:extLst>
      <p:ext uri="{BB962C8B-B14F-4D97-AF65-F5344CB8AC3E}">
        <p14:creationId xmlns:p14="http://schemas.microsoft.com/office/powerpoint/2010/main" val="2928215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46CB009-53B7-4FB2-A7F3-3169D032B67B}"/>
              </a:ext>
            </a:extLst>
          </p:cNvPr>
          <p:cNvSpPr txBox="1"/>
          <p:nvPr/>
        </p:nvSpPr>
        <p:spPr>
          <a:xfrm>
            <a:off x="9336033" y="1455962"/>
            <a:ext cx="1511204"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kitten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742778" y="1763780"/>
            <a:ext cx="6042941"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small, timid, orange cat looked out from behind the couch.</a:t>
            </a: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Use fewer </a:t>
            </a: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adjective</a:t>
            </a: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a:t>
            </a: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and adverbs.</a:t>
            </a:r>
          </a:p>
        </p:txBody>
      </p:sp>
      <p:cxnSp>
        <p:nvCxnSpPr>
          <p:cNvPr id="7" name="Straight Connector 6">
            <a:extLst>
              <a:ext uri="{FF2B5EF4-FFF2-40B4-BE49-F238E27FC236}">
                <a16:creationId xmlns:a16="http://schemas.microsoft.com/office/drawing/2014/main" id="{D846FDA4-5DBD-49F6-837C-D57CDCA885D0}"/>
              </a:ext>
            </a:extLst>
          </p:cNvPr>
          <p:cNvCxnSpPr/>
          <p:nvPr/>
        </p:nvCxnSpPr>
        <p:spPr>
          <a:xfrm>
            <a:off x="6557166" y="2072777"/>
            <a:ext cx="91440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1BD59C-DE6A-46EA-A7AB-BE91145F8184}"/>
              </a:ext>
            </a:extLst>
          </p:cNvPr>
          <p:cNvCxnSpPr/>
          <p:nvPr/>
        </p:nvCxnSpPr>
        <p:spPr>
          <a:xfrm>
            <a:off x="7608614" y="2054816"/>
            <a:ext cx="91440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9B2767-681E-4434-B5D9-193B68F30C5E}"/>
              </a:ext>
            </a:extLst>
          </p:cNvPr>
          <p:cNvSpPr txBox="1"/>
          <p:nvPr/>
        </p:nvSpPr>
        <p:spPr>
          <a:xfrm>
            <a:off x="10518452" y="1455962"/>
            <a:ext cx="1511204"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peered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cxnSp>
        <p:nvCxnSpPr>
          <p:cNvPr id="10" name="Straight Connector 9">
            <a:extLst>
              <a:ext uri="{FF2B5EF4-FFF2-40B4-BE49-F238E27FC236}">
                <a16:creationId xmlns:a16="http://schemas.microsoft.com/office/drawing/2014/main" id="{23190319-7530-4685-B245-A423C2BF6300}"/>
              </a:ext>
            </a:extLst>
          </p:cNvPr>
          <p:cNvCxnSpPr/>
          <p:nvPr/>
        </p:nvCxnSpPr>
        <p:spPr>
          <a:xfrm>
            <a:off x="10432775" y="2054816"/>
            <a:ext cx="118872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7A55DF0-C388-4CEC-99F0-14F9AF861338}"/>
              </a:ext>
            </a:extLst>
          </p:cNvPr>
          <p:cNvCxnSpPr/>
          <p:nvPr/>
        </p:nvCxnSpPr>
        <p:spPr>
          <a:xfrm>
            <a:off x="9817315" y="2054816"/>
            <a:ext cx="54864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6768DC-9A7B-4F0C-A206-8AB73FF1B8F8}"/>
              </a:ext>
            </a:extLst>
          </p:cNvPr>
          <p:cNvSpPr txBox="1"/>
          <p:nvPr/>
        </p:nvSpPr>
        <p:spPr>
          <a:xfrm>
            <a:off x="5741476" y="3607224"/>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orange kitten peered out from behind the couch.</a:t>
            </a:r>
          </a:p>
        </p:txBody>
      </p:sp>
      <p:sp>
        <p:nvSpPr>
          <p:cNvPr id="16" name="TextBox 15">
            <a:extLst>
              <a:ext uri="{FF2B5EF4-FFF2-40B4-BE49-F238E27FC236}">
                <a16:creationId xmlns:a16="http://schemas.microsoft.com/office/drawing/2014/main" id="{E1805915-6748-46D8-8194-D9A02B58DDD6}"/>
              </a:ext>
            </a:extLst>
          </p:cNvPr>
          <p:cNvSpPr txBox="1"/>
          <p:nvPr/>
        </p:nvSpPr>
        <p:spPr>
          <a:xfrm>
            <a:off x="1336540" y="4544942"/>
            <a:ext cx="3409875" cy="662938"/>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describes a noun</a:t>
            </a:r>
          </a:p>
        </p:txBody>
      </p:sp>
      <p:cxnSp>
        <p:nvCxnSpPr>
          <p:cNvPr id="17" name="Straight Arrow Connector 16">
            <a:extLst>
              <a:ext uri="{FF2B5EF4-FFF2-40B4-BE49-F238E27FC236}">
                <a16:creationId xmlns:a16="http://schemas.microsoft.com/office/drawing/2014/main" id="{5EAE62F2-529C-45C0-A838-40F27F2D1898}"/>
              </a:ext>
            </a:extLst>
          </p:cNvPr>
          <p:cNvCxnSpPr>
            <a:cxnSpLocks/>
          </p:cNvCxnSpPr>
          <p:nvPr/>
        </p:nvCxnSpPr>
        <p:spPr>
          <a:xfrm>
            <a:off x="3788266" y="3657600"/>
            <a:ext cx="0" cy="1000125"/>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82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5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9" grpId="0"/>
      <p:bldP spid="1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882559"/>
            <a:ext cx="5880019" cy="324826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walked </a:t>
            </a: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slowly</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across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limped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across the field.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shuffled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across the field.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She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tiptoed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across the field.</a:t>
            </a: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Use fewer adjectives and </a:t>
            </a: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adverb</a:t>
            </a: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a:t>
            </a:r>
          </a:p>
        </p:txBody>
      </p:sp>
      <p:sp>
        <p:nvSpPr>
          <p:cNvPr id="7" name="TextBox 6">
            <a:extLst>
              <a:ext uri="{FF2B5EF4-FFF2-40B4-BE49-F238E27FC236}">
                <a16:creationId xmlns:a16="http://schemas.microsoft.com/office/drawing/2014/main" id="{61DD2A57-62D2-4084-A787-FD40F79B4642}"/>
              </a:ext>
            </a:extLst>
          </p:cNvPr>
          <p:cNvSpPr txBox="1"/>
          <p:nvPr/>
        </p:nvSpPr>
        <p:spPr>
          <a:xfrm>
            <a:off x="1093652" y="5002142"/>
            <a:ext cx="3409875" cy="662938"/>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describes a verb</a:t>
            </a:r>
          </a:p>
        </p:txBody>
      </p:sp>
      <p:cxnSp>
        <p:nvCxnSpPr>
          <p:cNvPr id="8" name="Straight Arrow Connector 7">
            <a:extLst>
              <a:ext uri="{FF2B5EF4-FFF2-40B4-BE49-F238E27FC236}">
                <a16:creationId xmlns:a16="http://schemas.microsoft.com/office/drawing/2014/main" id="{6ADB4866-F364-4226-88F4-1211261C55FF}"/>
              </a:ext>
            </a:extLst>
          </p:cNvPr>
          <p:cNvCxnSpPr>
            <a:cxnSpLocks/>
          </p:cNvCxnSpPr>
          <p:nvPr/>
        </p:nvCxnSpPr>
        <p:spPr>
          <a:xfrm>
            <a:off x="2202353" y="4130696"/>
            <a:ext cx="0" cy="1000125"/>
          </a:xfrm>
          <a:prstGeom prst="straightConnector1">
            <a:avLst/>
          </a:prstGeom>
          <a:ln w="57150">
            <a:solidFill>
              <a:srgbClr val="73CAC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1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861632" y="1729318"/>
            <a:ext cx="5880019" cy="267765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jumped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forward in one swift motion, but I must have flinched, because that little sucker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jumped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away just in time. In four gross little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jumps</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he got halfway to the living room…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Use fewer adjectives and adverbs.</a:t>
            </a:r>
          </a:p>
        </p:txBody>
      </p:sp>
      <p:sp>
        <p:nvSpPr>
          <p:cNvPr id="7" name="TextBox 6">
            <a:extLst>
              <a:ext uri="{FF2B5EF4-FFF2-40B4-BE49-F238E27FC236}">
                <a16:creationId xmlns:a16="http://schemas.microsoft.com/office/drawing/2014/main" id="{22C409C1-9B17-48DE-B9AA-24EF79B1D776}"/>
              </a:ext>
            </a:extLst>
          </p:cNvPr>
          <p:cNvSpPr txBox="1"/>
          <p:nvPr/>
        </p:nvSpPr>
        <p:spPr>
          <a:xfrm>
            <a:off x="450347" y="4266516"/>
            <a:ext cx="4738598"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Try not to repeat.</a:t>
            </a:r>
          </a:p>
        </p:txBody>
      </p:sp>
    </p:spTree>
    <p:extLst>
      <p:ext uri="{BB962C8B-B14F-4D97-AF65-F5344CB8AC3E}">
        <p14:creationId xmlns:p14="http://schemas.microsoft.com/office/powerpoint/2010/main" val="1933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861632" y="1729318"/>
            <a:ext cx="5880019" cy="267765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jerked</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forward in one swift motion, but I must have flinched, because that little sucker jumped away just in time. In four gross little </a:t>
            </a:r>
            <a:r>
              <a:rPr kumimoji="0" lang="en-US" sz="2800" b="1"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hops</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he got halfway to the living room…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Use fewer adjectives and adverbs.</a:t>
            </a:r>
          </a:p>
        </p:txBody>
      </p:sp>
      <p:sp>
        <p:nvSpPr>
          <p:cNvPr id="7" name="TextBox 6">
            <a:extLst>
              <a:ext uri="{FF2B5EF4-FFF2-40B4-BE49-F238E27FC236}">
                <a16:creationId xmlns:a16="http://schemas.microsoft.com/office/drawing/2014/main" id="{22C409C1-9B17-48DE-B9AA-24EF79B1D776}"/>
              </a:ext>
            </a:extLst>
          </p:cNvPr>
          <p:cNvSpPr txBox="1"/>
          <p:nvPr/>
        </p:nvSpPr>
        <p:spPr>
          <a:xfrm>
            <a:off x="450347" y="4266516"/>
            <a:ext cx="4738598"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Try not to repeat.</a:t>
            </a:r>
          </a:p>
        </p:txBody>
      </p:sp>
    </p:spTree>
    <p:extLst>
      <p:ext uri="{BB962C8B-B14F-4D97-AF65-F5344CB8AC3E}">
        <p14:creationId xmlns:p14="http://schemas.microsoft.com/office/powerpoint/2010/main" val="3651783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Powerful Word Choice</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729318"/>
            <a:ext cx="5182259"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Choose precise nouns and vivid verbs.</a:t>
            </a:r>
          </a:p>
        </p:txBody>
      </p:sp>
      <p:sp>
        <p:nvSpPr>
          <p:cNvPr id="13" name="TextBox 12">
            <a:extLst>
              <a:ext uri="{FF2B5EF4-FFF2-40B4-BE49-F238E27FC236}">
                <a16:creationId xmlns:a16="http://schemas.microsoft.com/office/drawing/2014/main" id="{7DA6E99C-D4AF-45C0-B9F9-5BE426270E63}"/>
              </a:ext>
            </a:extLst>
          </p:cNvPr>
          <p:cNvSpPr txBox="1"/>
          <p:nvPr/>
        </p:nvSpPr>
        <p:spPr>
          <a:xfrm>
            <a:off x="5698710" y="1882559"/>
            <a:ext cx="5880019" cy="138499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Disconcerted, she felt her countenance flush a deep crimson.</a:t>
            </a:r>
          </a:p>
        </p:txBody>
      </p:sp>
      <p:sp>
        <p:nvSpPr>
          <p:cNvPr id="6" name="TextBox 5">
            <a:extLst>
              <a:ext uri="{FF2B5EF4-FFF2-40B4-BE49-F238E27FC236}">
                <a16:creationId xmlns:a16="http://schemas.microsoft.com/office/drawing/2014/main" id="{FB30FFAE-5E66-4697-8DCE-BBC0945238B4}"/>
              </a:ext>
            </a:extLst>
          </p:cNvPr>
          <p:cNvSpPr txBox="1"/>
          <p:nvPr/>
        </p:nvSpPr>
        <p:spPr>
          <a:xfrm>
            <a:off x="450347" y="2997917"/>
            <a:ext cx="4914867"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Use fewer adjectives and adverbs.</a:t>
            </a:r>
          </a:p>
        </p:txBody>
      </p:sp>
      <p:sp>
        <p:nvSpPr>
          <p:cNvPr id="7" name="TextBox 6">
            <a:extLst>
              <a:ext uri="{FF2B5EF4-FFF2-40B4-BE49-F238E27FC236}">
                <a16:creationId xmlns:a16="http://schemas.microsoft.com/office/drawing/2014/main" id="{22C409C1-9B17-48DE-B9AA-24EF79B1D776}"/>
              </a:ext>
            </a:extLst>
          </p:cNvPr>
          <p:cNvSpPr txBox="1"/>
          <p:nvPr/>
        </p:nvSpPr>
        <p:spPr>
          <a:xfrm>
            <a:off x="450347" y="4266516"/>
            <a:ext cx="4738598"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Try not to repeat.</a:t>
            </a:r>
          </a:p>
        </p:txBody>
      </p:sp>
      <p:sp>
        <p:nvSpPr>
          <p:cNvPr id="8" name="TextBox 7">
            <a:extLst>
              <a:ext uri="{FF2B5EF4-FFF2-40B4-BE49-F238E27FC236}">
                <a16:creationId xmlns:a16="http://schemas.microsoft.com/office/drawing/2014/main" id="{E563B73A-350F-42ED-8DB1-A4FB765DD7B8}"/>
              </a:ext>
            </a:extLst>
          </p:cNvPr>
          <p:cNvSpPr txBox="1"/>
          <p:nvPr/>
        </p:nvSpPr>
        <p:spPr>
          <a:xfrm>
            <a:off x="450347" y="5138738"/>
            <a:ext cx="4738598" cy="990015"/>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Write </a:t>
            </a:r>
            <a:r>
              <a:rPr kumimoji="0" lang="en-US" sz="3200" b="1" i="0" u="sng" strike="noStrike" kern="1200" cap="none" spc="0" normalizeH="0" baseline="0" noProof="0" dirty="0">
                <a:ln>
                  <a:noFill/>
                </a:ln>
                <a:solidFill>
                  <a:prstClr val="white"/>
                </a:solidFill>
                <a:effectLst/>
                <a:uLnTx/>
                <a:uFillTx/>
                <a:latin typeface="Raleway" panose="020B0003030101060003" pitchFamily="34" charset="0"/>
                <a:ea typeface="+mn-ea"/>
                <a:cs typeface="+mn-cs"/>
              </a:rPr>
              <a:t>mostly </a:t>
            </a: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like people talk.</a:t>
            </a:r>
          </a:p>
        </p:txBody>
      </p:sp>
      <p:sp>
        <p:nvSpPr>
          <p:cNvPr id="9" name="TextBox 8">
            <a:extLst>
              <a:ext uri="{FF2B5EF4-FFF2-40B4-BE49-F238E27FC236}">
                <a16:creationId xmlns:a16="http://schemas.microsoft.com/office/drawing/2014/main" id="{0C378042-9A09-4E48-86F1-66538650B650}"/>
              </a:ext>
            </a:extLst>
          </p:cNvPr>
          <p:cNvSpPr txBox="1"/>
          <p:nvPr/>
        </p:nvSpPr>
        <p:spPr>
          <a:xfrm>
            <a:off x="5698710" y="3536137"/>
            <a:ext cx="5880019" cy="95410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Embarrassed, she felt her face flush a deep red.</a:t>
            </a:r>
          </a:p>
        </p:txBody>
      </p:sp>
      <p:cxnSp>
        <p:nvCxnSpPr>
          <p:cNvPr id="5" name="Straight Connector 4">
            <a:extLst>
              <a:ext uri="{FF2B5EF4-FFF2-40B4-BE49-F238E27FC236}">
                <a16:creationId xmlns:a16="http://schemas.microsoft.com/office/drawing/2014/main" id="{6AE46AD3-6B60-4AEC-8E1D-AFFE3B5C47F9}"/>
              </a:ext>
            </a:extLst>
          </p:cNvPr>
          <p:cNvCxnSpPr>
            <a:cxnSpLocks/>
          </p:cNvCxnSpPr>
          <p:nvPr/>
        </p:nvCxnSpPr>
        <p:spPr>
          <a:xfrm>
            <a:off x="5742778" y="2159306"/>
            <a:ext cx="438912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3F4D50F-629A-4353-B4A9-C26E368CAB93}"/>
              </a:ext>
            </a:extLst>
          </p:cNvPr>
          <p:cNvCxnSpPr/>
          <p:nvPr/>
        </p:nvCxnSpPr>
        <p:spPr>
          <a:xfrm>
            <a:off x="5742778" y="2587127"/>
            <a:ext cx="438912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3040A9D-28CE-4129-8D3F-D6BA2A048581}"/>
              </a:ext>
            </a:extLst>
          </p:cNvPr>
          <p:cNvCxnSpPr/>
          <p:nvPr/>
        </p:nvCxnSpPr>
        <p:spPr>
          <a:xfrm>
            <a:off x="5742778" y="2997917"/>
            <a:ext cx="1371600" cy="0"/>
          </a:xfrm>
          <a:prstGeom prst="line">
            <a:avLst/>
          </a:prstGeom>
          <a:ln w="44450">
            <a:solidFill>
              <a:srgbClr val="B10F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5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1150044" y="770856"/>
            <a:ext cx="9968112" cy="4706417"/>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Read your story out loud. Do this slowly, so you really hear it.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Find places where you can use more specific nouns and verbs. If you are using a lot of adjectives and adverbs, try to cut some of these out and replace them with good nouns and verbs instead.</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Look for places where you are repeating the same word and try to replace some of these with different ones.</a:t>
            </a:r>
          </a:p>
        </p:txBody>
      </p:sp>
    </p:spTree>
    <p:extLst>
      <p:ext uri="{BB962C8B-B14F-4D97-AF65-F5344CB8AC3E}">
        <p14:creationId xmlns:p14="http://schemas.microsoft.com/office/powerpoint/2010/main" val="3968239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8161-BE83-41FF-B439-002F9AD03135}"/>
              </a:ext>
            </a:extLst>
          </p:cNvPr>
          <p:cNvSpPr>
            <a:spLocks noGrp="1"/>
          </p:cNvSpPr>
          <p:nvPr>
            <p:ph type="title"/>
          </p:nvPr>
        </p:nvSpPr>
        <p:spPr/>
        <p:txBody>
          <a:bodyPr/>
          <a:lstStyle/>
          <a:p>
            <a:r>
              <a:rPr lang="en-US" dirty="0"/>
              <a:t>Revision &amp; </a:t>
            </a:r>
            <a:r>
              <a:rPr lang="en-US"/>
              <a:t>Peer Review</a:t>
            </a:r>
            <a:endParaRPr lang="en-US" dirty="0"/>
          </a:p>
        </p:txBody>
      </p:sp>
      <p:sp>
        <p:nvSpPr>
          <p:cNvPr id="3" name="TextBox 2">
            <a:extLst>
              <a:ext uri="{FF2B5EF4-FFF2-40B4-BE49-F238E27FC236}">
                <a16:creationId xmlns:a16="http://schemas.microsoft.com/office/drawing/2014/main" id="{DF6BD16F-C701-4DF2-A9A4-385C0F71B27B}"/>
              </a:ext>
            </a:extLst>
          </p:cNvPr>
          <p:cNvSpPr txBox="1"/>
          <p:nvPr/>
        </p:nvSpPr>
        <p:spPr>
          <a:xfrm>
            <a:off x="11268075" y="6448425"/>
            <a:ext cx="8382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hlinkClick r:id="rId3" action="ppaction://hlinksldjump"/>
              </a:rPr>
              <a:t>MENU</a:t>
            </a:r>
            <a:endParaRPr kumimoji="0" lang="en-US" sz="1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endParaRPr>
          </a:p>
        </p:txBody>
      </p:sp>
    </p:spTree>
    <p:extLst>
      <p:ext uri="{BB962C8B-B14F-4D97-AF65-F5344CB8AC3E}">
        <p14:creationId xmlns:p14="http://schemas.microsoft.com/office/powerpoint/2010/main" val="1244992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Man">
            <a:extLst>
              <a:ext uri="{FF2B5EF4-FFF2-40B4-BE49-F238E27FC236}">
                <a16:creationId xmlns:a16="http://schemas.microsoft.com/office/drawing/2014/main" id="{26BA35C9-8F58-4141-B963-5332A81A54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3320" y="2097741"/>
            <a:ext cx="2662518" cy="2662518"/>
          </a:xfrm>
          <a:prstGeom prst="rect">
            <a:avLst/>
          </a:prstGeom>
        </p:spPr>
      </p:pic>
      <p:pic>
        <p:nvPicPr>
          <p:cNvPr id="19" name="Picture 18">
            <a:extLst>
              <a:ext uri="{FF2B5EF4-FFF2-40B4-BE49-F238E27FC236}">
                <a16:creationId xmlns:a16="http://schemas.microsoft.com/office/drawing/2014/main" id="{26273B57-2A35-4CE9-A133-2654B85F13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965" y="3080554"/>
            <a:ext cx="678060" cy="904080"/>
          </a:xfrm>
          <a:prstGeom prst="rect">
            <a:avLst/>
          </a:prstGeom>
          <a:ln w="3175">
            <a:solidFill>
              <a:schemeClr val="tx1">
                <a:lumMod val="50000"/>
                <a:lumOff val="50000"/>
              </a:schemeClr>
            </a:solidFill>
          </a:ln>
        </p:spPr>
      </p:pic>
      <p:pic>
        <p:nvPicPr>
          <p:cNvPr id="15" name="Picture 14">
            <a:extLst>
              <a:ext uri="{FF2B5EF4-FFF2-40B4-BE49-F238E27FC236}">
                <a16:creationId xmlns:a16="http://schemas.microsoft.com/office/drawing/2014/main" id="{4B982C1D-0EA4-493E-9DF5-88DA485216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5636" y="2928154"/>
            <a:ext cx="678060" cy="904080"/>
          </a:xfrm>
          <a:prstGeom prst="rect">
            <a:avLst/>
          </a:prstGeom>
          <a:ln w="3175">
            <a:solidFill>
              <a:schemeClr val="tx1">
                <a:lumMod val="50000"/>
                <a:lumOff val="50000"/>
              </a:schemeClr>
            </a:solidFill>
          </a:ln>
        </p:spPr>
      </p:pic>
      <p:pic>
        <p:nvPicPr>
          <p:cNvPr id="13" name="Picture 12">
            <a:extLst>
              <a:ext uri="{FF2B5EF4-FFF2-40B4-BE49-F238E27FC236}">
                <a16:creationId xmlns:a16="http://schemas.microsoft.com/office/drawing/2014/main" id="{645AB76D-1B4B-4F95-9A17-5387346CC6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0767" y="2775754"/>
            <a:ext cx="678060" cy="904080"/>
          </a:xfrm>
          <a:prstGeom prst="rect">
            <a:avLst/>
          </a:prstGeom>
          <a:ln w="3175">
            <a:solidFill>
              <a:schemeClr val="tx1">
                <a:lumMod val="50000"/>
                <a:lumOff val="50000"/>
              </a:schemeClr>
            </a:solidFill>
          </a:ln>
        </p:spPr>
      </p:pic>
      <p:sp>
        <p:nvSpPr>
          <p:cNvPr id="20" name="TextBox 19">
            <a:extLst>
              <a:ext uri="{FF2B5EF4-FFF2-40B4-BE49-F238E27FC236}">
                <a16:creationId xmlns:a16="http://schemas.microsoft.com/office/drawing/2014/main" id="{11A4E82D-BBCE-48AF-B9A9-63E3B10E075D}"/>
              </a:ext>
            </a:extLst>
          </p:cNvPr>
          <p:cNvSpPr txBox="1"/>
          <p:nvPr/>
        </p:nvSpPr>
        <p:spPr>
          <a:xfrm>
            <a:off x="413122" y="2375644"/>
            <a:ext cx="1130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DONE!</a:t>
            </a:r>
          </a:p>
        </p:txBody>
      </p:sp>
      <p:pic>
        <p:nvPicPr>
          <p:cNvPr id="24" name="Picture 23">
            <a:extLst>
              <a:ext uri="{FF2B5EF4-FFF2-40B4-BE49-F238E27FC236}">
                <a16:creationId xmlns:a16="http://schemas.microsoft.com/office/drawing/2014/main" id="{7EA0E6DD-9C69-40E0-98D6-A4F9C0C1F84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8310" y="2240548"/>
            <a:ext cx="1666647" cy="2222196"/>
          </a:xfrm>
          <a:prstGeom prst="rect">
            <a:avLst/>
          </a:prstGeom>
        </p:spPr>
      </p:pic>
      <p:pic>
        <p:nvPicPr>
          <p:cNvPr id="26" name="Picture 25">
            <a:extLst>
              <a:ext uri="{FF2B5EF4-FFF2-40B4-BE49-F238E27FC236}">
                <a16:creationId xmlns:a16="http://schemas.microsoft.com/office/drawing/2014/main" id="{5E490901-B09F-4111-BC96-229E9BE9FD7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4445" y="2240547"/>
            <a:ext cx="1672389" cy="2229853"/>
          </a:xfrm>
          <a:prstGeom prst="rect">
            <a:avLst/>
          </a:prstGeom>
        </p:spPr>
      </p:pic>
      <p:pic>
        <p:nvPicPr>
          <p:cNvPr id="28" name="Picture 27">
            <a:extLst>
              <a:ext uri="{FF2B5EF4-FFF2-40B4-BE49-F238E27FC236}">
                <a16:creationId xmlns:a16="http://schemas.microsoft.com/office/drawing/2014/main" id="{7C0D17AA-E7A1-41F3-ABC7-8144D1F353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6701" y="2240547"/>
            <a:ext cx="1672389" cy="2229853"/>
          </a:xfrm>
          <a:prstGeom prst="rect">
            <a:avLst/>
          </a:prstGeom>
          <a:ln w="3175">
            <a:solidFill>
              <a:schemeClr val="tx1">
                <a:lumMod val="50000"/>
                <a:lumOff val="50000"/>
              </a:schemeClr>
            </a:solidFill>
          </a:ln>
        </p:spPr>
      </p:pic>
      <p:pic>
        <p:nvPicPr>
          <p:cNvPr id="30" name="Picture 29">
            <a:extLst>
              <a:ext uri="{FF2B5EF4-FFF2-40B4-BE49-F238E27FC236}">
                <a16:creationId xmlns:a16="http://schemas.microsoft.com/office/drawing/2014/main" id="{D863B1AA-F00E-4CD8-AAE0-15DE6462C7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28957" y="2240547"/>
            <a:ext cx="1672389" cy="2229853"/>
          </a:xfrm>
          <a:prstGeom prst="rect">
            <a:avLst/>
          </a:prstGeom>
        </p:spPr>
      </p:pic>
    </p:spTree>
    <p:extLst>
      <p:ext uri="{BB962C8B-B14F-4D97-AF65-F5344CB8AC3E}">
        <p14:creationId xmlns:p14="http://schemas.microsoft.com/office/powerpoint/2010/main" val="35540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Man">
            <a:extLst>
              <a:ext uri="{FF2B5EF4-FFF2-40B4-BE49-F238E27FC236}">
                <a16:creationId xmlns:a16="http://schemas.microsoft.com/office/drawing/2014/main" id="{26BA35C9-8F58-4141-B963-5332A81A54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22" y="2375644"/>
            <a:ext cx="2662518" cy="2662518"/>
          </a:xfrm>
          <a:prstGeom prst="rect">
            <a:avLst/>
          </a:prstGeom>
        </p:spPr>
      </p:pic>
      <p:sp>
        <p:nvSpPr>
          <p:cNvPr id="9" name="Rectangle 8">
            <a:extLst>
              <a:ext uri="{FF2B5EF4-FFF2-40B4-BE49-F238E27FC236}">
                <a16:creationId xmlns:a16="http://schemas.microsoft.com/office/drawing/2014/main" id="{8E0A036E-C247-4C32-91D2-94BFE9F22E43}"/>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C42E7FC-2F02-4E29-A860-0E7B7DC3742D}"/>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Self-Review</a:t>
            </a:r>
          </a:p>
        </p:txBody>
      </p:sp>
      <p:sp>
        <p:nvSpPr>
          <p:cNvPr id="11" name="TextBox 10">
            <a:extLst>
              <a:ext uri="{FF2B5EF4-FFF2-40B4-BE49-F238E27FC236}">
                <a16:creationId xmlns:a16="http://schemas.microsoft.com/office/drawing/2014/main" id="{752F02D0-30E9-4FBF-A688-BF0196F91E3C}"/>
              </a:ext>
            </a:extLst>
          </p:cNvPr>
          <p:cNvSpPr txBox="1"/>
          <p:nvPr/>
        </p:nvSpPr>
        <p:spPr>
          <a:xfrm>
            <a:off x="4631764" y="2051700"/>
            <a:ext cx="5985436" cy="275460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18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Print it out.</a:t>
            </a:r>
          </a:p>
          <a:p>
            <a:pPr marL="514350" marR="0" lvl="0" indent="-514350" algn="l" defTabSz="914400" rtl="0" eaLnBrk="1" fontAlgn="auto" latinLnBrk="0" hangingPunct="1">
              <a:lnSpc>
                <a:spcPct val="100000"/>
              </a:lnSpc>
              <a:spcBef>
                <a:spcPts val="18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Read it out loud. </a:t>
            </a:r>
          </a:p>
          <a:p>
            <a:pPr marL="514350" marR="0" lvl="0" indent="-514350" algn="l" defTabSz="914400" rtl="0" eaLnBrk="1" fontAlgn="auto" latinLnBrk="0" hangingPunct="1">
              <a:lnSpc>
                <a:spcPct val="100000"/>
              </a:lnSpc>
              <a:spcBef>
                <a:spcPts val="18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Review the rubric.</a:t>
            </a:r>
          </a:p>
          <a:p>
            <a:pPr marL="514350" marR="0" lvl="0" indent="-514350" algn="l" defTabSz="914400" rtl="0" eaLnBrk="1" fontAlgn="auto" latinLnBrk="0" hangingPunct="1">
              <a:lnSpc>
                <a:spcPct val="100000"/>
              </a:lnSpc>
              <a:spcBef>
                <a:spcPts val="180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Repeat.</a:t>
            </a:r>
          </a:p>
        </p:txBody>
      </p:sp>
      <p:pic>
        <p:nvPicPr>
          <p:cNvPr id="7" name="Picture 6">
            <a:extLst>
              <a:ext uri="{FF2B5EF4-FFF2-40B4-BE49-F238E27FC236}">
                <a16:creationId xmlns:a16="http://schemas.microsoft.com/office/drawing/2014/main" id="{EB033443-6981-46AA-9FB2-5234A50799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9665" y="3281760"/>
            <a:ext cx="678060" cy="904080"/>
          </a:xfrm>
          <a:prstGeom prst="rect">
            <a:avLst/>
          </a:prstGeom>
          <a:ln w="3175">
            <a:solidFill>
              <a:schemeClr val="tx1">
                <a:lumMod val="50000"/>
                <a:lumOff val="50000"/>
              </a:schemeClr>
            </a:solidFill>
          </a:ln>
        </p:spPr>
      </p:pic>
      <p:pic>
        <p:nvPicPr>
          <p:cNvPr id="12" name="Picture 11">
            <a:extLst>
              <a:ext uri="{FF2B5EF4-FFF2-40B4-BE49-F238E27FC236}">
                <a16:creationId xmlns:a16="http://schemas.microsoft.com/office/drawing/2014/main" id="{3C7CD573-1A91-4BA0-82FF-44FC3B067C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4336" y="3129360"/>
            <a:ext cx="678060" cy="904080"/>
          </a:xfrm>
          <a:prstGeom prst="rect">
            <a:avLst/>
          </a:prstGeom>
          <a:ln w="3175">
            <a:solidFill>
              <a:schemeClr val="tx1">
                <a:lumMod val="50000"/>
                <a:lumOff val="50000"/>
              </a:schemeClr>
            </a:solidFill>
          </a:ln>
        </p:spPr>
      </p:pic>
      <p:pic>
        <p:nvPicPr>
          <p:cNvPr id="13" name="Picture 12">
            <a:extLst>
              <a:ext uri="{FF2B5EF4-FFF2-40B4-BE49-F238E27FC236}">
                <a16:creationId xmlns:a16="http://schemas.microsoft.com/office/drawing/2014/main" id="{E6E3AF5E-1B43-41D4-85C4-9510CB860B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467" y="2976960"/>
            <a:ext cx="678060" cy="904080"/>
          </a:xfrm>
          <a:prstGeom prst="rect">
            <a:avLst/>
          </a:prstGeom>
          <a:ln w="3175">
            <a:solidFill>
              <a:schemeClr val="tx1">
                <a:lumMod val="50000"/>
                <a:lumOff val="50000"/>
              </a:schemeClr>
            </a:solidFill>
          </a:ln>
        </p:spPr>
      </p:pic>
    </p:spTree>
    <p:extLst>
      <p:ext uri="{BB962C8B-B14F-4D97-AF65-F5344CB8AC3E}">
        <p14:creationId xmlns:p14="http://schemas.microsoft.com/office/powerpoint/2010/main" val="303110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25D76-3789-4512-9F1B-AB1728B36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997" y="548343"/>
            <a:ext cx="5730687" cy="7640917"/>
          </a:xfrm>
          <a:prstGeom prst="rect">
            <a:avLst/>
          </a:prstGeom>
        </p:spPr>
      </p:pic>
      <p:sp>
        <p:nvSpPr>
          <p:cNvPr id="5" name="Rectangle: Rounded Corners 4">
            <a:extLst>
              <a:ext uri="{FF2B5EF4-FFF2-40B4-BE49-F238E27FC236}">
                <a16:creationId xmlns:a16="http://schemas.microsoft.com/office/drawing/2014/main" id="{2669C13E-A3EC-41E5-BA5B-47647A8EC3A5}"/>
              </a:ext>
            </a:extLst>
          </p:cNvPr>
          <p:cNvSpPr/>
          <p:nvPr/>
        </p:nvSpPr>
        <p:spPr>
          <a:xfrm>
            <a:off x="5135880" y="1465729"/>
            <a:ext cx="1920240" cy="636932"/>
          </a:xfrm>
          <a:prstGeom prst="roundRect">
            <a:avLst/>
          </a:prstGeom>
          <a:noFill/>
          <a:ln w="57150">
            <a:solidFill>
              <a:srgbClr val="B10F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698" y="2872776"/>
            <a:ext cx="2381623" cy="2381623"/>
          </a:xfrm>
          <a:prstGeom prst="rect">
            <a:avLst/>
          </a:prstGeom>
        </p:spPr>
      </p:pic>
      <p:pic>
        <p:nvPicPr>
          <p:cNvPr id="5" name="Graphic 4" descr="Man">
            <a:extLst>
              <a:ext uri="{FF2B5EF4-FFF2-40B4-BE49-F238E27FC236}">
                <a16:creationId xmlns:a16="http://schemas.microsoft.com/office/drawing/2014/main" id="{F1C7D87D-3EEE-41A0-8AED-804985A75E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222" y="2656540"/>
            <a:ext cx="2381622" cy="2381622"/>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Peer Review</a:t>
            </a:r>
          </a:p>
        </p:txBody>
      </p:sp>
      <p:sp>
        <p:nvSpPr>
          <p:cNvPr id="9" name="TextBox 8">
            <a:extLst>
              <a:ext uri="{FF2B5EF4-FFF2-40B4-BE49-F238E27FC236}">
                <a16:creationId xmlns:a16="http://schemas.microsoft.com/office/drawing/2014/main" id="{2D97AD54-BBF5-43EB-B982-ABDCD28F8627}"/>
              </a:ext>
            </a:extLst>
          </p:cNvPr>
          <p:cNvSpPr txBox="1"/>
          <p:nvPr/>
        </p:nvSpPr>
        <p:spPr>
          <a:xfrm>
            <a:off x="5038283" y="2656540"/>
            <a:ext cx="6323355" cy="30162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Summarize it</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Use the rubric to “score” it</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Point out three places that are working, and three places that need improvement</a:t>
            </a:r>
          </a:p>
        </p:txBody>
      </p:sp>
      <p:pic>
        <p:nvPicPr>
          <p:cNvPr id="10" name="Picture 9">
            <a:extLst>
              <a:ext uri="{FF2B5EF4-FFF2-40B4-BE49-F238E27FC236}">
                <a16:creationId xmlns:a16="http://schemas.microsoft.com/office/drawing/2014/main" id="{AE5972AA-4441-47C7-963C-ADB7FFBCA7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7323" y="2656540"/>
            <a:ext cx="749041" cy="940154"/>
          </a:xfrm>
          <a:prstGeom prst="rect">
            <a:avLst/>
          </a:prstGeom>
        </p:spPr>
      </p:pic>
      <p:sp>
        <p:nvSpPr>
          <p:cNvPr id="11" name="TextBox 10">
            <a:extLst>
              <a:ext uri="{FF2B5EF4-FFF2-40B4-BE49-F238E27FC236}">
                <a16:creationId xmlns:a16="http://schemas.microsoft.com/office/drawing/2014/main" id="{DE8EE85A-2FC5-4720-9073-5685988478C6}"/>
              </a:ext>
            </a:extLst>
          </p:cNvPr>
          <p:cNvSpPr txBox="1"/>
          <p:nvPr/>
        </p:nvSpPr>
        <p:spPr>
          <a:xfrm>
            <a:off x="5038284" y="1502544"/>
            <a:ext cx="63233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After reading your story, a peer could:</a:t>
            </a:r>
          </a:p>
        </p:txBody>
      </p:sp>
    </p:spTree>
    <p:extLst>
      <p:ext uri="{BB962C8B-B14F-4D97-AF65-F5344CB8AC3E}">
        <p14:creationId xmlns:p14="http://schemas.microsoft.com/office/powerpoint/2010/main" val="111470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913" y="2673721"/>
            <a:ext cx="2662519" cy="2662519"/>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847849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Giving Helpful Feedback</a:t>
            </a:r>
          </a:p>
        </p:txBody>
      </p:sp>
      <p:sp>
        <p:nvSpPr>
          <p:cNvPr id="9" name="TextBox 8">
            <a:extLst>
              <a:ext uri="{FF2B5EF4-FFF2-40B4-BE49-F238E27FC236}">
                <a16:creationId xmlns:a16="http://schemas.microsoft.com/office/drawing/2014/main" id="{2D97AD54-BBF5-43EB-B982-ABDCD28F8627}"/>
              </a:ext>
            </a:extLst>
          </p:cNvPr>
          <p:cNvSpPr txBox="1"/>
          <p:nvPr/>
        </p:nvSpPr>
        <p:spPr>
          <a:xfrm>
            <a:off x="4128244" y="1858365"/>
            <a:ext cx="7153838"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Early rounds are not for editing.</a:t>
            </a:r>
          </a:p>
        </p:txBody>
      </p:sp>
    </p:spTree>
    <p:extLst>
      <p:ext uri="{BB962C8B-B14F-4D97-AF65-F5344CB8AC3E}">
        <p14:creationId xmlns:p14="http://schemas.microsoft.com/office/powerpoint/2010/main" val="2829310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3CEDF2-43A5-4FA0-8846-A81171154E95}"/>
              </a:ext>
            </a:extLst>
          </p:cNvPr>
          <p:cNvSpPr txBox="1"/>
          <p:nvPr/>
        </p:nvSpPr>
        <p:spPr>
          <a:xfrm>
            <a:off x="672353" y="891369"/>
            <a:ext cx="10811435" cy="5159807"/>
          </a:xfrm>
          <a:prstGeom prst="rect">
            <a:avLst/>
          </a:prstGeom>
          <a:solidFill>
            <a:schemeClr val="bg1"/>
          </a:solidFill>
        </p:spPr>
        <p:txBody>
          <a:bodyPr wrap="square" lIns="365760" tIns="274320" rIns="457200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a:t>
            </a:r>
            <a:r>
              <a:rPr kumimoji="0" lang="en-US" sz="2400" b="0" i="0" u="none" strike="noStrike" kern="1200" cap="none" spc="0" normalizeH="0" baseline="0" noProof="0" dirty="0" err="1">
                <a:ln>
                  <a:noFill/>
                </a:ln>
                <a:solidFill>
                  <a:prstClr val="black"/>
                </a:solidFill>
                <a:effectLst/>
                <a:uLnTx/>
                <a:uFillTx/>
                <a:latin typeface="Raleway" panose="020B0003030101060003" pitchFamily="34" charset="0"/>
                <a:ea typeface="+mn-ea"/>
                <a:cs typeface="+mn-cs"/>
              </a:rPr>
              <a:t>empteid</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the small trash can in my room. I headed back out in to the hall. I saw that the frog was still there. I took a step toward him, but he </a:t>
            </a:r>
            <a:r>
              <a:rPr kumimoji="0" lang="en-US" sz="2400" b="0" i="0" u="none" strike="noStrike" kern="1200" cap="none" spc="0" normalizeH="0" baseline="0" noProof="0" dirty="0" err="1">
                <a:ln>
                  <a:noFill/>
                </a:ln>
                <a:solidFill>
                  <a:prstClr val="black"/>
                </a:solidFill>
                <a:effectLst/>
                <a:uLnTx/>
                <a:uFillTx/>
                <a:latin typeface="Raleway" panose="020B0003030101060003" pitchFamily="34" charset="0"/>
                <a:ea typeface="+mn-ea"/>
                <a:cs typeface="+mn-cs"/>
              </a:rPr>
              <a:t>didnt</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move. I hovered just above him </a:t>
            </a:r>
            <a:r>
              <a:rPr kumimoji="0" lang="en-US" sz="2400" b="0" i="0" u="none" strike="noStrike" kern="1200" cap="none" spc="0" normalizeH="0" baseline="0" noProof="0" dirty="0" err="1">
                <a:ln>
                  <a:noFill/>
                </a:ln>
                <a:solidFill>
                  <a:prstClr val="black"/>
                </a:solidFill>
                <a:effectLst/>
                <a:uLnTx/>
                <a:uFillTx/>
                <a:latin typeface="Raleway" panose="020B0003030101060003" pitchFamily="34" charset="0"/>
                <a:ea typeface="+mn-ea"/>
                <a:cs typeface="+mn-cs"/>
              </a:rPr>
              <a:t>him</a:t>
            </a: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 with the trash can. I could see that little bulgy thing under his neck. it pulsed as he breathed. </a:t>
            </a:r>
          </a:p>
        </p:txBody>
      </p:sp>
      <p:sp>
        <p:nvSpPr>
          <p:cNvPr id="5" name="Rectangle: Rounded Corners 4">
            <a:extLst>
              <a:ext uri="{FF2B5EF4-FFF2-40B4-BE49-F238E27FC236}">
                <a16:creationId xmlns:a16="http://schemas.microsoft.com/office/drawing/2014/main" id="{2976C56C-1505-4D64-BF1D-D66468E9707A}"/>
              </a:ext>
            </a:extLst>
          </p:cNvPr>
          <p:cNvSpPr/>
          <p:nvPr/>
        </p:nvSpPr>
        <p:spPr>
          <a:xfrm>
            <a:off x="3556000" y="1803400"/>
            <a:ext cx="7493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60057E25-E3F4-4177-A572-4ECE3AFC5F0D}"/>
              </a:ext>
            </a:extLst>
          </p:cNvPr>
          <p:cNvSpPr/>
          <p:nvPr/>
        </p:nvSpPr>
        <p:spPr>
          <a:xfrm>
            <a:off x="4178300" y="2768600"/>
            <a:ext cx="274320" cy="2743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AABD1B17-9711-4117-BC42-EB4AE3139F0D}"/>
              </a:ext>
            </a:extLst>
          </p:cNvPr>
          <p:cNvCxnSpPr/>
          <p:nvPr/>
        </p:nvCxnSpPr>
        <p:spPr>
          <a:xfrm>
            <a:off x="3124200" y="3695700"/>
            <a:ext cx="5715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EDBF52D4-7028-4EF5-A285-69AC8A29F52E}"/>
              </a:ext>
            </a:extLst>
          </p:cNvPr>
          <p:cNvSpPr/>
          <p:nvPr/>
        </p:nvSpPr>
        <p:spPr>
          <a:xfrm>
            <a:off x="1714500" y="1244600"/>
            <a:ext cx="74930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3AD44C95-5BA5-4350-84CF-664C1A4517F5}"/>
              </a:ext>
            </a:extLst>
          </p:cNvPr>
          <p:cNvGrpSpPr/>
          <p:nvPr/>
        </p:nvGrpSpPr>
        <p:grpSpPr>
          <a:xfrm>
            <a:off x="1799166" y="4927601"/>
            <a:ext cx="182880" cy="169328"/>
            <a:chOff x="1714500" y="5080000"/>
            <a:chExt cx="182880" cy="169328"/>
          </a:xfrm>
        </p:grpSpPr>
        <p:cxnSp>
          <p:nvCxnSpPr>
            <p:cNvPr id="13" name="Straight Connector 12">
              <a:extLst>
                <a:ext uri="{FF2B5EF4-FFF2-40B4-BE49-F238E27FC236}">
                  <a16:creationId xmlns:a16="http://schemas.microsoft.com/office/drawing/2014/main" id="{DAC2F423-D499-4AC9-9241-4C40958C96FC}"/>
                </a:ext>
              </a:extLst>
            </p:cNvPr>
            <p:cNvCxnSpPr/>
            <p:nvPr/>
          </p:nvCxnSpPr>
          <p:spPr>
            <a:xfrm>
              <a:off x="1714500" y="5080000"/>
              <a:ext cx="1828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21D310-1F04-412C-AEEC-7D6935202093}"/>
                </a:ext>
              </a:extLst>
            </p:cNvPr>
            <p:cNvCxnSpPr/>
            <p:nvPr/>
          </p:nvCxnSpPr>
          <p:spPr>
            <a:xfrm>
              <a:off x="1714500" y="5164664"/>
              <a:ext cx="1828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460B7A-7207-4222-9691-0111263558EC}"/>
                </a:ext>
              </a:extLst>
            </p:cNvPr>
            <p:cNvCxnSpPr/>
            <p:nvPr/>
          </p:nvCxnSpPr>
          <p:spPr>
            <a:xfrm>
              <a:off x="1714500" y="5249328"/>
              <a:ext cx="1828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07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913" y="2673721"/>
            <a:ext cx="2662519" cy="2662519"/>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847849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Giving Helpful Feedback</a:t>
            </a:r>
          </a:p>
        </p:txBody>
      </p:sp>
      <p:sp>
        <p:nvSpPr>
          <p:cNvPr id="9" name="TextBox 8">
            <a:extLst>
              <a:ext uri="{FF2B5EF4-FFF2-40B4-BE49-F238E27FC236}">
                <a16:creationId xmlns:a16="http://schemas.microsoft.com/office/drawing/2014/main" id="{2D97AD54-BBF5-43EB-B982-ABDCD28F8627}"/>
              </a:ext>
            </a:extLst>
          </p:cNvPr>
          <p:cNvSpPr txBox="1"/>
          <p:nvPr/>
        </p:nvSpPr>
        <p:spPr>
          <a:xfrm>
            <a:off x="4128244" y="1858365"/>
            <a:ext cx="7153838" cy="130805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Early rounds are not for editing.</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Start with praise.</a:t>
            </a:r>
          </a:p>
        </p:txBody>
      </p:sp>
    </p:spTree>
    <p:extLst>
      <p:ext uri="{BB962C8B-B14F-4D97-AF65-F5344CB8AC3E}">
        <p14:creationId xmlns:p14="http://schemas.microsoft.com/office/powerpoint/2010/main" val="699995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913" y="2673721"/>
            <a:ext cx="2662519" cy="2662519"/>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847849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Giving Helpful Feedback</a:t>
            </a:r>
          </a:p>
        </p:txBody>
      </p:sp>
      <p:sp>
        <p:nvSpPr>
          <p:cNvPr id="9" name="TextBox 8">
            <a:extLst>
              <a:ext uri="{FF2B5EF4-FFF2-40B4-BE49-F238E27FC236}">
                <a16:creationId xmlns:a16="http://schemas.microsoft.com/office/drawing/2014/main" id="{2D97AD54-BBF5-43EB-B982-ABDCD28F8627}"/>
              </a:ext>
            </a:extLst>
          </p:cNvPr>
          <p:cNvSpPr txBox="1"/>
          <p:nvPr/>
        </p:nvSpPr>
        <p:spPr>
          <a:xfrm>
            <a:off x="4128244" y="1858365"/>
            <a:ext cx="715383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Early rounds are not for editing.</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Start with praise.</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Be specific.</a:t>
            </a:r>
          </a:p>
        </p:txBody>
      </p:sp>
    </p:spTree>
    <p:extLst>
      <p:ext uri="{BB962C8B-B14F-4D97-AF65-F5344CB8AC3E}">
        <p14:creationId xmlns:p14="http://schemas.microsoft.com/office/powerpoint/2010/main" val="3981539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D99753-9BE3-40AF-956C-5B7141289293}"/>
              </a:ext>
            </a:extLst>
          </p:cNvPr>
          <p:cNvSpPr/>
          <p:nvPr/>
        </p:nvSpPr>
        <p:spPr>
          <a:xfrm>
            <a:off x="9480176" y="578224"/>
            <a:ext cx="2380130" cy="5567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7857A43-17C7-4FC3-B144-C3D1C2EEC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14" y="578224"/>
            <a:ext cx="10647574" cy="5561506"/>
          </a:xfrm>
          <a:prstGeom prst="rect">
            <a:avLst/>
          </a:prstGeom>
        </p:spPr>
      </p:pic>
      <p:sp>
        <p:nvSpPr>
          <p:cNvPr id="4" name="TextBox 3">
            <a:extLst>
              <a:ext uri="{FF2B5EF4-FFF2-40B4-BE49-F238E27FC236}">
                <a16:creationId xmlns:a16="http://schemas.microsoft.com/office/drawing/2014/main" id="{DBBC15AA-FB50-4F67-A9A6-9918DC73B8DA}"/>
              </a:ext>
            </a:extLst>
          </p:cNvPr>
          <p:cNvSpPr txBox="1"/>
          <p:nvPr/>
        </p:nvSpPr>
        <p:spPr>
          <a:xfrm>
            <a:off x="7792315" y="2871160"/>
            <a:ext cx="39130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I like how you jumped to the next scene and let the reader figure out what happened.</a:t>
            </a:r>
          </a:p>
        </p:txBody>
      </p:sp>
      <p:cxnSp>
        <p:nvCxnSpPr>
          <p:cNvPr id="10" name="Straight Arrow Connector 9">
            <a:extLst>
              <a:ext uri="{FF2B5EF4-FFF2-40B4-BE49-F238E27FC236}">
                <a16:creationId xmlns:a16="http://schemas.microsoft.com/office/drawing/2014/main" id="{1CA11206-143C-4648-820B-4559BAF2BA31}"/>
              </a:ext>
            </a:extLst>
          </p:cNvPr>
          <p:cNvCxnSpPr/>
          <p:nvPr/>
        </p:nvCxnSpPr>
        <p:spPr>
          <a:xfrm>
            <a:off x="7624482" y="2860968"/>
            <a:ext cx="0" cy="100584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755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3CEDF2-43A5-4FA0-8846-A81171154E95}"/>
              </a:ext>
            </a:extLst>
          </p:cNvPr>
          <p:cNvSpPr txBox="1"/>
          <p:nvPr/>
        </p:nvSpPr>
        <p:spPr>
          <a:xfrm>
            <a:off x="672353" y="891369"/>
            <a:ext cx="10811435" cy="5159807"/>
          </a:xfrm>
          <a:prstGeom prst="rect">
            <a:avLst/>
          </a:prstGeom>
          <a:solidFill>
            <a:schemeClr val="bg1"/>
          </a:solidFill>
        </p:spPr>
        <p:txBody>
          <a:bodyPr wrap="square" lIns="365760" tIns="274320" rIns="457200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emptied the small trash can in my room. I headed back out into the hall. I saw that the frog was still there. I took a step toward him, but he didn’t move. I hovered just above him with the trash can. I could see that little bulgy thing under his neck. It pulsed as he breathed. </a:t>
            </a:r>
          </a:p>
        </p:txBody>
      </p:sp>
      <p:sp>
        <p:nvSpPr>
          <p:cNvPr id="3" name="TextBox 2">
            <a:extLst>
              <a:ext uri="{FF2B5EF4-FFF2-40B4-BE49-F238E27FC236}">
                <a16:creationId xmlns:a16="http://schemas.microsoft.com/office/drawing/2014/main" id="{19FCBDAD-1B18-4400-BF42-BC1286F3C097}"/>
              </a:ext>
            </a:extLst>
          </p:cNvPr>
          <p:cNvSpPr txBox="1"/>
          <p:nvPr/>
        </p:nvSpPr>
        <p:spPr>
          <a:xfrm>
            <a:off x="7395881" y="1694328"/>
            <a:ext cx="3617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Choppy sentences.</a:t>
            </a:r>
          </a:p>
        </p:txBody>
      </p:sp>
      <p:sp>
        <p:nvSpPr>
          <p:cNvPr id="4" name="TextBox 3">
            <a:extLst>
              <a:ext uri="{FF2B5EF4-FFF2-40B4-BE49-F238E27FC236}">
                <a16:creationId xmlns:a16="http://schemas.microsoft.com/office/drawing/2014/main" id="{DBBC15AA-FB50-4F67-A9A6-9918DC73B8DA}"/>
              </a:ext>
            </a:extLst>
          </p:cNvPr>
          <p:cNvSpPr txBox="1"/>
          <p:nvPr/>
        </p:nvSpPr>
        <p:spPr>
          <a:xfrm>
            <a:off x="7395880" y="2421836"/>
            <a:ext cx="38458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Good action here. Needs more sentence variety.</a:t>
            </a:r>
          </a:p>
        </p:txBody>
      </p:sp>
      <p:cxnSp>
        <p:nvCxnSpPr>
          <p:cNvPr id="6" name="Straight Connector 5">
            <a:extLst>
              <a:ext uri="{FF2B5EF4-FFF2-40B4-BE49-F238E27FC236}">
                <a16:creationId xmlns:a16="http://schemas.microsoft.com/office/drawing/2014/main" id="{F4AE5EF3-7396-4532-8695-48DA22808FE4}"/>
              </a:ext>
            </a:extLst>
          </p:cNvPr>
          <p:cNvCxnSpPr/>
          <p:nvPr/>
        </p:nvCxnSpPr>
        <p:spPr>
          <a:xfrm>
            <a:off x="7476563" y="1943072"/>
            <a:ext cx="2743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4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913" y="2673721"/>
            <a:ext cx="2662519" cy="2662519"/>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847849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Giving Helpful Feedback</a:t>
            </a:r>
          </a:p>
        </p:txBody>
      </p:sp>
      <p:sp>
        <p:nvSpPr>
          <p:cNvPr id="9" name="TextBox 8">
            <a:extLst>
              <a:ext uri="{FF2B5EF4-FFF2-40B4-BE49-F238E27FC236}">
                <a16:creationId xmlns:a16="http://schemas.microsoft.com/office/drawing/2014/main" id="{2D97AD54-BBF5-43EB-B982-ABDCD28F8627}"/>
              </a:ext>
            </a:extLst>
          </p:cNvPr>
          <p:cNvSpPr txBox="1"/>
          <p:nvPr/>
        </p:nvSpPr>
        <p:spPr>
          <a:xfrm>
            <a:off x="4128244" y="1858365"/>
            <a:ext cx="7153838" cy="27546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Early rounds are not for editing.</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Start with praise.</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 specific.</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Offer suggestions with criticism.</a:t>
            </a:r>
          </a:p>
        </p:txBody>
      </p:sp>
    </p:spTree>
    <p:extLst>
      <p:ext uri="{BB962C8B-B14F-4D97-AF65-F5344CB8AC3E}">
        <p14:creationId xmlns:p14="http://schemas.microsoft.com/office/powerpoint/2010/main" val="1361737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3CEDF2-43A5-4FA0-8846-A81171154E95}"/>
              </a:ext>
            </a:extLst>
          </p:cNvPr>
          <p:cNvSpPr txBox="1"/>
          <p:nvPr/>
        </p:nvSpPr>
        <p:spPr>
          <a:xfrm>
            <a:off x="672353" y="891369"/>
            <a:ext cx="10811435" cy="5159807"/>
          </a:xfrm>
          <a:prstGeom prst="rect">
            <a:avLst/>
          </a:prstGeom>
          <a:solidFill>
            <a:schemeClr val="bg1"/>
          </a:solidFill>
        </p:spPr>
        <p:txBody>
          <a:bodyPr wrap="square" lIns="365760" tIns="274320" rIns="4572000" bIns="274320" rtlCol="0">
            <a:no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I emptied the small trash can in my room. I headed back out into the hall. I saw that the frog was still there. I took a step toward him, but he didn’t move. I hovered just above him with the trash can. I could see that little bulgy thing under his neck. It pulsed as he breathed. </a:t>
            </a:r>
          </a:p>
        </p:txBody>
      </p:sp>
      <p:sp>
        <p:nvSpPr>
          <p:cNvPr id="4" name="TextBox 3">
            <a:extLst>
              <a:ext uri="{FF2B5EF4-FFF2-40B4-BE49-F238E27FC236}">
                <a16:creationId xmlns:a16="http://schemas.microsoft.com/office/drawing/2014/main" id="{DBBC15AA-FB50-4F67-A9A6-9918DC73B8DA}"/>
              </a:ext>
            </a:extLst>
          </p:cNvPr>
          <p:cNvSpPr txBox="1"/>
          <p:nvPr/>
        </p:nvSpPr>
        <p:spPr>
          <a:xfrm>
            <a:off x="7395880" y="2421836"/>
            <a:ext cx="38458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Good action here. Needs more sentence variety—</a:t>
            </a:r>
          </a:p>
        </p:txBody>
      </p:sp>
      <p:sp>
        <p:nvSpPr>
          <p:cNvPr id="7" name="TextBox 6">
            <a:extLst>
              <a:ext uri="{FF2B5EF4-FFF2-40B4-BE49-F238E27FC236}">
                <a16:creationId xmlns:a16="http://schemas.microsoft.com/office/drawing/2014/main" id="{541C91E8-E2B3-4E9A-B8D0-81F9B85F90F2}"/>
              </a:ext>
            </a:extLst>
          </p:cNvPr>
          <p:cNvSpPr txBox="1"/>
          <p:nvPr/>
        </p:nvSpPr>
        <p:spPr>
          <a:xfrm>
            <a:off x="7395880" y="3169361"/>
            <a:ext cx="38458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try starting them in different ways.</a:t>
            </a:r>
          </a:p>
        </p:txBody>
      </p:sp>
    </p:spTree>
    <p:extLst>
      <p:ext uri="{BB962C8B-B14F-4D97-AF65-F5344CB8AC3E}">
        <p14:creationId xmlns:p14="http://schemas.microsoft.com/office/powerpoint/2010/main" val="300065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595986-F9B9-4D0D-A504-1D26B99EDDE3}"/>
              </a:ext>
            </a:extLst>
          </p:cNvPr>
          <p:cNvSpPr txBox="1"/>
          <p:nvPr/>
        </p:nvSpPr>
        <p:spPr>
          <a:xfrm>
            <a:off x="833719" y="765115"/>
            <a:ext cx="10650070" cy="4976780"/>
          </a:xfrm>
          <a:prstGeom prst="rect">
            <a:avLst/>
          </a:prstGeom>
          <a:solidFill>
            <a:schemeClr val="bg1"/>
          </a:solidFill>
        </p:spPr>
        <p:txBody>
          <a:bodyPr wrap="square" lIns="182880" tIns="274320" rIns="182880" bIns="274320" rtlCol="0">
            <a:noAutofit/>
          </a:bodyPr>
          <a:lstStyle>
            <a:defPPr>
              <a:defRPr lang="en-US"/>
            </a:defPPr>
            <a:lvl1pPr indent="457200">
              <a:lnSpc>
                <a:spcPts val="5000"/>
              </a:lnSpc>
              <a:spcBef>
                <a:spcPts val="2400"/>
              </a:spcBef>
              <a:defRPr sz="3200">
                <a:solidFill>
                  <a:schemeClr val="bg1"/>
                </a:solidFill>
                <a:latin typeface="Raleway" panose="020B0003030101060003" pitchFamily="34" charset="0"/>
              </a:defRPr>
            </a:lvl1pPr>
          </a:lstStyle>
          <a:p>
            <a:pPr marL="0" marR="0" lvl="0" indent="457200" algn="l" defTabSz="914400" rtl="0" eaLnBrk="1" fontAlgn="auto" latinLnBrk="0" hangingPunct="1">
              <a:lnSpc>
                <a:spcPct val="100000"/>
              </a:lnSpc>
              <a:spcBef>
                <a:spcPts val="3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"Hi," Tina said.</a:t>
            </a:r>
          </a:p>
          <a:p>
            <a:pPr marL="0" marR="0" lvl="0" indent="457200" algn="l" defTabSz="914400" rtl="0" eaLnBrk="1" fontAlgn="auto" latinLnBrk="0" hangingPunct="1">
              <a:lnSpc>
                <a:spcPct val="100000"/>
              </a:lnSpc>
              <a:spcBef>
                <a:spcPts val="3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"Hi," Brian said.</a:t>
            </a:r>
          </a:p>
          <a:p>
            <a:pPr marL="0" marR="0" lvl="0" indent="457200" algn="l" defTabSz="914400" rtl="0" eaLnBrk="1" fontAlgn="auto" latinLnBrk="0" hangingPunct="1">
              <a:lnSpc>
                <a:spcPct val="100000"/>
              </a:lnSpc>
              <a:spcBef>
                <a:spcPts val="3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"What are you doing?" Tina asked.</a:t>
            </a:r>
          </a:p>
          <a:p>
            <a:pPr marL="0" marR="0" lvl="0" indent="457200" algn="l" defTabSz="914400" rtl="0" eaLnBrk="1" fontAlgn="auto" latinLnBrk="0" hangingPunct="1">
              <a:lnSpc>
                <a:spcPct val="100000"/>
              </a:lnSpc>
              <a:spcBef>
                <a:spcPts val="3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"Not much," Brian said.</a:t>
            </a:r>
          </a:p>
          <a:p>
            <a:pPr marL="0" marR="0" lvl="0" indent="457200" algn="l" defTabSz="914400" rtl="0" eaLnBrk="1" fontAlgn="auto" latinLnBrk="0" hangingPunct="1">
              <a:lnSpc>
                <a:spcPct val="100000"/>
              </a:lnSpc>
              <a:spcBef>
                <a:spcPts val="300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Raleway" panose="020B0003030101060003" pitchFamily="34" charset="0"/>
                <a:ea typeface="+mn-ea"/>
                <a:cs typeface="+mn-cs"/>
              </a:rPr>
              <a:t>"Oh," Tina said.</a:t>
            </a:r>
          </a:p>
        </p:txBody>
      </p:sp>
      <p:sp>
        <p:nvSpPr>
          <p:cNvPr id="3" name="TextBox 2">
            <a:extLst>
              <a:ext uri="{FF2B5EF4-FFF2-40B4-BE49-F238E27FC236}">
                <a16:creationId xmlns:a16="http://schemas.microsoft.com/office/drawing/2014/main" id="{19FCBDAD-1B18-4400-BF42-BC1286F3C097}"/>
              </a:ext>
            </a:extLst>
          </p:cNvPr>
          <p:cNvSpPr txBox="1"/>
          <p:nvPr/>
        </p:nvSpPr>
        <p:spPr>
          <a:xfrm>
            <a:off x="7180729" y="1492623"/>
            <a:ext cx="36172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Use better dialogue.</a:t>
            </a:r>
          </a:p>
        </p:txBody>
      </p:sp>
      <p:sp>
        <p:nvSpPr>
          <p:cNvPr id="4" name="TextBox 3">
            <a:extLst>
              <a:ext uri="{FF2B5EF4-FFF2-40B4-BE49-F238E27FC236}">
                <a16:creationId xmlns:a16="http://schemas.microsoft.com/office/drawing/2014/main" id="{DBBC15AA-FB50-4F67-A9A6-9918DC73B8DA}"/>
              </a:ext>
            </a:extLst>
          </p:cNvPr>
          <p:cNvSpPr txBox="1"/>
          <p:nvPr/>
        </p:nvSpPr>
        <p:spPr>
          <a:xfrm>
            <a:off x="7180728" y="2107837"/>
            <a:ext cx="38458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This section could be skipped, since nothing really important happens.</a:t>
            </a:r>
          </a:p>
        </p:txBody>
      </p:sp>
      <p:cxnSp>
        <p:nvCxnSpPr>
          <p:cNvPr id="6" name="Straight Connector 5">
            <a:extLst>
              <a:ext uri="{FF2B5EF4-FFF2-40B4-BE49-F238E27FC236}">
                <a16:creationId xmlns:a16="http://schemas.microsoft.com/office/drawing/2014/main" id="{F4AE5EF3-7396-4532-8695-48DA22808FE4}"/>
              </a:ext>
            </a:extLst>
          </p:cNvPr>
          <p:cNvCxnSpPr/>
          <p:nvPr/>
        </p:nvCxnSpPr>
        <p:spPr>
          <a:xfrm>
            <a:off x="7261411" y="1741367"/>
            <a:ext cx="29260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B475E3-AAAF-482B-9289-D8A660DDA1E1}"/>
              </a:ext>
            </a:extLst>
          </p:cNvPr>
          <p:cNvSpPr txBox="1"/>
          <p:nvPr/>
        </p:nvSpPr>
        <p:spPr>
          <a:xfrm>
            <a:off x="7180728" y="3526922"/>
            <a:ext cx="38458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Raleway" panose="020B0003030101060003" pitchFamily="34" charset="0"/>
                <a:ea typeface="+mn-ea"/>
                <a:cs typeface="+mn-cs"/>
              </a:rPr>
              <a:t>What was the most interesting part of the conversation? You could start the dialogue there.</a:t>
            </a:r>
          </a:p>
        </p:txBody>
      </p:sp>
    </p:spTree>
    <p:extLst>
      <p:ext uri="{BB962C8B-B14F-4D97-AF65-F5344CB8AC3E}">
        <p14:creationId xmlns:p14="http://schemas.microsoft.com/office/powerpoint/2010/main" val="31985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Books">
            <a:extLst>
              <a:ext uri="{FF2B5EF4-FFF2-40B4-BE49-F238E27FC236}">
                <a16:creationId xmlns:a16="http://schemas.microsoft.com/office/drawing/2014/main" id="{B91D64FB-AA94-4DCC-A911-86CE539EF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2054" y="1670575"/>
            <a:ext cx="2527891" cy="2527891"/>
          </a:xfrm>
          <a:prstGeom prst="rect">
            <a:avLst/>
          </a:prstGeom>
        </p:spPr>
      </p:pic>
      <p:sp>
        <p:nvSpPr>
          <p:cNvPr id="3" name="TextBox 2">
            <a:extLst>
              <a:ext uri="{FF2B5EF4-FFF2-40B4-BE49-F238E27FC236}">
                <a16:creationId xmlns:a16="http://schemas.microsoft.com/office/drawing/2014/main" id="{AF8B97AA-51EE-469C-92E1-CF54EEBE3941}"/>
              </a:ext>
            </a:extLst>
          </p:cNvPr>
          <p:cNvSpPr txBox="1"/>
          <p:nvPr/>
        </p:nvSpPr>
        <p:spPr>
          <a:xfrm>
            <a:off x="4496430" y="4198466"/>
            <a:ext cx="32407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other stories</a:t>
            </a:r>
          </a:p>
        </p:txBody>
      </p:sp>
    </p:spTree>
    <p:extLst>
      <p:ext uri="{BB962C8B-B14F-4D97-AF65-F5344CB8AC3E}">
        <p14:creationId xmlns:p14="http://schemas.microsoft.com/office/powerpoint/2010/main" val="10005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FBAB6-7753-4EA6-B52C-9815153E62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9913" y="2673721"/>
            <a:ext cx="2662519" cy="2662519"/>
          </a:xfrm>
          <a:prstGeom prst="rect">
            <a:avLst/>
          </a:prstGeom>
        </p:spPr>
      </p:pic>
      <p:sp>
        <p:nvSpPr>
          <p:cNvPr id="7" name="Rectangle 6">
            <a:extLst>
              <a:ext uri="{FF2B5EF4-FFF2-40B4-BE49-F238E27FC236}">
                <a16:creationId xmlns:a16="http://schemas.microsoft.com/office/drawing/2014/main" id="{44EB9341-E7F1-4DA9-B49E-45A383FA7E9B}"/>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4050C75-604A-42EF-899F-3C3F2AD3862F}"/>
              </a:ext>
            </a:extLst>
          </p:cNvPr>
          <p:cNvSpPr txBox="1"/>
          <p:nvPr/>
        </p:nvSpPr>
        <p:spPr>
          <a:xfrm>
            <a:off x="450349" y="293766"/>
            <a:ext cx="8478498"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Guidelines for Giving Helpful Feedback</a:t>
            </a:r>
          </a:p>
        </p:txBody>
      </p:sp>
      <p:sp>
        <p:nvSpPr>
          <p:cNvPr id="9" name="TextBox 8">
            <a:extLst>
              <a:ext uri="{FF2B5EF4-FFF2-40B4-BE49-F238E27FC236}">
                <a16:creationId xmlns:a16="http://schemas.microsoft.com/office/drawing/2014/main" id="{2D97AD54-BBF5-43EB-B982-ABDCD28F8627}"/>
              </a:ext>
            </a:extLst>
          </p:cNvPr>
          <p:cNvSpPr txBox="1"/>
          <p:nvPr/>
        </p:nvSpPr>
        <p:spPr>
          <a:xfrm>
            <a:off x="4128244" y="1858365"/>
            <a:ext cx="7153838" cy="34778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Early rounds are not for editing.</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Start with praise.</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Be specific.</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Offer suggestions with criticism.</a:t>
            </a:r>
          </a:p>
          <a:p>
            <a:pPr marL="285750" marR="0" lvl="0" indent="-28575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Describe your feelings as a reader.</a:t>
            </a:r>
          </a:p>
        </p:txBody>
      </p:sp>
    </p:spTree>
    <p:extLst>
      <p:ext uri="{BB962C8B-B14F-4D97-AF65-F5344CB8AC3E}">
        <p14:creationId xmlns:p14="http://schemas.microsoft.com/office/powerpoint/2010/main" val="2832975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B475E3-AAAF-482B-9289-D8A660DDA1E1}"/>
              </a:ext>
            </a:extLst>
          </p:cNvPr>
          <p:cNvSpPr txBox="1"/>
          <p:nvPr/>
        </p:nvSpPr>
        <p:spPr>
          <a:xfrm>
            <a:off x="1288558" y="2250637"/>
            <a:ext cx="9614883" cy="14831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got confused here.”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“This part made me laugh.”</a:t>
            </a:r>
          </a:p>
        </p:txBody>
      </p:sp>
    </p:spTree>
    <p:extLst>
      <p:ext uri="{BB962C8B-B14F-4D97-AF65-F5344CB8AC3E}">
        <p14:creationId xmlns:p14="http://schemas.microsoft.com/office/powerpoint/2010/main" val="39541117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EE27C1-F7A4-44E7-863A-21BBD604379C}"/>
              </a:ext>
            </a:extLst>
          </p:cNvPr>
          <p:cNvSpPr/>
          <p:nvPr/>
        </p:nvSpPr>
        <p:spPr>
          <a:xfrm>
            <a:off x="8197516" y="-112295"/>
            <a:ext cx="2855495" cy="697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804D600-56D4-482B-A385-41A601636B28}"/>
              </a:ext>
            </a:extLst>
          </p:cNvPr>
          <p:cNvPicPr>
            <a:picLocks noChangeAspect="1"/>
          </p:cNvPicPr>
          <p:nvPr/>
        </p:nvPicPr>
        <p:blipFill rotWithShape="1">
          <a:blip r:embed="rId3">
            <a:extLst>
              <a:ext uri="{28A0092B-C50C-407E-A947-70E740481C1C}">
                <a14:useLocalDpi xmlns:a14="http://schemas.microsoft.com/office/drawing/2010/main" val="0"/>
              </a:ext>
            </a:extLst>
          </a:blip>
          <a:srcRect l="22640" t="33432" b="9455"/>
          <a:stretch/>
        </p:blipFill>
        <p:spPr>
          <a:xfrm>
            <a:off x="0" y="-112295"/>
            <a:ext cx="9010572" cy="8869776"/>
          </a:xfrm>
          <a:prstGeom prst="rect">
            <a:avLst/>
          </a:prstGeom>
        </p:spPr>
      </p:pic>
      <p:sp>
        <p:nvSpPr>
          <p:cNvPr id="7" name="TextBox 6">
            <a:extLst>
              <a:ext uri="{FF2B5EF4-FFF2-40B4-BE49-F238E27FC236}">
                <a16:creationId xmlns:a16="http://schemas.microsoft.com/office/drawing/2014/main" id="{72B475E3-AAAF-482B-9289-D8A660DDA1E1}"/>
              </a:ext>
            </a:extLst>
          </p:cNvPr>
          <p:cNvSpPr txBox="1"/>
          <p:nvPr/>
        </p:nvSpPr>
        <p:spPr>
          <a:xfrm>
            <a:off x="7940842" y="1416447"/>
            <a:ext cx="2855495" cy="499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I got confused here.</a:t>
            </a:r>
          </a:p>
        </p:txBody>
      </p:sp>
      <p:sp>
        <p:nvSpPr>
          <p:cNvPr id="5" name="Right Bracket 4">
            <a:extLst>
              <a:ext uri="{FF2B5EF4-FFF2-40B4-BE49-F238E27FC236}">
                <a16:creationId xmlns:a16="http://schemas.microsoft.com/office/drawing/2014/main" id="{67B98804-5997-4096-B37C-C982AC2E29F8}"/>
              </a:ext>
            </a:extLst>
          </p:cNvPr>
          <p:cNvSpPr/>
          <p:nvPr/>
        </p:nvSpPr>
        <p:spPr>
          <a:xfrm>
            <a:off x="7620000" y="545433"/>
            <a:ext cx="240632" cy="1957137"/>
          </a:xfrm>
          <a:prstGeom prst="rightBracket">
            <a:avLst/>
          </a:prstGeom>
          <a:ln w="28575">
            <a:solidFill>
              <a:srgbClr val="B10F2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003B370-4D5C-4337-B1D8-DC1994C57F1E}"/>
              </a:ext>
            </a:extLst>
          </p:cNvPr>
          <p:cNvSpPr txBox="1"/>
          <p:nvPr/>
        </p:nvSpPr>
        <p:spPr>
          <a:xfrm>
            <a:off x="7940841" y="883778"/>
            <a:ext cx="2855495" cy="4999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B10F2E"/>
                </a:solidFill>
                <a:effectLst/>
                <a:uLnTx/>
                <a:uFillTx/>
                <a:latin typeface="Raleway" panose="020B0003030101060003" pitchFamily="34" charset="0"/>
                <a:ea typeface="+mn-ea"/>
                <a:cs typeface="+mn-cs"/>
              </a:rPr>
              <a:t>Confusing!</a:t>
            </a:r>
          </a:p>
        </p:txBody>
      </p:sp>
      <p:cxnSp>
        <p:nvCxnSpPr>
          <p:cNvPr id="9" name="Straight Connector 8">
            <a:extLst>
              <a:ext uri="{FF2B5EF4-FFF2-40B4-BE49-F238E27FC236}">
                <a16:creationId xmlns:a16="http://schemas.microsoft.com/office/drawing/2014/main" id="{ABA9203B-4A7B-4388-975B-7882ACEAD553}"/>
              </a:ext>
            </a:extLst>
          </p:cNvPr>
          <p:cNvCxnSpPr/>
          <p:nvPr/>
        </p:nvCxnSpPr>
        <p:spPr>
          <a:xfrm>
            <a:off x="7956883" y="1165834"/>
            <a:ext cx="1371600" cy="0"/>
          </a:xfrm>
          <a:prstGeom prst="line">
            <a:avLst/>
          </a:prstGeom>
          <a:ln w="28575">
            <a:solidFill>
              <a:srgbClr val="B10F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9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0A0EFC-8385-41DC-BDD0-74C99526F59C}"/>
              </a:ext>
            </a:extLst>
          </p:cNvPr>
          <p:cNvSpPr txBox="1"/>
          <p:nvPr/>
        </p:nvSpPr>
        <p:spPr>
          <a:xfrm>
            <a:off x="692259" y="1133937"/>
            <a:ext cx="10807482" cy="4044697"/>
          </a:xfrm>
          <a:prstGeom prst="rect">
            <a:avLst/>
          </a:prstGeom>
          <a:noFill/>
        </p:spPr>
        <p:txBody>
          <a:bodyPr wrap="square" rtlCol="0">
            <a:spAutoFit/>
          </a:bodyPr>
          <a:lstStyle/>
          <a:p>
            <a:pPr marL="0" marR="0" lvl="0" indent="0" algn="l" defTabSz="914400" rtl="0" eaLnBrk="1" fontAlgn="auto" latinLnBrk="0" hangingPunct="1">
              <a:lnSpc>
                <a:spcPts val="3700"/>
              </a:lnSpc>
              <a:spcBef>
                <a:spcPts val="180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NOW</a:t>
            </a: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Do a self-review of your story by reading it out loud. Remember to go slow and mark places you’d like to change.</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Have at least one peer read your story and give you feedback. When you are giving feedback, remember the guidelines from this lesson: don’t focus on editing, start with praise, be specific, offer suggestions, and describe your feelings as a reader.</a:t>
            </a:r>
          </a:p>
        </p:txBody>
      </p:sp>
    </p:spTree>
    <p:extLst>
      <p:ext uri="{BB962C8B-B14F-4D97-AF65-F5344CB8AC3E}">
        <p14:creationId xmlns:p14="http://schemas.microsoft.com/office/powerpoint/2010/main" val="2786172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Wednesday December 2,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type their rough draft</a:t>
            </a:r>
          </a:p>
          <a:p>
            <a:pPr marL="457200" indent="-457200" algn="l">
              <a:buFont typeface="Arial" panose="020B0604020202020204" pitchFamily="34" charset="0"/>
              <a:buChar char="•"/>
            </a:pPr>
            <a:r>
              <a:rPr lang="en-US" sz="2800" dirty="0"/>
              <a:t>Students will print out their rough draft and share it with a classmate for peer review</a:t>
            </a:r>
          </a:p>
          <a:p>
            <a:pPr algn="l"/>
            <a:r>
              <a:rPr lang="en-US" sz="2800" dirty="0"/>
              <a:t>Activities: </a:t>
            </a:r>
            <a:r>
              <a:rPr lang="en-US" i="1" dirty="0"/>
              <a:t>Get the computer that corresponds with your current seat number and log in</a:t>
            </a:r>
          </a:p>
          <a:p>
            <a:pPr marL="342900" indent="-342900" algn="l">
              <a:buFont typeface="Arial" panose="020B0604020202020204" pitchFamily="34" charset="0"/>
              <a:buChar char="•"/>
            </a:pPr>
            <a:r>
              <a:rPr lang="en-US" i="1" dirty="0"/>
              <a:t>Type your rough draft</a:t>
            </a:r>
          </a:p>
          <a:p>
            <a:pPr marL="342900" indent="-342900" algn="l">
              <a:buFont typeface="Arial" panose="020B0604020202020204" pitchFamily="34" charset="0"/>
              <a:buChar char="•"/>
            </a:pPr>
            <a:r>
              <a:rPr lang="en-US" i="1" dirty="0"/>
              <a:t>Review your work</a:t>
            </a:r>
          </a:p>
          <a:p>
            <a:pPr marL="342900" indent="-342900" algn="l">
              <a:buFont typeface="Arial" panose="020B0604020202020204" pitchFamily="34" charset="0"/>
              <a:buChar char="•"/>
            </a:pPr>
            <a:r>
              <a:rPr lang="en-US" i="1" dirty="0"/>
              <a:t>Peer review another persons story</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4217634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5107"/>
            <a:ext cx="10515600" cy="1115581"/>
          </a:xfrm>
        </p:spPr>
        <p:txBody>
          <a:bodyPr>
            <a:normAutofit/>
          </a:bodyPr>
          <a:lstStyle/>
          <a:p>
            <a:r>
              <a:rPr lang="en-US" dirty="0"/>
              <a:t>Typing Time!</a:t>
            </a:r>
          </a:p>
        </p:txBody>
      </p:sp>
      <p:sp>
        <p:nvSpPr>
          <p:cNvPr id="3" name="Content Placeholder 2"/>
          <p:cNvSpPr>
            <a:spLocks noGrp="1"/>
          </p:cNvSpPr>
          <p:nvPr>
            <p:ph idx="1"/>
          </p:nvPr>
        </p:nvSpPr>
        <p:spPr>
          <a:xfrm>
            <a:off x="838200" y="1924477"/>
            <a:ext cx="10515600" cy="4351338"/>
          </a:xfrm>
        </p:spPr>
        <p:txBody>
          <a:bodyPr>
            <a:normAutofit/>
          </a:bodyPr>
          <a:lstStyle/>
          <a:p>
            <a:pPr marL="0" indent="0">
              <a:buNone/>
            </a:pPr>
            <a:r>
              <a:rPr lang="en-US" dirty="0"/>
              <a:t>Review your paper according to the notes you have received and any adjustments I have told you to make.</a:t>
            </a:r>
          </a:p>
          <a:p>
            <a:pPr marL="0" indent="0">
              <a:buNone/>
            </a:pPr>
            <a:r>
              <a:rPr lang="en-US" dirty="0"/>
              <a:t>Login to Teams and look for the Embedded Assessment 1 assignment.</a:t>
            </a:r>
          </a:p>
          <a:p>
            <a:pPr marL="0" indent="0">
              <a:buNone/>
            </a:pPr>
            <a:r>
              <a:rPr lang="en-US" dirty="0"/>
              <a:t>Put your heading on your paper just as you would if it were a regular assignment in class</a:t>
            </a:r>
          </a:p>
          <a:p>
            <a:pPr marL="0" indent="0">
              <a:buNone/>
            </a:pPr>
            <a:r>
              <a:rPr lang="en-US" dirty="0"/>
              <a:t>Center the title of your story</a:t>
            </a:r>
          </a:p>
          <a:p>
            <a:pPr marL="0" indent="0">
              <a:buNone/>
            </a:pPr>
            <a:r>
              <a:rPr lang="en-US" dirty="0"/>
              <a:t>Type your paper as expressed on the assignment documents I gave to you when we started this project.</a:t>
            </a:r>
          </a:p>
          <a:p>
            <a:pPr marL="0" indent="0">
              <a:buNone/>
            </a:pPr>
            <a:endParaRPr lang="en-US" dirty="0"/>
          </a:p>
        </p:txBody>
      </p:sp>
      <p:sp>
        <p:nvSpPr>
          <p:cNvPr id="4" name="Rectangle 3"/>
          <p:cNvSpPr/>
          <p:nvPr/>
        </p:nvSpPr>
        <p:spPr>
          <a:xfrm>
            <a:off x="0" y="-169859"/>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102909679"/>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Thursday December 3, 2020</a:t>
            </a:r>
          </a:p>
        </p:txBody>
      </p:sp>
      <p:sp>
        <p:nvSpPr>
          <p:cNvPr id="3" name="Subtitle 2"/>
          <p:cNvSpPr>
            <a:spLocks noGrp="1"/>
          </p:cNvSpPr>
          <p:nvPr>
            <p:ph type="subTitle" idx="1"/>
          </p:nvPr>
        </p:nvSpPr>
        <p:spPr>
          <a:xfrm>
            <a:off x="0" y="1463443"/>
            <a:ext cx="12192000" cy="4945669"/>
          </a:xfrm>
        </p:spPr>
        <p:txBody>
          <a:bodyPr/>
          <a:lstStyle/>
          <a:p>
            <a:pPr algn="l"/>
            <a:r>
              <a:rPr lang="en-US" sz="2800" dirty="0"/>
              <a:t>Learning  Target(s)</a:t>
            </a:r>
          </a:p>
          <a:p>
            <a:pPr marL="457200" indent="-457200" algn="l">
              <a:buFont typeface="Arial" panose="020B0604020202020204" pitchFamily="34" charset="0"/>
              <a:buChar char="•"/>
            </a:pPr>
            <a:r>
              <a:rPr lang="en-US" sz="2800" dirty="0"/>
              <a:t>Students will type their rough draft</a:t>
            </a:r>
          </a:p>
          <a:p>
            <a:pPr marL="457200" indent="-457200" algn="l">
              <a:buFont typeface="Arial" panose="020B0604020202020204" pitchFamily="34" charset="0"/>
              <a:buChar char="•"/>
            </a:pPr>
            <a:r>
              <a:rPr lang="en-US" sz="2800" dirty="0"/>
              <a:t>Students will print out their rough draft and share it with a classmate for peer review</a:t>
            </a:r>
          </a:p>
          <a:p>
            <a:pPr algn="l"/>
            <a:r>
              <a:rPr lang="en-US" sz="2800" dirty="0"/>
              <a:t>Activities: </a:t>
            </a:r>
            <a:r>
              <a:rPr lang="en-US" sz="2800" i="1" dirty="0"/>
              <a:t>Get the computer that corresponds with your current seat number and log in</a:t>
            </a:r>
            <a:endParaRPr lang="en-US" sz="2800" dirty="0"/>
          </a:p>
          <a:p>
            <a:pPr marL="342900" indent="-342900" algn="l">
              <a:buFont typeface="Arial" panose="020B0604020202020204" pitchFamily="34" charset="0"/>
              <a:buChar char="•"/>
            </a:pPr>
            <a:r>
              <a:rPr lang="en-US" sz="2800" i="1" dirty="0"/>
              <a:t>Type your rough draft</a:t>
            </a:r>
          </a:p>
          <a:p>
            <a:pPr marL="342900" indent="-342900" algn="l">
              <a:buFont typeface="Arial" panose="020B0604020202020204" pitchFamily="34" charset="0"/>
              <a:buChar char="•"/>
            </a:pPr>
            <a:r>
              <a:rPr lang="en-US" sz="2800" i="1" dirty="0"/>
              <a:t>Review your work</a:t>
            </a:r>
          </a:p>
          <a:p>
            <a:pPr marL="342900" indent="-342900" algn="l">
              <a:buFont typeface="Arial" panose="020B0604020202020204" pitchFamily="34" charset="0"/>
              <a:buChar char="•"/>
            </a:pPr>
            <a:r>
              <a:rPr lang="en-US" sz="2800" i="1" dirty="0"/>
              <a:t>Peer review another persons story</a:t>
            </a:r>
          </a:p>
          <a:p>
            <a:pPr marL="342900" indent="-342900" algn="l">
              <a:buFont typeface="Arial" panose="020B0604020202020204" pitchFamily="34" charset="0"/>
              <a:buChar char="•"/>
            </a:pPr>
            <a:endParaRPr lang="en-US" i="1" dirty="0"/>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19292777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781"/>
            <a:ext cx="12192000" cy="57510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62844"/>
            <a:ext cx="12192000" cy="529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
        <p:nvSpPr>
          <p:cNvPr id="2" name="Title 1">
            <a:extLst>
              <a:ext uri="{FF2B5EF4-FFF2-40B4-BE49-F238E27FC236}">
                <a16:creationId xmlns:a16="http://schemas.microsoft.com/office/drawing/2014/main" id="{65BDF1B4-4FB7-4ADD-AA50-3D7BBCBC626D}"/>
              </a:ext>
            </a:extLst>
          </p:cNvPr>
          <p:cNvSpPr>
            <a:spLocks noGrp="1"/>
          </p:cNvSpPr>
          <p:nvPr>
            <p:ph type="title"/>
          </p:nvPr>
        </p:nvSpPr>
        <p:spPr/>
        <p:txBody>
          <a:bodyPr/>
          <a:lstStyle/>
          <a:p>
            <a:r>
              <a:rPr lang="en-US" dirty="0"/>
              <a:t>Typing time and Peer review</a:t>
            </a:r>
          </a:p>
        </p:txBody>
      </p:sp>
      <p:sp>
        <p:nvSpPr>
          <p:cNvPr id="5" name="Text Placeholder 4">
            <a:extLst>
              <a:ext uri="{FF2B5EF4-FFF2-40B4-BE49-F238E27FC236}">
                <a16:creationId xmlns:a16="http://schemas.microsoft.com/office/drawing/2014/main" id="{DEB5BAEF-E797-473E-ADFE-ABF8099FEB2C}"/>
              </a:ext>
            </a:extLst>
          </p:cNvPr>
          <p:cNvSpPr>
            <a:spLocks noGrp="1"/>
          </p:cNvSpPr>
          <p:nvPr>
            <p:ph type="body" idx="1"/>
          </p:nvPr>
        </p:nvSpPr>
        <p:spPr/>
        <p:txBody>
          <a:bodyPr/>
          <a:lstStyle/>
          <a:p>
            <a:r>
              <a:rPr lang="en-US" dirty="0"/>
              <a:t>Typing Time!</a:t>
            </a:r>
          </a:p>
        </p:txBody>
      </p:sp>
      <p:sp>
        <p:nvSpPr>
          <p:cNvPr id="11" name="Content Placeholder 10">
            <a:extLst>
              <a:ext uri="{FF2B5EF4-FFF2-40B4-BE49-F238E27FC236}">
                <a16:creationId xmlns:a16="http://schemas.microsoft.com/office/drawing/2014/main" id="{E17369FD-CE47-45FE-8046-72AC8B20E4B7}"/>
              </a:ext>
            </a:extLst>
          </p:cNvPr>
          <p:cNvSpPr>
            <a:spLocks noGrp="1"/>
          </p:cNvSpPr>
          <p:nvPr>
            <p:ph sz="half" idx="2"/>
          </p:nvPr>
        </p:nvSpPr>
        <p:spPr/>
        <p:txBody>
          <a:bodyPr>
            <a:normAutofit fontScale="62500" lnSpcReduction="20000"/>
          </a:bodyPr>
          <a:lstStyle/>
          <a:p>
            <a:pPr marL="0" indent="0">
              <a:buNone/>
            </a:pPr>
            <a:r>
              <a:rPr lang="en-US" dirty="0"/>
              <a:t>Review your paper according to the notes you have received and any adjustments I have told you to make.</a:t>
            </a:r>
          </a:p>
          <a:p>
            <a:pPr marL="0" indent="0">
              <a:buNone/>
            </a:pPr>
            <a:r>
              <a:rPr lang="en-US" dirty="0"/>
              <a:t>Login to Teams and look for the Embedded Assessment 1 assignment.</a:t>
            </a:r>
          </a:p>
          <a:p>
            <a:pPr marL="0" indent="0">
              <a:buNone/>
            </a:pPr>
            <a:r>
              <a:rPr lang="en-US" dirty="0"/>
              <a:t>Put your heading on your paper just as you would if it were a regular assignment in class</a:t>
            </a:r>
          </a:p>
          <a:p>
            <a:pPr marL="0" indent="0">
              <a:buNone/>
            </a:pPr>
            <a:r>
              <a:rPr lang="en-US" dirty="0"/>
              <a:t>Center the title of your story</a:t>
            </a:r>
          </a:p>
          <a:p>
            <a:pPr marL="0" indent="0">
              <a:buNone/>
            </a:pPr>
            <a:r>
              <a:rPr lang="en-US" dirty="0"/>
              <a:t>Type your paper as expressed on the assignment documents I gave to you when we started this project.</a:t>
            </a:r>
          </a:p>
          <a:p>
            <a:pPr marL="0" indent="0">
              <a:buNone/>
            </a:pPr>
            <a:r>
              <a:rPr lang="en-US" dirty="0"/>
              <a:t>Print out your finished rough draft when you are done.</a:t>
            </a:r>
          </a:p>
          <a:p>
            <a:pPr marL="0" indent="0">
              <a:buNone/>
            </a:pPr>
            <a:r>
              <a:rPr lang="en-US" dirty="0"/>
              <a:t>Do the self review from your notes.</a:t>
            </a:r>
          </a:p>
          <a:p>
            <a:endParaRPr lang="en-US" dirty="0"/>
          </a:p>
        </p:txBody>
      </p:sp>
      <p:sp>
        <p:nvSpPr>
          <p:cNvPr id="12" name="Text Placeholder 11">
            <a:extLst>
              <a:ext uri="{FF2B5EF4-FFF2-40B4-BE49-F238E27FC236}">
                <a16:creationId xmlns:a16="http://schemas.microsoft.com/office/drawing/2014/main" id="{ACD56BDF-59EE-440D-8357-83EDB29F65E3}"/>
              </a:ext>
            </a:extLst>
          </p:cNvPr>
          <p:cNvSpPr>
            <a:spLocks noGrp="1"/>
          </p:cNvSpPr>
          <p:nvPr>
            <p:ph type="body" sz="quarter" idx="3"/>
          </p:nvPr>
        </p:nvSpPr>
        <p:spPr/>
        <p:txBody>
          <a:bodyPr/>
          <a:lstStyle/>
          <a:p>
            <a:r>
              <a:rPr lang="en-US" dirty="0"/>
              <a:t>Peer Review- You may only review one person’s story. </a:t>
            </a:r>
          </a:p>
        </p:txBody>
      </p:sp>
      <p:sp>
        <p:nvSpPr>
          <p:cNvPr id="13" name="Content Placeholder 12">
            <a:extLst>
              <a:ext uri="{FF2B5EF4-FFF2-40B4-BE49-F238E27FC236}">
                <a16:creationId xmlns:a16="http://schemas.microsoft.com/office/drawing/2014/main" id="{957DECC0-3F59-4F23-B4F2-54793F97F1C1}"/>
              </a:ext>
            </a:extLst>
          </p:cNvPr>
          <p:cNvSpPr>
            <a:spLocks noGrp="1"/>
          </p:cNvSpPr>
          <p:nvPr>
            <p:ph sz="quarter" idx="4"/>
          </p:nvPr>
        </p:nvSpPr>
        <p:spPr/>
        <p:txBody>
          <a:bodyPr>
            <a:normAutofit fontScale="62500" lnSpcReduction="20000"/>
          </a:bodyPr>
          <a:lstStyle/>
          <a:p>
            <a:r>
              <a:rPr lang="en-US" dirty="0"/>
              <a:t>Follow the example given to you in your notes for peer review. </a:t>
            </a:r>
          </a:p>
          <a:p>
            <a:r>
              <a:rPr lang="en-US" dirty="0"/>
              <a:t>Use the sticky notes, space between lines, and/or the margins of the paper to add helpful commentary.</a:t>
            </a:r>
          </a:p>
          <a:p>
            <a:pPr lvl="1">
              <a:buFont typeface="Wingdings" panose="05000000000000000000" pitchFamily="2" charset="2"/>
              <a:buChar char="Ø"/>
            </a:pPr>
            <a:r>
              <a:rPr lang="en-US" dirty="0"/>
              <a:t>Be kind but truthful</a:t>
            </a:r>
          </a:p>
          <a:p>
            <a:pPr lvl="1">
              <a:buFont typeface="Wingdings" panose="05000000000000000000" pitchFamily="2" charset="2"/>
              <a:buChar char="Ø"/>
            </a:pPr>
            <a:r>
              <a:rPr lang="en-US" dirty="0"/>
              <a:t>Be specific</a:t>
            </a:r>
          </a:p>
          <a:p>
            <a:pPr lvl="1">
              <a:buFont typeface="Wingdings" panose="05000000000000000000" pitchFamily="2" charset="2"/>
              <a:buChar char="Ø"/>
            </a:pPr>
            <a:r>
              <a:rPr lang="en-US" dirty="0"/>
              <a:t>Be helpful by expressing how the writing appeals to you and by using an I statement and give a way to fix it.</a:t>
            </a:r>
          </a:p>
          <a:p>
            <a:pPr lvl="1">
              <a:buFont typeface="Wingdings" panose="05000000000000000000" pitchFamily="2" charset="2"/>
              <a:buChar char="Ø"/>
            </a:pPr>
            <a:r>
              <a:rPr lang="en-US" dirty="0"/>
              <a:t>Grade the paper according to the rubric</a:t>
            </a:r>
          </a:p>
          <a:p>
            <a:r>
              <a:rPr lang="en-US" dirty="0"/>
              <a:t>Sign the paper to show that you reviewed it</a:t>
            </a:r>
          </a:p>
          <a:p>
            <a:r>
              <a:rPr lang="en-US" dirty="0"/>
              <a:t>Return the paper to the owner</a:t>
            </a:r>
          </a:p>
          <a:p>
            <a:r>
              <a:rPr lang="en-US" dirty="0"/>
              <a:t>Make needed corrections and turn in your paper.</a:t>
            </a:r>
          </a:p>
          <a:p>
            <a:endParaRPr lang="en-US" dirty="0"/>
          </a:p>
        </p:txBody>
      </p:sp>
    </p:spTree>
    <p:extLst>
      <p:ext uri="{BB962C8B-B14F-4D97-AF65-F5344CB8AC3E}">
        <p14:creationId xmlns:p14="http://schemas.microsoft.com/office/powerpoint/2010/main" val="60290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12192000" cy="970709"/>
          </a:xfrm>
        </p:spPr>
        <p:txBody>
          <a:bodyPr>
            <a:normAutofit/>
          </a:bodyPr>
          <a:lstStyle/>
          <a:p>
            <a:pPr algn="l"/>
            <a:r>
              <a:rPr lang="en-US" sz="3600" dirty="0"/>
              <a:t>Friday December 4, 2020</a:t>
            </a:r>
          </a:p>
        </p:txBody>
      </p:sp>
      <p:sp>
        <p:nvSpPr>
          <p:cNvPr id="3" name="Subtitle 2"/>
          <p:cNvSpPr>
            <a:spLocks noGrp="1"/>
          </p:cNvSpPr>
          <p:nvPr>
            <p:ph type="subTitle" idx="1"/>
          </p:nvPr>
        </p:nvSpPr>
        <p:spPr>
          <a:xfrm>
            <a:off x="0" y="1463443"/>
            <a:ext cx="12192000" cy="4945669"/>
          </a:xfrm>
        </p:spPr>
        <p:txBody>
          <a:bodyPr>
            <a:normAutofit lnSpcReduction="10000"/>
          </a:bodyPr>
          <a:lstStyle/>
          <a:p>
            <a:pPr algn="l"/>
            <a:r>
              <a:rPr lang="en-US" sz="2800" dirty="0"/>
              <a:t>Learning  Target(s)</a:t>
            </a:r>
          </a:p>
          <a:p>
            <a:pPr marL="457200" indent="-457200" algn="l">
              <a:buFont typeface="Arial" panose="020B0604020202020204" pitchFamily="34" charset="0"/>
              <a:buChar char="•"/>
            </a:pPr>
            <a:r>
              <a:rPr lang="en-US" sz="2800" dirty="0"/>
              <a:t>Students will type their rough draft</a:t>
            </a:r>
          </a:p>
          <a:p>
            <a:pPr marL="457200" indent="-457200" algn="l">
              <a:buFont typeface="Arial" panose="020B0604020202020204" pitchFamily="34" charset="0"/>
              <a:buChar char="•"/>
            </a:pPr>
            <a:r>
              <a:rPr lang="en-US" sz="2800" dirty="0"/>
              <a:t>Students will print out their rough draft and share it with a classmate for peer review</a:t>
            </a:r>
          </a:p>
          <a:p>
            <a:pPr marL="457200" indent="-457200" algn="l">
              <a:buFont typeface="Arial" panose="020B0604020202020204" pitchFamily="34" charset="0"/>
              <a:buChar char="•"/>
            </a:pPr>
            <a:r>
              <a:rPr lang="en-US" sz="2800" dirty="0"/>
              <a:t>Students will make last adjustments to their story and click turn in </a:t>
            </a:r>
          </a:p>
          <a:p>
            <a:pPr algn="l"/>
            <a:r>
              <a:rPr lang="en-US" sz="2800" dirty="0"/>
              <a:t>Activities: </a:t>
            </a:r>
            <a:r>
              <a:rPr lang="en-US" sz="2800" i="1" dirty="0"/>
              <a:t>Get the computer that corresponds with your current seat number and log in</a:t>
            </a:r>
            <a:endParaRPr lang="en-US" sz="2800" dirty="0"/>
          </a:p>
          <a:p>
            <a:pPr marL="342900" indent="-342900" algn="l">
              <a:buFont typeface="Arial" panose="020B0604020202020204" pitchFamily="34" charset="0"/>
              <a:buChar char="•"/>
            </a:pPr>
            <a:r>
              <a:rPr lang="en-US" sz="2800" i="1" dirty="0"/>
              <a:t>Type your rough draft</a:t>
            </a:r>
          </a:p>
          <a:p>
            <a:pPr marL="342900" indent="-342900" algn="l">
              <a:buFont typeface="Arial" panose="020B0604020202020204" pitchFamily="34" charset="0"/>
              <a:buChar char="•"/>
            </a:pPr>
            <a:r>
              <a:rPr lang="en-US" sz="2800" i="1" dirty="0"/>
              <a:t>Review your work</a:t>
            </a:r>
          </a:p>
          <a:p>
            <a:pPr marL="342900" indent="-342900" algn="l">
              <a:buFont typeface="Arial" panose="020B0604020202020204" pitchFamily="34" charset="0"/>
              <a:buChar char="•"/>
            </a:pPr>
            <a:r>
              <a:rPr lang="en-US" sz="2800" i="1" dirty="0"/>
              <a:t>Peer review another persons story</a:t>
            </a:r>
          </a:p>
          <a:p>
            <a:pPr marL="342900" indent="-342900" algn="l">
              <a:buFont typeface="Arial" panose="020B0604020202020204" pitchFamily="34" charset="0"/>
              <a:buChar char="•"/>
            </a:pPr>
            <a:r>
              <a:rPr lang="en-US" i="1" dirty="0"/>
              <a:t>Turn in revised Final Draft</a:t>
            </a:r>
          </a:p>
        </p:txBody>
      </p:sp>
      <p:sp>
        <p:nvSpPr>
          <p:cNvPr id="4" name="Rectangle 3"/>
          <p:cNvSpPr/>
          <p:nvPr/>
        </p:nvSpPr>
        <p:spPr>
          <a:xfrm>
            <a:off x="0" y="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400800"/>
            <a:ext cx="12192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1094" y="6365266"/>
            <a:ext cx="1420906" cy="49273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53035" cy="465512"/>
          </a:xfrm>
          <a:prstGeom prst="rect">
            <a:avLst/>
          </a:prstGeom>
          <a:solidFill>
            <a:schemeClr val="bg1">
              <a:alpha val="0"/>
            </a:schemeClr>
          </a:solidFill>
        </p:spPr>
      </p:pic>
    </p:spTree>
    <p:extLst>
      <p:ext uri="{BB962C8B-B14F-4D97-AF65-F5344CB8AC3E}">
        <p14:creationId xmlns:p14="http://schemas.microsoft.com/office/powerpoint/2010/main" val="2741790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3E77D6-D8A1-4021-B37D-71EE9F9BC6A5}"/>
              </a:ext>
            </a:extLst>
          </p:cNvPr>
          <p:cNvSpPr>
            <a:spLocks noGrp="1"/>
          </p:cNvSpPr>
          <p:nvPr>
            <p:ph type="title"/>
          </p:nvPr>
        </p:nvSpPr>
        <p:spPr/>
        <p:txBody>
          <a:bodyPr/>
          <a:lstStyle/>
          <a:p>
            <a:r>
              <a:rPr lang="en-US" dirty="0"/>
              <a:t>Typing time and Peer review</a:t>
            </a:r>
          </a:p>
        </p:txBody>
      </p:sp>
      <p:sp>
        <p:nvSpPr>
          <p:cNvPr id="11" name="Text Placeholder 10">
            <a:extLst>
              <a:ext uri="{FF2B5EF4-FFF2-40B4-BE49-F238E27FC236}">
                <a16:creationId xmlns:a16="http://schemas.microsoft.com/office/drawing/2014/main" id="{4BD05982-18DF-4BD9-9A82-50356109C4BF}"/>
              </a:ext>
            </a:extLst>
          </p:cNvPr>
          <p:cNvSpPr>
            <a:spLocks noGrp="1"/>
          </p:cNvSpPr>
          <p:nvPr>
            <p:ph type="body" idx="1"/>
          </p:nvPr>
        </p:nvSpPr>
        <p:spPr/>
        <p:txBody>
          <a:bodyPr/>
          <a:lstStyle/>
          <a:p>
            <a:r>
              <a:rPr lang="en-US" dirty="0"/>
              <a:t>Typing Time!</a:t>
            </a:r>
          </a:p>
        </p:txBody>
      </p:sp>
      <p:sp>
        <p:nvSpPr>
          <p:cNvPr id="12" name="Content Placeholder 11">
            <a:extLst>
              <a:ext uri="{FF2B5EF4-FFF2-40B4-BE49-F238E27FC236}">
                <a16:creationId xmlns:a16="http://schemas.microsoft.com/office/drawing/2014/main" id="{8CEDDF88-2264-42B2-B9C6-B9E01CCC39F0}"/>
              </a:ext>
            </a:extLst>
          </p:cNvPr>
          <p:cNvSpPr>
            <a:spLocks noGrp="1"/>
          </p:cNvSpPr>
          <p:nvPr>
            <p:ph sz="half" idx="2"/>
          </p:nvPr>
        </p:nvSpPr>
        <p:spPr/>
        <p:txBody>
          <a:bodyPr>
            <a:normAutofit fontScale="62500" lnSpcReduction="20000"/>
          </a:bodyPr>
          <a:lstStyle/>
          <a:p>
            <a:pPr marL="0" indent="0">
              <a:buNone/>
            </a:pPr>
            <a:r>
              <a:rPr lang="en-US" dirty="0"/>
              <a:t>Review your paper according to the notes you have received and any adjustments I have told you to make.</a:t>
            </a:r>
          </a:p>
          <a:p>
            <a:pPr marL="0" indent="0">
              <a:buNone/>
            </a:pPr>
            <a:r>
              <a:rPr lang="en-US" dirty="0"/>
              <a:t>Login to Teams and look for the Embedded Assessment 1 assignment.</a:t>
            </a:r>
          </a:p>
          <a:p>
            <a:pPr marL="0" indent="0">
              <a:buNone/>
            </a:pPr>
            <a:r>
              <a:rPr lang="en-US" dirty="0"/>
              <a:t>Put your heading on your paper just as you would if it were a regular assignment in class</a:t>
            </a:r>
          </a:p>
          <a:p>
            <a:pPr marL="0" indent="0">
              <a:buNone/>
            </a:pPr>
            <a:r>
              <a:rPr lang="en-US" dirty="0"/>
              <a:t>Center the title of your story</a:t>
            </a:r>
          </a:p>
          <a:p>
            <a:pPr marL="0" indent="0">
              <a:buNone/>
            </a:pPr>
            <a:r>
              <a:rPr lang="en-US" dirty="0"/>
              <a:t>Type your paper as expressed on the assignment documents I gave to you when we started this project.</a:t>
            </a:r>
          </a:p>
          <a:p>
            <a:pPr marL="0" indent="0">
              <a:buNone/>
            </a:pPr>
            <a:r>
              <a:rPr lang="en-US" dirty="0"/>
              <a:t>Print out your finished rough draft when you are done.</a:t>
            </a:r>
          </a:p>
          <a:p>
            <a:pPr marL="0" indent="0">
              <a:buNone/>
            </a:pPr>
            <a:r>
              <a:rPr lang="en-US" dirty="0"/>
              <a:t>Do the self review from your notes.</a:t>
            </a:r>
          </a:p>
          <a:p>
            <a:endParaRPr lang="en-US" dirty="0"/>
          </a:p>
        </p:txBody>
      </p:sp>
      <p:sp>
        <p:nvSpPr>
          <p:cNvPr id="13" name="Text Placeholder 12">
            <a:extLst>
              <a:ext uri="{FF2B5EF4-FFF2-40B4-BE49-F238E27FC236}">
                <a16:creationId xmlns:a16="http://schemas.microsoft.com/office/drawing/2014/main" id="{D90146C6-52D7-44C6-AC72-2F63DDA5F6C2}"/>
              </a:ext>
            </a:extLst>
          </p:cNvPr>
          <p:cNvSpPr>
            <a:spLocks noGrp="1"/>
          </p:cNvSpPr>
          <p:nvPr>
            <p:ph type="body" sz="quarter" idx="3"/>
          </p:nvPr>
        </p:nvSpPr>
        <p:spPr/>
        <p:txBody>
          <a:bodyPr/>
          <a:lstStyle/>
          <a:p>
            <a:r>
              <a:rPr lang="en-US" dirty="0"/>
              <a:t>Peer Review- You may only review one person’s story. </a:t>
            </a:r>
          </a:p>
        </p:txBody>
      </p:sp>
      <p:sp>
        <p:nvSpPr>
          <p:cNvPr id="14" name="Content Placeholder 13">
            <a:extLst>
              <a:ext uri="{FF2B5EF4-FFF2-40B4-BE49-F238E27FC236}">
                <a16:creationId xmlns:a16="http://schemas.microsoft.com/office/drawing/2014/main" id="{4EF98E89-90D7-4F21-BB03-C02FF50E8F4D}"/>
              </a:ext>
            </a:extLst>
          </p:cNvPr>
          <p:cNvSpPr>
            <a:spLocks noGrp="1"/>
          </p:cNvSpPr>
          <p:nvPr>
            <p:ph sz="quarter" idx="4"/>
          </p:nvPr>
        </p:nvSpPr>
        <p:spPr/>
        <p:txBody>
          <a:bodyPr>
            <a:normAutofit fontScale="62500" lnSpcReduction="20000"/>
          </a:bodyPr>
          <a:lstStyle/>
          <a:p>
            <a:r>
              <a:rPr lang="en-US" dirty="0"/>
              <a:t>Follow the example given to you in your notes for peer review. </a:t>
            </a:r>
          </a:p>
          <a:p>
            <a:r>
              <a:rPr lang="en-US" dirty="0"/>
              <a:t>Use the sticky notes, space between lines, and/or the margins of the paper to add helpful commentary.</a:t>
            </a:r>
          </a:p>
          <a:p>
            <a:pPr lvl="1">
              <a:buFont typeface="Wingdings" panose="05000000000000000000" pitchFamily="2" charset="2"/>
              <a:buChar char="Ø"/>
            </a:pPr>
            <a:r>
              <a:rPr lang="en-US" dirty="0"/>
              <a:t>Be kind but truthful</a:t>
            </a:r>
          </a:p>
          <a:p>
            <a:pPr lvl="1">
              <a:buFont typeface="Wingdings" panose="05000000000000000000" pitchFamily="2" charset="2"/>
              <a:buChar char="Ø"/>
            </a:pPr>
            <a:r>
              <a:rPr lang="en-US" dirty="0"/>
              <a:t>Be specific</a:t>
            </a:r>
          </a:p>
          <a:p>
            <a:pPr lvl="1">
              <a:buFont typeface="Wingdings" panose="05000000000000000000" pitchFamily="2" charset="2"/>
              <a:buChar char="Ø"/>
            </a:pPr>
            <a:r>
              <a:rPr lang="en-US" dirty="0"/>
              <a:t>Be helpful by expressing how the writing appeals to you and by using an I statement and give a way to fix it.</a:t>
            </a:r>
          </a:p>
          <a:p>
            <a:pPr lvl="1">
              <a:buFont typeface="Wingdings" panose="05000000000000000000" pitchFamily="2" charset="2"/>
              <a:buChar char="Ø"/>
            </a:pPr>
            <a:r>
              <a:rPr lang="en-US" dirty="0"/>
              <a:t>Grade the paper according to the rubric</a:t>
            </a:r>
          </a:p>
          <a:p>
            <a:r>
              <a:rPr lang="en-US" dirty="0"/>
              <a:t>Sign the paper to show that you reviewed it</a:t>
            </a:r>
          </a:p>
          <a:p>
            <a:r>
              <a:rPr lang="en-US" dirty="0"/>
              <a:t>Return the paper to the owner</a:t>
            </a:r>
          </a:p>
          <a:p>
            <a:r>
              <a:rPr lang="en-US" dirty="0"/>
              <a:t>Make needed corrections and turn in your paper.</a:t>
            </a:r>
          </a:p>
          <a:p>
            <a:pPr marL="0" indent="0">
              <a:buNone/>
            </a:pPr>
            <a:r>
              <a:rPr lang="en-US" dirty="0"/>
              <a:t>.</a:t>
            </a:r>
          </a:p>
        </p:txBody>
      </p:sp>
      <p:sp>
        <p:nvSpPr>
          <p:cNvPr id="4" name="Rectangle 3"/>
          <p:cNvSpPr/>
          <p:nvPr/>
        </p:nvSpPr>
        <p:spPr>
          <a:xfrm>
            <a:off x="0" y="-69561"/>
            <a:ext cx="12192000" cy="5751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78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734800" y="0"/>
            <a:ext cx="4572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282" y="0"/>
            <a:ext cx="3979718"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WE ARE….</a:t>
            </a:r>
          </a:p>
        </p:txBody>
      </p:sp>
      <p:sp>
        <p:nvSpPr>
          <p:cNvPr id="9" name="Rectangle 8"/>
          <p:cNvSpPr/>
          <p:nvPr/>
        </p:nvSpPr>
        <p:spPr>
          <a:xfrm>
            <a:off x="0" y="6328064"/>
            <a:ext cx="12192000" cy="5299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87591" y="6304609"/>
            <a:ext cx="4104409" cy="646331"/>
          </a:xfrm>
          <a:prstGeom prst="rect">
            <a:avLst/>
          </a:prstGeom>
          <a:noFill/>
        </p:spPr>
        <p:txBody>
          <a:bodyPr wrap="square" rtlCol="0">
            <a:spAutoFit/>
          </a:bodyPr>
          <a:lstStyle/>
          <a:p>
            <a:r>
              <a:rPr lang="en-US" sz="3600" dirty="0">
                <a:solidFill>
                  <a:schemeClr val="bg1"/>
                </a:solidFill>
                <a:latin typeface="Algerian" panose="04020705040A02060702" pitchFamily="82" charset="0"/>
              </a:rPr>
              <a:t>Patriot Strong!</a:t>
            </a:r>
          </a:p>
        </p:txBody>
      </p:sp>
    </p:spTree>
    <p:extLst>
      <p:ext uri="{BB962C8B-B14F-4D97-AF65-F5344CB8AC3E}">
        <p14:creationId xmlns:p14="http://schemas.microsoft.com/office/powerpoint/2010/main" val="218974582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Story Titles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541174"/>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Short</a:t>
            </a:r>
          </a:p>
        </p:txBody>
      </p:sp>
      <p:sp>
        <p:nvSpPr>
          <p:cNvPr id="3" name="TextBox 2">
            <a:extLst>
              <a:ext uri="{FF2B5EF4-FFF2-40B4-BE49-F238E27FC236}">
                <a16:creationId xmlns:a16="http://schemas.microsoft.com/office/drawing/2014/main" id="{7152CBD1-0B3E-4C02-9E43-DBBA5C8BBBFB}"/>
              </a:ext>
            </a:extLst>
          </p:cNvPr>
          <p:cNvSpPr txBox="1"/>
          <p:nvPr/>
        </p:nvSpPr>
        <p:spPr>
          <a:xfrm>
            <a:off x="4012767" y="1680328"/>
            <a:ext cx="3239681" cy="24227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Hoot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Wonder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Monster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Bet</a:t>
            </a:r>
          </a:p>
        </p:txBody>
      </p:sp>
      <p:sp>
        <p:nvSpPr>
          <p:cNvPr id="8" name="TextBox 7">
            <a:extLst>
              <a:ext uri="{FF2B5EF4-FFF2-40B4-BE49-F238E27FC236}">
                <a16:creationId xmlns:a16="http://schemas.microsoft.com/office/drawing/2014/main" id="{2EF0CCB8-BAAC-486C-8B7F-7D84EC6C192E}"/>
              </a:ext>
            </a:extLst>
          </p:cNvPr>
          <p:cNvSpPr txBox="1"/>
          <p:nvPr/>
        </p:nvSpPr>
        <p:spPr>
          <a:xfrm>
            <a:off x="6328434" y="1680328"/>
            <a:ext cx="4625789" cy="182255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Fish Cheeks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Everyday Use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Everything, Everything</a:t>
            </a:r>
          </a:p>
        </p:txBody>
      </p:sp>
    </p:spTree>
    <p:extLst>
      <p:ext uri="{BB962C8B-B14F-4D97-AF65-F5344CB8AC3E}">
        <p14:creationId xmlns:p14="http://schemas.microsoft.com/office/powerpoint/2010/main" val="3561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7F73-5149-4057-9EAC-BC3AE4621D8B}"/>
              </a:ext>
            </a:extLst>
          </p:cNvPr>
          <p:cNvSpPr>
            <a:spLocks noGrp="1"/>
          </p:cNvSpPr>
          <p:nvPr>
            <p:ph type="title"/>
          </p:nvPr>
        </p:nvSpPr>
        <p:spPr/>
        <p:txBody>
          <a:bodyPr/>
          <a:lstStyle/>
          <a:p>
            <a:r>
              <a:rPr lang="en-US" dirty="0"/>
              <a:t>Reviewing before turning it in</a:t>
            </a:r>
          </a:p>
        </p:txBody>
      </p:sp>
      <p:sp>
        <p:nvSpPr>
          <p:cNvPr id="3" name="Text Placeholder 2">
            <a:extLst>
              <a:ext uri="{FF2B5EF4-FFF2-40B4-BE49-F238E27FC236}">
                <a16:creationId xmlns:a16="http://schemas.microsoft.com/office/drawing/2014/main" id="{FAD2FBDE-5D94-4EBC-B0DA-A0DEB191F84B}"/>
              </a:ext>
            </a:extLst>
          </p:cNvPr>
          <p:cNvSpPr>
            <a:spLocks noGrp="1"/>
          </p:cNvSpPr>
          <p:nvPr>
            <p:ph type="body" idx="1"/>
          </p:nvPr>
        </p:nvSpPr>
        <p:spPr/>
        <p:txBody>
          <a:bodyPr/>
          <a:lstStyle/>
          <a:p>
            <a:r>
              <a:rPr lang="en-US" dirty="0"/>
              <a:t>Self review</a:t>
            </a:r>
          </a:p>
        </p:txBody>
      </p:sp>
      <p:sp>
        <p:nvSpPr>
          <p:cNvPr id="4" name="Content Placeholder 3">
            <a:extLst>
              <a:ext uri="{FF2B5EF4-FFF2-40B4-BE49-F238E27FC236}">
                <a16:creationId xmlns:a16="http://schemas.microsoft.com/office/drawing/2014/main" id="{D1899256-5853-450E-8D4B-20D2EBE50455}"/>
              </a:ext>
            </a:extLst>
          </p:cNvPr>
          <p:cNvSpPr>
            <a:spLocks noGrp="1"/>
          </p:cNvSpPr>
          <p:nvPr>
            <p:ph sz="half" idx="2"/>
          </p:nvPr>
        </p:nvSpPr>
        <p:spPr/>
        <p:txBody>
          <a:bodyPr>
            <a:normAutofit fontScale="85000" lnSpcReduction="10000"/>
          </a:bodyPr>
          <a:lstStyle/>
          <a:p>
            <a:r>
              <a:rPr lang="en-US" dirty="0"/>
              <a:t>Print it out</a:t>
            </a:r>
          </a:p>
          <a:p>
            <a:r>
              <a:rPr lang="en-US" dirty="0"/>
              <a:t>Read it out loud</a:t>
            </a:r>
          </a:p>
          <a:p>
            <a:r>
              <a:rPr lang="en-US" dirty="0"/>
              <a:t>Review it using the rubric</a:t>
            </a:r>
          </a:p>
          <a:p>
            <a:r>
              <a:rPr lang="en-US" dirty="0"/>
              <a:t>Repeat 2 -3</a:t>
            </a:r>
          </a:p>
        </p:txBody>
      </p:sp>
      <p:sp>
        <p:nvSpPr>
          <p:cNvPr id="5" name="Text Placeholder 4">
            <a:extLst>
              <a:ext uri="{FF2B5EF4-FFF2-40B4-BE49-F238E27FC236}">
                <a16:creationId xmlns:a16="http://schemas.microsoft.com/office/drawing/2014/main" id="{F9FA5D75-8A04-433B-B6A5-3D869B1F134A}"/>
              </a:ext>
            </a:extLst>
          </p:cNvPr>
          <p:cNvSpPr>
            <a:spLocks noGrp="1"/>
          </p:cNvSpPr>
          <p:nvPr>
            <p:ph type="body" sz="quarter" idx="3"/>
          </p:nvPr>
        </p:nvSpPr>
        <p:spPr/>
        <p:txBody>
          <a:bodyPr/>
          <a:lstStyle/>
          <a:p>
            <a:r>
              <a:rPr lang="en-US" dirty="0"/>
              <a:t>Peer review</a:t>
            </a:r>
          </a:p>
        </p:txBody>
      </p:sp>
      <p:sp>
        <p:nvSpPr>
          <p:cNvPr id="6" name="Content Placeholder 5">
            <a:extLst>
              <a:ext uri="{FF2B5EF4-FFF2-40B4-BE49-F238E27FC236}">
                <a16:creationId xmlns:a16="http://schemas.microsoft.com/office/drawing/2014/main" id="{9FAD550B-79AD-4F07-A261-9296F647A2BB}"/>
              </a:ext>
            </a:extLst>
          </p:cNvPr>
          <p:cNvSpPr>
            <a:spLocks noGrp="1"/>
          </p:cNvSpPr>
          <p:nvPr>
            <p:ph sz="quarter" idx="4"/>
          </p:nvPr>
        </p:nvSpPr>
        <p:spPr/>
        <p:txBody>
          <a:bodyPr>
            <a:normAutofit fontScale="85000" lnSpcReduction="10000"/>
          </a:bodyPr>
          <a:lstStyle/>
          <a:p>
            <a:r>
              <a:rPr lang="en-US" dirty="0"/>
              <a:t>Summarize the story to the author</a:t>
            </a:r>
          </a:p>
          <a:p>
            <a:r>
              <a:rPr lang="en-US" dirty="0"/>
              <a:t>Use the rubric to grade it</a:t>
            </a:r>
          </a:p>
          <a:p>
            <a:r>
              <a:rPr lang="en-US" dirty="0"/>
              <a:t>Point out 3 highlights and 3 lowlights</a:t>
            </a:r>
          </a:p>
          <a:p>
            <a:r>
              <a:rPr lang="en-US" dirty="0"/>
              <a:t>Use the sticky notes, space between lines, and/or the margins of the paper to add helpful commentary.</a:t>
            </a:r>
          </a:p>
          <a:p>
            <a:pPr lvl="1">
              <a:buFont typeface="Wingdings" panose="05000000000000000000" pitchFamily="2" charset="2"/>
              <a:buChar char="Ø"/>
            </a:pPr>
            <a:r>
              <a:rPr lang="en-US" dirty="0"/>
              <a:t>Be kind but truthful</a:t>
            </a:r>
          </a:p>
          <a:p>
            <a:pPr lvl="1">
              <a:buFont typeface="Wingdings" panose="05000000000000000000" pitchFamily="2" charset="2"/>
              <a:buChar char="Ø"/>
            </a:pPr>
            <a:r>
              <a:rPr lang="en-US" dirty="0"/>
              <a:t>Be specific</a:t>
            </a:r>
          </a:p>
          <a:p>
            <a:pPr lvl="1">
              <a:buFont typeface="Wingdings" panose="05000000000000000000" pitchFamily="2" charset="2"/>
              <a:buChar char="Ø"/>
            </a:pPr>
            <a:r>
              <a:rPr lang="en-US" dirty="0"/>
              <a:t>Be helpful by expressing how the writing appeals to you and by using an I statement and give a way to fix it.</a:t>
            </a:r>
          </a:p>
          <a:p>
            <a:pPr marL="457200" lvl="1" indent="0">
              <a:buNone/>
            </a:pPr>
            <a:endParaRPr lang="en-US" dirty="0"/>
          </a:p>
        </p:txBody>
      </p:sp>
    </p:spTree>
    <p:extLst>
      <p:ext uri="{BB962C8B-B14F-4D97-AF65-F5344CB8AC3E}">
        <p14:creationId xmlns:p14="http://schemas.microsoft.com/office/powerpoint/2010/main" val="228945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Story Titles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Short</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Medium</a:t>
            </a:r>
          </a:p>
          <a:p>
            <a:pPr marL="0" marR="0" lvl="0" indent="0" algn="l" defTabSz="914400" rtl="0" eaLnBrk="1" fontAlgn="auto" latinLnBrk="0" hangingPunct="1">
              <a:lnSpc>
                <a:spcPts val="3500"/>
              </a:lnSpc>
              <a:spcBef>
                <a:spcPts val="3000"/>
              </a:spcBef>
              <a:spcAft>
                <a:spcPts val="0"/>
              </a:spcAft>
              <a:buClrTx/>
              <a:buSzTx/>
              <a:buFontTx/>
              <a:buNone/>
              <a:tabLst/>
              <a:defRPr/>
            </a:pPr>
            <a:endPar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endParaRPr>
          </a:p>
        </p:txBody>
      </p:sp>
      <p:sp>
        <p:nvSpPr>
          <p:cNvPr id="3" name="TextBox 2">
            <a:extLst>
              <a:ext uri="{FF2B5EF4-FFF2-40B4-BE49-F238E27FC236}">
                <a16:creationId xmlns:a16="http://schemas.microsoft.com/office/drawing/2014/main" id="{7152CBD1-0B3E-4C02-9E43-DBBA5C8BBBFB}"/>
              </a:ext>
            </a:extLst>
          </p:cNvPr>
          <p:cNvSpPr txBox="1"/>
          <p:nvPr/>
        </p:nvSpPr>
        <p:spPr>
          <a:xfrm>
            <a:off x="4012767" y="1680328"/>
            <a:ext cx="4553009" cy="4223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 Monster Calls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Go Along</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Maze Runner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Superman and Me</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Yellow Wallpaper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I Am Number Four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Things They Carried</a:t>
            </a:r>
          </a:p>
        </p:txBody>
      </p:sp>
    </p:spTree>
    <p:extLst>
      <p:ext uri="{BB962C8B-B14F-4D97-AF65-F5344CB8AC3E}">
        <p14:creationId xmlns:p14="http://schemas.microsoft.com/office/powerpoint/2010/main" val="421057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9BB5E4-5816-4CCF-BB24-B932FB09CC02}"/>
              </a:ext>
            </a:extLst>
          </p:cNvPr>
          <p:cNvSpPr/>
          <p:nvPr/>
        </p:nvSpPr>
        <p:spPr>
          <a:xfrm>
            <a:off x="0" y="0"/>
            <a:ext cx="12192000" cy="1172308"/>
          </a:xfrm>
          <a:prstGeom prst="rect">
            <a:avLst/>
          </a:prstGeom>
          <a:solidFill>
            <a:srgbClr val="B10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D77D975-C2A4-4F8D-BEAB-127A35DC2F01}"/>
              </a:ext>
            </a:extLst>
          </p:cNvPr>
          <p:cNvSpPr txBox="1"/>
          <p:nvPr/>
        </p:nvSpPr>
        <p:spPr>
          <a:xfrm>
            <a:off x="450349" y="293766"/>
            <a:ext cx="7749613"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Story Titles</a:t>
            </a:r>
          </a:p>
        </p:txBody>
      </p:sp>
      <p:sp>
        <p:nvSpPr>
          <p:cNvPr id="12" name="TextBox 11">
            <a:extLst>
              <a:ext uri="{FF2B5EF4-FFF2-40B4-BE49-F238E27FC236}">
                <a16:creationId xmlns:a16="http://schemas.microsoft.com/office/drawing/2014/main" id="{9B379880-B375-4036-AC56-188E17AE2AC7}"/>
              </a:ext>
            </a:extLst>
          </p:cNvPr>
          <p:cNvSpPr txBox="1"/>
          <p:nvPr/>
        </p:nvSpPr>
        <p:spPr>
          <a:xfrm>
            <a:off x="450349" y="1850505"/>
            <a:ext cx="5182259" cy="2208297"/>
          </a:xfrm>
          <a:prstGeom prst="rect">
            <a:avLst/>
          </a:prstGeom>
          <a:noFill/>
          <a:ln>
            <a:noFill/>
          </a:ln>
        </p:spPr>
        <p:txBody>
          <a:bodyPr wrap="square" rtlCol="0">
            <a:spAutoFit/>
          </a:bodyPr>
          <a:lstStyle/>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Short</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Raleway" panose="020B0003030101060003" pitchFamily="34" charset="0"/>
                <a:ea typeface="+mn-ea"/>
                <a:cs typeface="+mn-cs"/>
              </a:rPr>
              <a:t>Medium</a:t>
            </a:r>
          </a:p>
          <a:p>
            <a:pPr marL="0" marR="0" lvl="0" indent="0" algn="l" defTabSz="914400" rtl="0" eaLnBrk="1" fontAlgn="auto" latinLnBrk="0" hangingPunct="1">
              <a:lnSpc>
                <a:spcPts val="3500"/>
              </a:lnSpc>
              <a:spcBef>
                <a:spcPts val="3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Long</a:t>
            </a:r>
          </a:p>
        </p:txBody>
      </p:sp>
      <p:sp>
        <p:nvSpPr>
          <p:cNvPr id="3" name="TextBox 2">
            <a:extLst>
              <a:ext uri="{FF2B5EF4-FFF2-40B4-BE49-F238E27FC236}">
                <a16:creationId xmlns:a16="http://schemas.microsoft.com/office/drawing/2014/main" id="{7152CBD1-0B3E-4C02-9E43-DBBA5C8BBBFB}"/>
              </a:ext>
            </a:extLst>
          </p:cNvPr>
          <p:cNvSpPr txBox="1"/>
          <p:nvPr/>
        </p:nvSpPr>
        <p:spPr>
          <a:xfrm>
            <a:off x="4012767" y="1680328"/>
            <a:ext cx="7728884" cy="394620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 Clean, Well-Lighted Place</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One of Us Is Lying</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 Very Old Man with Enormous Wings</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A Heartbreaking Work of Staggering Genius</a:t>
            </a:r>
          </a:p>
          <a:p>
            <a:pPr marL="0" marR="0" lvl="0" indent="0" algn="l" defTabSz="914400" rtl="0" eaLnBrk="1" fontAlgn="auto" latinLnBrk="0" hangingPunct="1">
              <a:lnSpc>
                <a:spcPct val="150000"/>
              </a:lnSpc>
              <a:spcBef>
                <a:spcPts val="180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Raleway" panose="020B0003030101060003" pitchFamily="34" charset="0"/>
                <a:ea typeface="+mn-ea"/>
                <a:cs typeface="+mn-cs"/>
              </a:rPr>
              <a:t>The Curious Incident of the Dog in the Nighttime</a:t>
            </a:r>
          </a:p>
        </p:txBody>
      </p:sp>
    </p:spTree>
    <p:extLst>
      <p:ext uri="{BB962C8B-B14F-4D97-AF65-F5344CB8AC3E}">
        <p14:creationId xmlns:p14="http://schemas.microsoft.com/office/powerpoint/2010/main" val="393075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6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2467</TotalTime>
  <Words>5906</Words>
  <Application>Microsoft Office PowerPoint</Application>
  <PresentationFormat>Widescreen</PresentationFormat>
  <Paragraphs>473</Paragraphs>
  <Slides>70</Slides>
  <Notes>57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70</vt:i4>
      </vt:variant>
    </vt:vector>
  </HeadingPairs>
  <TitlesOfParts>
    <vt:vector size="82" baseType="lpstr">
      <vt:lpstr>Algerian</vt:lpstr>
      <vt:lpstr>Arial</vt:lpstr>
      <vt:lpstr>Calibri</vt:lpstr>
      <vt:lpstr>Calibri Light</vt:lpstr>
      <vt:lpstr>Raleway</vt:lpstr>
      <vt:lpstr>Wingdings</vt:lpstr>
      <vt:lpstr>Office Theme</vt:lpstr>
      <vt:lpstr>iRespondGraphMaster</vt:lpstr>
      <vt:lpstr>1_Office Theme</vt:lpstr>
      <vt:lpstr>2_Office Theme</vt:lpstr>
      <vt:lpstr>3_Office Theme</vt:lpstr>
      <vt:lpstr>4_Office Theme</vt:lpstr>
      <vt:lpstr>Week 14  </vt:lpstr>
      <vt:lpstr>Monday November 30, 2020</vt:lpstr>
      <vt:lpstr>PowerPoint Presentation</vt:lpstr>
      <vt:lpstr>The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Sentence Variety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December 1, 2020 </vt:lpstr>
      <vt:lpstr>Word Choice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Revision &amp; Peer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December 2, 2020</vt:lpstr>
      <vt:lpstr>Typing Time!</vt:lpstr>
      <vt:lpstr>Thursday December 3, 2020</vt:lpstr>
      <vt:lpstr>Typing time and Peer review</vt:lpstr>
      <vt:lpstr>Friday December 4, 2020</vt:lpstr>
      <vt:lpstr>Typing time and Peer review</vt:lpstr>
      <vt:lpstr>Reviewing before turning it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Linda S.</dc:creator>
  <cp:lastModifiedBy>Moore, Christopher S.</cp:lastModifiedBy>
  <cp:revision>77</cp:revision>
  <dcterms:created xsi:type="dcterms:W3CDTF">2018-08-09T19:57:47Z</dcterms:created>
  <dcterms:modified xsi:type="dcterms:W3CDTF">2020-11-29T16:40:13Z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ies>
</file>